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wdp" ContentType="image/vnd.ms-photo"/>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82"/>
  </p:handoutMasterIdLst>
  <p:sldIdLst>
    <p:sldId id="2269" r:id="rId3"/>
    <p:sldId id="2270" r:id="rId5"/>
    <p:sldId id="2271" r:id="rId6"/>
    <p:sldId id="2272" r:id="rId7"/>
    <p:sldId id="2273" r:id="rId8"/>
    <p:sldId id="2274" r:id="rId9"/>
    <p:sldId id="2275" r:id="rId10"/>
    <p:sldId id="2276" r:id="rId11"/>
    <p:sldId id="2277" r:id="rId12"/>
    <p:sldId id="2344" r:id="rId13"/>
    <p:sldId id="2345" r:id="rId14"/>
    <p:sldId id="2168" r:id="rId15"/>
    <p:sldId id="2180" r:id="rId16"/>
    <p:sldId id="2181" r:id="rId17"/>
    <p:sldId id="2182" r:id="rId18"/>
    <p:sldId id="2183" r:id="rId19"/>
    <p:sldId id="2184" r:id="rId20"/>
    <p:sldId id="2179" r:id="rId21"/>
    <p:sldId id="1027" r:id="rId22"/>
    <p:sldId id="1028" r:id="rId23"/>
    <p:sldId id="1029" r:id="rId24"/>
    <p:sldId id="1030" r:id="rId25"/>
    <p:sldId id="1031" r:id="rId26"/>
    <p:sldId id="1034" r:id="rId27"/>
    <p:sldId id="1032" r:id="rId28"/>
    <p:sldId id="1033" r:id="rId29"/>
    <p:sldId id="1019" r:id="rId30"/>
    <p:sldId id="1020" r:id="rId31"/>
    <p:sldId id="1021" r:id="rId32"/>
    <p:sldId id="1022" r:id="rId33"/>
    <p:sldId id="2185" r:id="rId34"/>
    <p:sldId id="1023" r:id="rId35"/>
    <p:sldId id="1024" r:id="rId36"/>
    <p:sldId id="1025" r:id="rId37"/>
    <p:sldId id="672" r:id="rId38"/>
    <p:sldId id="673" r:id="rId39"/>
    <p:sldId id="1102" r:id="rId40"/>
    <p:sldId id="1068" r:id="rId41"/>
    <p:sldId id="1103" r:id="rId42"/>
    <p:sldId id="732" r:id="rId43"/>
    <p:sldId id="2170" r:id="rId44"/>
    <p:sldId id="2193" r:id="rId45"/>
    <p:sldId id="2186" r:id="rId46"/>
    <p:sldId id="2349" r:id="rId47"/>
    <p:sldId id="2350" r:id="rId48"/>
    <p:sldId id="2351" r:id="rId49"/>
    <p:sldId id="2352" r:id="rId50"/>
    <p:sldId id="2420" r:id="rId51"/>
    <p:sldId id="2412" r:id="rId52"/>
    <p:sldId id="2413" r:id="rId53"/>
    <p:sldId id="2414" r:id="rId54"/>
    <p:sldId id="2415" r:id="rId55"/>
    <p:sldId id="2416" r:id="rId56"/>
    <p:sldId id="2417" r:id="rId57"/>
    <p:sldId id="2418" r:id="rId58"/>
    <p:sldId id="2419" r:id="rId59"/>
    <p:sldId id="2173" r:id="rId60"/>
    <p:sldId id="2328" r:id="rId61"/>
    <p:sldId id="2353" r:id="rId62"/>
    <p:sldId id="2354" r:id="rId63"/>
    <p:sldId id="2355" r:id="rId64"/>
    <p:sldId id="2356" r:id="rId65"/>
    <p:sldId id="2357" r:id="rId66"/>
    <p:sldId id="2358" r:id="rId67"/>
    <p:sldId id="2359" r:id="rId68"/>
    <p:sldId id="2360" r:id="rId69"/>
    <p:sldId id="2361" r:id="rId70"/>
    <p:sldId id="2362" r:id="rId71"/>
    <p:sldId id="2363" r:id="rId72"/>
    <p:sldId id="2364" r:id="rId73"/>
    <p:sldId id="2365" r:id="rId74"/>
    <p:sldId id="2449" r:id="rId75"/>
    <p:sldId id="2450" r:id="rId76"/>
    <p:sldId id="2366" r:id="rId77"/>
    <p:sldId id="2367" r:id="rId78"/>
    <p:sldId id="2369" r:id="rId79"/>
    <p:sldId id="2342" r:id="rId80"/>
    <p:sldId id="2158" r:id="rId81"/>
  </p:sldIdLst>
  <p:sldSz cx="12192000" cy="6858000"/>
  <p:notesSz cx="6858000" cy="9144000"/>
  <p:custDataLst>
    <p:tags r:id="rId8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zsh"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984378"/>
    <a:srgbClr val="FFFFFF"/>
    <a:srgbClr val="54C3F4"/>
    <a:srgbClr val="22304B"/>
    <a:srgbClr val="C77FAC"/>
    <a:srgbClr val="0062AC"/>
    <a:srgbClr val="ED6C00"/>
    <a:srgbClr val="E2287E"/>
    <a:srgbClr val="2CA738"/>
    <a:srgbClr val="5A28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92" autoAdjust="0"/>
    <p:restoredTop sz="94880" autoAdjust="0"/>
  </p:normalViewPr>
  <p:slideViewPr>
    <p:cSldViewPr snapToGrid="0">
      <p:cViewPr>
        <p:scale>
          <a:sx n="125" d="100"/>
          <a:sy n="125" d="100"/>
        </p:scale>
        <p:origin x="3408" y="750"/>
      </p:cViewPr>
      <p:guideLst/>
    </p:cSldViewPr>
  </p:slideViewPr>
  <p:outlineViewPr>
    <p:cViewPr>
      <p:scale>
        <a:sx n="33" d="100"/>
        <a:sy n="33" d="100"/>
      </p:scale>
      <p:origin x="0" y="-11914"/>
    </p:cViewPr>
  </p:outlineViewPr>
  <p:notesTextViewPr>
    <p:cViewPr>
      <p:scale>
        <a:sx n="3" d="2"/>
        <a:sy n="3" d="2"/>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7" Type="http://schemas.openxmlformats.org/officeDocument/2006/relationships/tags" Target="tags/tag108.xml"/><Relationship Id="rId86" Type="http://schemas.openxmlformats.org/officeDocument/2006/relationships/commentAuthors" Target="commentAuthors.xml"/><Relationship Id="rId85" Type="http://schemas.openxmlformats.org/officeDocument/2006/relationships/tableStyles" Target="tableStyles.xml"/><Relationship Id="rId84" Type="http://schemas.openxmlformats.org/officeDocument/2006/relationships/viewProps" Target="viewProps.xml"/><Relationship Id="rId83" Type="http://schemas.openxmlformats.org/officeDocument/2006/relationships/presProps" Target="presProps.xml"/><Relationship Id="rId82" Type="http://schemas.openxmlformats.org/officeDocument/2006/relationships/handoutMaster" Target="handoutMasters/handoutMaster1.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23.png>
</file>

<file path=ppt/media/image24.png>
</file>

<file path=ppt/media/image25.png>
</file>

<file path=ppt/media/image26.png>
</file>

<file path=ppt/media/image4.jpeg>
</file>

<file path=ppt/media/image40.jpeg>
</file>

<file path=ppt/media/image42.jpeg>
</file>

<file path=ppt/media/image43.png>
</file>

<file path=ppt/media/image45.png>
</file>

<file path=ppt/media/image46.png>
</file>

<file path=ppt/media/image47.png>
</file>

<file path=ppt/media/image48.png>
</file>

<file path=ppt/media/image49.png>
</file>

<file path=ppt/media/image55.png>
</file>

<file path=ppt/media/image56.png>
</file>

<file path=ppt/media/image57.png>
</file>

<file path=ppt/media/image60.png>
</file>

<file path=ppt/media/image62.png>
</file>

<file path=ppt/media/image63.png>
</file>

<file path=ppt/media/image65.jpeg>
</file>

<file path=ppt/media/image71.png>
</file>

<file path=ppt/media/image83.png>
</file>

<file path=ppt/media/image84.png>
</file>

<file path=ppt/media/image8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EE64E-9A2D-4D02-BD46-DFCFC74B5EE4}"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D3604F-F5C7-412C-AE28-FF961BD94C8A}"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2100" b="0" i="0" cap="none" spc="0" dirty="0">
              <a:ln w="0"/>
              <a:effectLst>
                <a:outerShdw blurRad="38100" dist="19050" dir="2700000" algn="tl" rotWithShape="0">
                  <a:schemeClr val="dk1">
                    <a:alpha val="40000"/>
                  </a:schemeClr>
                </a:outerShdw>
              </a:effectLst>
            </a:endParaRPr>
          </a:p>
        </p:txBody>
      </p:sp>
      <p:sp>
        <p:nvSpPr>
          <p:cNvPr id="4" name="灯片编号占位符 3"/>
          <p:cNvSpPr>
            <a:spLocks noGrp="1"/>
          </p:cNvSpPr>
          <p:nvPr>
            <p:ph type="sldNum" sz="quarter" idx="10"/>
          </p:nvPr>
        </p:nvSpPr>
        <p:spPr/>
        <p:txBody>
          <a:bodyPr/>
          <a:lstStyle/>
          <a:p>
            <a:fld id="{8ED3604F-F5C7-412C-AE28-FF961BD94C8A}"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F3106-19CE-4695-AC11-FC4155512142}"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ED3604F-F5C7-412C-AE28-FF961BD94C8A}"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endParaRPr lang="zh-CN" altLang="en-US" dirty="0"/>
          </a:p>
        </p:txBody>
      </p:sp>
      <p:sp>
        <p:nvSpPr>
          <p:cNvPr id="4" name="灯片编号占位符 3"/>
          <p:cNvSpPr>
            <a:spLocks noGrp="1"/>
          </p:cNvSpPr>
          <p:nvPr>
            <p:ph type="sldNum" sz="quarter" idx="5"/>
          </p:nvPr>
        </p:nvSpPr>
        <p:spPr/>
        <p:txBody>
          <a:bodyPr/>
          <a:lstStyle/>
          <a:p>
            <a:fld id="{8ED3604F-F5C7-412C-AE28-FF961BD94C8A}"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F3106-19CE-4695-AC11-FC415551214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F3106-19CE-4695-AC11-FC415551214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F3106-19CE-4695-AC11-FC415551214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F3106-19CE-4695-AC11-FC415551214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F3106-19CE-4695-AC11-FC415551214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F3106-19CE-4695-AC11-FC4155512142}"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F3106-19CE-4695-AC11-FC415551214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1852551"/>
          </a:xfrm>
          <a:solidFill>
            <a:srgbClr val="0062AC"/>
          </a:solidFill>
        </p:spPr>
        <p:txBody>
          <a:bodyPr anchor="ctr"/>
          <a:lstStyle>
            <a:lvl1pPr algn="ctr">
              <a:defRPr sz="6000">
                <a:latin typeface="Arial" panose="020B0604020202020204" pitchFamily="34" charset="0"/>
                <a:cs typeface="Arial" panose="020B0604020202020204" pitchFamily="34" charset="0"/>
              </a:defRPr>
            </a:lvl1pPr>
          </a:lstStyle>
          <a:p>
            <a:r>
              <a:rPr lang="en-US" dirty="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94447" y="1"/>
            <a:ext cx="11797552" cy="669129"/>
          </a:xfrm>
          <a:noFill/>
        </p:spPr>
        <p:txBody>
          <a:bodyPr>
            <a:noAutofit/>
          </a:bodyPr>
          <a:lstStyle>
            <a:lvl1pPr>
              <a:defRPr sz="4000" b="1" baseline="0">
                <a:solidFill>
                  <a:schemeClr val="tx1"/>
                </a:solidFill>
                <a:latin typeface="Calibri" panose="020F0502020204030204" pitchFamily="34" charset="0"/>
                <a:ea typeface="黑体" panose="02010609060101010101" pitchFamily="49" charset="-122"/>
              </a:defRPr>
            </a:lvl1pPr>
          </a:lstStyle>
          <a:p>
            <a:r>
              <a:rPr lang="en-US" dirty="0"/>
              <a:t>Click to edit Master title style</a:t>
            </a:r>
            <a:endParaRPr lang="en-US" dirty="0"/>
          </a:p>
        </p:txBody>
      </p:sp>
      <p:sp>
        <p:nvSpPr>
          <p:cNvPr id="3" name="Content Placeholder 2"/>
          <p:cNvSpPr>
            <a:spLocks noGrp="1"/>
          </p:cNvSpPr>
          <p:nvPr>
            <p:ph idx="1" hasCustomPrompt="1"/>
          </p:nvPr>
        </p:nvSpPr>
        <p:spPr>
          <a:xfrm>
            <a:off x="394447" y="789709"/>
            <a:ext cx="11355295" cy="5943595"/>
          </a:xfrm>
        </p:spPr>
        <p:txBody>
          <a:bodyPr/>
          <a:lstStyle>
            <a:lvl1pPr>
              <a:lnSpc>
                <a:spcPct val="120000"/>
              </a:lnSpc>
              <a:defRPr sz="3200" b="1" i="0" baseline="0">
                <a:latin typeface="Calibri" panose="020F0502020204030204" pitchFamily="34" charset="0"/>
                <a:ea typeface="黑体" panose="02010609060101010101" pitchFamily="49" charset="-122"/>
              </a:defRPr>
            </a:lvl1pPr>
            <a:lvl2pPr>
              <a:lnSpc>
                <a:spcPct val="120000"/>
              </a:lnSpc>
              <a:defRPr sz="3000" b="0" i="0" baseline="0">
                <a:ea typeface="华文楷体" panose="02010600040101010101" pitchFamily="2" charset="-122"/>
              </a:defRPr>
            </a:lvl2pPr>
            <a:lvl3pPr>
              <a:lnSpc>
                <a:spcPct val="120000"/>
              </a:lnSpc>
              <a:defRPr sz="2800" b="0" i="0" baseline="0">
                <a:ea typeface="华文新魏" panose="02010800040101010101" pitchFamily="2" charset="-122"/>
              </a:defRPr>
            </a:lvl3pPr>
          </a:lstStyle>
          <a:p>
            <a:pPr lvl="0"/>
            <a:r>
              <a:rPr lang="en-US" dirty="0"/>
              <a:t>Click to edit Master text styles</a:t>
            </a:r>
            <a:r>
              <a:rPr lang="zh-CN" altLang="en-US" dirty="0"/>
              <a:t>测试（</a:t>
            </a:r>
            <a:r>
              <a:rPr lang="en-US" altLang="zh-CN" dirty="0"/>
              <a:t>dd)</a:t>
            </a:r>
            <a:r>
              <a:rPr lang="zh-CN" altLang="en-US" dirty="0"/>
              <a:t>，</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9" name="Line 1"/>
          <p:cNvSpPr>
            <a:spLocks noChangeShapeType="1"/>
          </p:cNvSpPr>
          <p:nvPr userDrawn="1"/>
        </p:nvSpPr>
        <p:spPr bwMode="auto">
          <a:xfrm>
            <a:off x="0" y="669131"/>
            <a:ext cx="12192000" cy="0"/>
          </a:xfrm>
          <a:prstGeom prst="line">
            <a:avLst/>
          </a:prstGeom>
          <a:noFill/>
          <a:ln w="25400">
            <a:solidFill>
              <a:srgbClr val="0062AC"/>
            </a:solidFill>
            <a:miter lim="800000"/>
          </a:ln>
          <a:effectLst/>
        </p:spPr>
        <p:txBody>
          <a:bodyPr/>
          <a:lstStyle/>
          <a:p>
            <a:pPr>
              <a:buFont typeface="Times New Roman" panose="02020603050405020304" pitchFamily="16" charset="0"/>
              <a:buNone/>
              <a:defRPr/>
            </a:pPr>
            <a:endParaRPr lang="en-GB">
              <a:latin typeface="Arial" panose="020B0604020202020204" pitchFamily="34" charset="0"/>
              <a:ea typeface="宋体" panose="02010600030101010101" pitchFamily="2" charset="-122"/>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TextBox 9"/>
          <p:cNvSpPr txBox="1"/>
          <p:nvPr userDrawn="1"/>
        </p:nvSpPr>
        <p:spPr>
          <a:xfrm>
            <a:off x="11293947" y="6580997"/>
            <a:ext cx="898052" cy="306705"/>
          </a:xfrm>
          <a:prstGeom prst="rect">
            <a:avLst/>
          </a:prstGeom>
          <a:solidFill>
            <a:srgbClr val="ED6C00"/>
          </a:solid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sz="1400" dirty="0">
              <a:ln>
                <a:noFill/>
              </a:ln>
              <a:solidFill>
                <a:schemeClr val="bg1"/>
              </a:solidFill>
            </a:endParaRPr>
          </a:p>
        </p:txBody>
      </p:sp>
      <p:sp>
        <p:nvSpPr>
          <p:cNvPr id="2" name="Title Placeholder 1"/>
          <p:cNvSpPr>
            <a:spLocks noGrp="1"/>
          </p:cNvSpPr>
          <p:nvPr>
            <p:ph type="title"/>
          </p:nvPr>
        </p:nvSpPr>
        <p:spPr>
          <a:xfrm>
            <a:off x="0" y="1"/>
            <a:ext cx="11178636" cy="890648"/>
          </a:xfrm>
          <a:prstGeom prst="rect">
            <a:avLst/>
          </a:prstGeom>
          <a:solidFill>
            <a:srgbClr val="0062AC"/>
          </a:solidFill>
        </p:spPr>
        <p:txBody>
          <a:bodyPr vert="horz" lIns="91440" tIns="45720" rIns="91440" bIns="45720"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394447" y="991590"/>
            <a:ext cx="11355295" cy="5666905"/>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3" name="TextBox 12"/>
          <p:cNvSpPr txBox="1"/>
          <p:nvPr userDrawn="1"/>
        </p:nvSpPr>
        <p:spPr>
          <a:xfrm>
            <a:off x="3528060" y="6581140"/>
            <a:ext cx="7370233" cy="306705"/>
          </a:xfrm>
          <a:prstGeom prst="rect">
            <a:avLst/>
          </a:prstGeom>
          <a:solidFill>
            <a:schemeClr val="accent5">
              <a:lumMod val="75000"/>
            </a:schemeClr>
          </a:solid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defRPr/>
            </a:pPr>
            <a:r>
              <a:rPr lang="en-US" altLang="zh-CN" sz="1400" b="0" dirty="0">
                <a:solidFill>
                  <a:schemeClr val="bg1"/>
                </a:solidFill>
              </a:rPr>
              <a:t>《</a:t>
            </a:r>
            <a:r>
              <a:rPr lang="zh-CN" altLang="en-US" sz="1400" b="0" dirty="0">
                <a:solidFill>
                  <a:schemeClr val="bg1"/>
                </a:solidFill>
              </a:rPr>
              <a:t>人工智能导论</a:t>
            </a:r>
            <a:r>
              <a:rPr lang="en-US" altLang="zh-CN" sz="1400" b="0" dirty="0">
                <a:solidFill>
                  <a:schemeClr val="bg1"/>
                </a:solidFill>
              </a:rPr>
              <a:t>》</a:t>
            </a:r>
            <a:r>
              <a:rPr lang="zh-CN" altLang="en-US" sz="1400" b="0" dirty="0">
                <a:solidFill>
                  <a:schemeClr val="bg1"/>
                </a:solidFill>
              </a:rPr>
              <a:t>本科生课程，教材</a:t>
            </a:r>
            <a:r>
              <a:rPr lang="en-US" altLang="zh-CN" sz="1400" b="0" dirty="0">
                <a:solidFill>
                  <a:schemeClr val="bg1"/>
                </a:solidFill>
              </a:rPr>
              <a:t>《</a:t>
            </a:r>
            <a:r>
              <a:rPr lang="zh-CN" altLang="en-US" sz="1400" b="0" dirty="0">
                <a:solidFill>
                  <a:schemeClr val="bg1"/>
                </a:solidFill>
              </a:rPr>
              <a:t>人工智能导论：模型与算法</a:t>
            </a:r>
            <a:r>
              <a:rPr lang="en-US" altLang="zh-CN" sz="1400" b="0" dirty="0">
                <a:solidFill>
                  <a:schemeClr val="bg1"/>
                </a:solidFill>
              </a:rPr>
              <a:t>》</a:t>
            </a:r>
            <a:endParaRPr lang="zh-CN" altLang="en-US" sz="1400" b="0" dirty="0">
              <a:solidFill>
                <a:schemeClr val="bg1"/>
              </a:solidFill>
            </a:endParaRPr>
          </a:p>
        </p:txBody>
      </p:sp>
      <p:sp>
        <p:nvSpPr>
          <p:cNvPr id="14" name="TextBox 13"/>
          <p:cNvSpPr txBox="1"/>
          <p:nvPr userDrawn="1"/>
        </p:nvSpPr>
        <p:spPr>
          <a:xfrm>
            <a:off x="0" y="6581140"/>
            <a:ext cx="3528060" cy="306705"/>
          </a:xfrm>
          <a:prstGeom prst="rect">
            <a:avLst/>
          </a:prstGeom>
          <a:solidFill>
            <a:schemeClr val="accent1">
              <a:lumMod val="75000"/>
            </a:schemeClr>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400" b="0" i="0" u="none" strike="noStrike" kern="1200" cap="none" spc="0" normalizeH="0" baseline="0" noProof="0" dirty="0">
                <a:ln>
                  <a:noFill/>
                </a:ln>
                <a:solidFill>
                  <a:schemeClr val="bg1"/>
                </a:solidFill>
                <a:effectLst/>
                <a:uLnTx/>
                <a:uFillTx/>
                <a:latin typeface="+mn-lt"/>
                <a:ea typeface="+mn-ea"/>
                <a:cs typeface="+mn-cs"/>
              </a:rPr>
              <a:t>郭春乐</a:t>
            </a:r>
            <a:r>
              <a:rPr kumimoji="0" lang="en-US" altLang="zh-CN" sz="1400" b="0" i="0" u="none" strike="noStrike" kern="1200" cap="none" spc="0" normalizeH="0" baseline="0" noProof="0" dirty="0">
                <a:ln>
                  <a:noFill/>
                </a:ln>
                <a:solidFill>
                  <a:schemeClr val="bg1"/>
                </a:solidFill>
                <a:effectLst/>
                <a:uLnTx/>
                <a:uFillTx/>
                <a:latin typeface="+mn-lt"/>
                <a:ea typeface="+mn-ea"/>
                <a:cs typeface="+mn-cs"/>
              </a:rPr>
              <a:t>, 2023</a:t>
            </a:r>
            <a:r>
              <a:rPr kumimoji="0" lang="zh-CN" altLang="en-US" sz="1400" b="0" i="0" u="none" strike="noStrike" kern="1200" cap="none" spc="0" normalizeH="0" baseline="0" noProof="0" dirty="0">
                <a:ln>
                  <a:noFill/>
                </a:ln>
                <a:solidFill>
                  <a:schemeClr val="bg1"/>
                </a:solidFill>
                <a:effectLst/>
                <a:uLnTx/>
                <a:uFillTx/>
                <a:latin typeface="+mn-lt"/>
                <a:ea typeface="+mn-ea"/>
                <a:cs typeface="+mn-cs"/>
              </a:rPr>
              <a:t>春夏</a:t>
            </a:r>
            <a:endParaRPr kumimoji="0" lang="zh-CN" altLang="en-US" sz="1400" b="0" i="0" u="none" strike="noStrike" kern="1200" cap="none" spc="0" normalizeH="0" baseline="0" noProof="0" dirty="0">
              <a:ln>
                <a:noFill/>
              </a:ln>
              <a:solidFill>
                <a:schemeClr val="bg1"/>
              </a:solidFill>
              <a:effectLst/>
              <a:uLnTx/>
              <a:uFillTx/>
              <a:latin typeface="+mn-lt"/>
              <a:ea typeface="+mn-ea"/>
              <a:cs typeface="+mn-cs"/>
            </a:endParaRPr>
          </a:p>
        </p:txBody>
      </p:sp>
      <p:sp>
        <p:nvSpPr>
          <p:cNvPr id="12" name="TextBox 11"/>
          <p:cNvSpPr txBox="1"/>
          <p:nvPr userDrawn="1"/>
        </p:nvSpPr>
        <p:spPr>
          <a:xfrm>
            <a:off x="10898293" y="6581140"/>
            <a:ext cx="1292860" cy="306705"/>
          </a:xfrm>
          <a:prstGeom prst="rect">
            <a:avLst/>
          </a:prstGeom>
          <a:solidFill>
            <a:schemeClr val="accent5">
              <a:lumMod val="50000"/>
            </a:schemeClr>
          </a:solidFill>
        </p:spPr>
        <p:txBody>
          <a:bodyPr wrap="square" rtlCol="0">
            <a:spAutoFit/>
          </a:bodyPr>
          <a:lstStyle/>
          <a:p>
            <a:pPr algn="ctr"/>
            <a:fld id="{C603BFBC-EF15-48A5-8249-0FEAC4BE5DBB}" type="slidenum">
              <a:rPr lang="en-US" sz="1400" smtClean="0">
                <a:solidFill>
                  <a:schemeClr val="bg1"/>
                </a:solidFill>
              </a:rPr>
            </a:fld>
            <a:endParaRPr lang="en-US" sz="1400"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hdr="0" ftr="0" dt="0"/>
  <p:txStyles>
    <p:titleStyle>
      <a:lvl1pPr algn="l" defTabSz="914400" rtl="0" eaLnBrk="1" latinLnBrk="0" hangingPunct="1">
        <a:lnSpc>
          <a:spcPct val="90000"/>
        </a:lnSpc>
        <a:spcBef>
          <a:spcPct val="0"/>
        </a:spcBef>
        <a:buNone/>
        <a:defRPr sz="4400" kern="1200">
          <a:solidFill>
            <a:schemeClr val="bg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image" Target="../media/image7.emf"/></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9" Type="http://schemas.openxmlformats.org/officeDocument/2006/relationships/image" Target="../media/image22.png"/><Relationship Id="rId8" Type="http://schemas.openxmlformats.org/officeDocument/2006/relationships/image" Target="../media/image21.png"/><Relationship Id="rId7" Type="http://schemas.openxmlformats.org/officeDocument/2006/relationships/image" Target="../media/image20.png"/><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0" Type="http://schemas.openxmlformats.org/officeDocument/2006/relationships/slideLayout" Target="../slideLayouts/slideLayout2.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9" Type="http://schemas.openxmlformats.org/officeDocument/2006/relationships/slideLayout" Target="../slideLayouts/slideLayout3.xml"/><Relationship Id="rId18" Type="http://schemas.openxmlformats.org/officeDocument/2006/relationships/tags" Target="../tags/tag18.xml"/><Relationship Id="rId17" Type="http://schemas.openxmlformats.org/officeDocument/2006/relationships/image" Target="../media/image1.png"/><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3.png"/></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7" Type="http://schemas.openxmlformats.org/officeDocument/2006/relationships/slideLayout" Target="../slideLayouts/slideLayout3.xml"/><Relationship Id="rId16" Type="http://schemas.openxmlformats.org/officeDocument/2006/relationships/tags" Target="../tags/tag33.xml"/><Relationship Id="rId15" Type="http://schemas.openxmlformats.org/officeDocument/2006/relationships/image" Target="../media/image1.png"/><Relationship Id="rId14" Type="http://schemas.openxmlformats.org/officeDocument/2006/relationships/tags" Target="../tags/tag32.xml"/><Relationship Id="rId13" Type="http://schemas.openxmlformats.org/officeDocument/2006/relationships/tags" Target="../tags/tag31.xml"/><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tags" Target="../tags/tag19.xml"/></Relationships>
</file>

<file path=ppt/slides/_rels/slide30.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36.png"/><Relationship Id="rId7" Type="http://schemas.openxmlformats.org/officeDocument/2006/relationships/image" Target="../media/image35.png"/><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image" Target="../media/image2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8.jpe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9.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0.jpe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1.png"/></Relationships>
</file>

<file path=ppt/slides/_rels/slide4.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9" Type="http://schemas.openxmlformats.org/officeDocument/2006/relationships/slideLayout" Target="../slideLayouts/slideLayout3.xml"/><Relationship Id="rId18" Type="http://schemas.openxmlformats.org/officeDocument/2006/relationships/tags" Target="../tags/tag50.xml"/><Relationship Id="rId17" Type="http://schemas.openxmlformats.org/officeDocument/2006/relationships/image" Target="../media/image1.png"/><Relationship Id="rId16" Type="http://schemas.openxmlformats.org/officeDocument/2006/relationships/tags" Target="../tags/tag49.xml"/><Relationship Id="rId15" Type="http://schemas.openxmlformats.org/officeDocument/2006/relationships/tags" Target="../tags/tag48.xml"/><Relationship Id="rId14" Type="http://schemas.openxmlformats.org/officeDocument/2006/relationships/tags" Target="../tags/tag47.xml"/><Relationship Id="rId13" Type="http://schemas.openxmlformats.org/officeDocument/2006/relationships/tags" Target="../tags/tag46.xml"/><Relationship Id="rId12" Type="http://schemas.openxmlformats.org/officeDocument/2006/relationships/tags" Target="../tags/tag45.xml"/><Relationship Id="rId11" Type="http://schemas.openxmlformats.org/officeDocument/2006/relationships/tags" Target="../tags/tag44.xml"/><Relationship Id="rId10" Type="http://schemas.openxmlformats.org/officeDocument/2006/relationships/tags" Target="../tags/tag43.xml"/><Relationship Id="rId1" Type="http://schemas.openxmlformats.org/officeDocument/2006/relationships/tags" Target="../tags/tag34.xml"/></Relationships>
</file>

<file path=ppt/slides/_rels/slide4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3.png"/><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image" Target="../media/image42.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9" Type="http://schemas.openxmlformats.org/officeDocument/2006/relationships/image" Target="../media/image52.png"/><Relationship Id="rId8" Type="http://schemas.openxmlformats.org/officeDocument/2006/relationships/image" Target="../media/image51.png"/><Relationship Id="rId7" Type="http://schemas.openxmlformats.org/officeDocument/2006/relationships/image" Target="../media/image50.png"/><Relationship Id="rId6" Type="http://schemas.openxmlformats.org/officeDocument/2006/relationships/image" Target="../media/image49.png"/><Relationship Id="rId5" Type="http://schemas.openxmlformats.org/officeDocument/2006/relationships/image" Target="../media/image48.png"/><Relationship Id="rId4" Type="http://schemas.openxmlformats.org/officeDocument/2006/relationships/image" Target="../media/image47.png"/><Relationship Id="rId3" Type="http://schemas.openxmlformats.org/officeDocument/2006/relationships/image" Target="../media/image46.png"/><Relationship Id="rId2" Type="http://schemas.openxmlformats.org/officeDocument/2006/relationships/image" Target="../media/image45.png"/><Relationship Id="rId11" Type="http://schemas.openxmlformats.org/officeDocument/2006/relationships/slideLayout" Target="../slideLayouts/slideLayout2.xml"/><Relationship Id="rId10" Type="http://schemas.openxmlformats.org/officeDocument/2006/relationships/image" Target="../media/image53.png"/><Relationship Id="rId1" Type="http://schemas.openxmlformats.org/officeDocument/2006/relationships/image" Target="../media/image44.png"/></Relationships>
</file>

<file path=ppt/slides/_rels/slide4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image" Target="../media/image54.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5.png"/></Relationships>
</file>

<file path=ppt/slides/_rels/slide46.xml.rels><?xml version="1.0" encoding="UTF-8" standalone="yes"?>
<Relationships xmlns="http://schemas.openxmlformats.org/package/2006/relationships"><Relationship Id="rId9" Type="http://schemas.openxmlformats.org/officeDocument/2006/relationships/image" Target="../media/image53.png"/><Relationship Id="rId8" Type="http://schemas.openxmlformats.org/officeDocument/2006/relationships/image" Target="../media/image52.png"/><Relationship Id="rId7" Type="http://schemas.openxmlformats.org/officeDocument/2006/relationships/image" Target="../media/image51.png"/><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 Id="rId3" Type="http://schemas.openxmlformats.org/officeDocument/2006/relationships/image" Target="../media/image47.png"/><Relationship Id="rId2" Type="http://schemas.openxmlformats.org/officeDocument/2006/relationships/image" Target="../media/image46.png"/><Relationship Id="rId10" Type="http://schemas.openxmlformats.org/officeDocument/2006/relationships/slideLayout" Target="../slideLayouts/slideLayout2.xml"/><Relationship Id="rId1" Type="http://schemas.openxmlformats.org/officeDocument/2006/relationships/image" Target="../media/image45.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microsoft.com/office/2007/relationships/hdphoto" Target="../media/image58.wdp"/><Relationship Id="rId1" Type="http://schemas.openxmlformats.org/officeDocument/2006/relationships/image" Target="../media/image57.png"/></Relationships>
</file>

<file path=ppt/slides/_rels/slide5.xml.rels><?xml version="1.0" encoding="UTF-8" standalone="yes"?>
<Relationships xmlns="http://schemas.openxmlformats.org/package/2006/relationships"><Relationship Id="rId9" Type="http://schemas.openxmlformats.org/officeDocument/2006/relationships/tags" Target="../tags/tag59.xml"/><Relationship Id="rId8" Type="http://schemas.openxmlformats.org/officeDocument/2006/relationships/tags" Target="../tags/tag58.xml"/><Relationship Id="rId7" Type="http://schemas.openxmlformats.org/officeDocument/2006/relationships/tags" Target="../tags/tag57.xml"/><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9" Type="http://schemas.openxmlformats.org/officeDocument/2006/relationships/slideLayout" Target="../slideLayouts/slideLayout3.xml"/><Relationship Id="rId18" Type="http://schemas.openxmlformats.org/officeDocument/2006/relationships/tags" Target="../tags/tag67.xml"/><Relationship Id="rId17" Type="http://schemas.openxmlformats.org/officeDocument/2006/relationships/image" Target="../media/image1.png"/><Relationship Id="rId16" Type="http://schemas.openxmlformats.org/officeDocument/2006/relationships/tags" Target="../tags/tag66.xml"/><Relationship Id="rId15" Type="http://schemas.openxmlformats.org/officeDocument/2006/relationships/tags" Target="../tags/tag65.xml"/><Relationship Id="rId14" Type="http://schemas.openxmlformats.org/officeDocument/2006/relationships/tags" Target="../tags/tag64.xml"/><Relationship Id="rId13" Type="http://schemas.openxmlformats.org/officeDocument/2006/relationships/tags" Target="../tags/tag63.xml"/><Relationship Id="rId12" Type="http://schemas.openxmlformats.org/officeDocument/2006/relationships/tags" Target="../tags/tag62.xml"/><Relationship Id="rId11" Type="http://schemas.openxmlformats.org/officeDocument/2006/relationships/tags" Target="../tags/tag61.xml"/><Relationship Id="rId10" Type="http://schemas.openxmlformats.org/officeDocument/2006/relationships/tags" Target="../tags/tag60.xml"/><Relationship Id="rId1" Type="http://schemas.openxmlformats.org/officeDocument/2006/relationships/tags" Target="../tags/tag51.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59.GIF"/></Relationships>
</file>

<file path=ppt/slides/_rels/slide51.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61.png"/><Relationship Id="rId1" Type="http://schemas.openxmlformats.org/officeDocument/2006/relationships/image" Target="../media/image60.png"/></Relationships>
</file>

<file path=ppt/slides/_rels/slide52.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63.png"/><Relationship Id="rId1" Type="http://schemas.openxmlformats.org/officeDocument/2006/relationships/image" Target="../media/image62.png"/></Relationships>
</file>

<file path=ppt/slides/_rels/slide53.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image" Target="../media/image66.jpeg"/><Relationship Id="rId2" Type="http://schemas.openxmlformats.org/officeDocument/2006/relationships/image" Target="../media/image65.jpeg"/><Relationship Id="rId1" Type="http://schemas.openxmlformats.org/officeDocument/2006/relationships/image" Target="../media/image64.jpe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67.GIF"/></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68.GIF"/></Relationships>
</file>

<file path=ppt/slides/_rels/slide56.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70.GIF"/><Relationship Id="rId1" Type="http://schemas.openxmlformats.org/officeDocument/2006/relationships/image" Target="../media/image69.GI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2.png"/><Relationship Id="rId1" Type="http://schemas.openxmlformats.org/officeDocument/2006/relationships/image" Target="../media/image71.png"/></Relationships>
</file>

<file path=ppt/slides/_rels/slide6.xml.rels><?xml version="1.0" encoding="UTF-8" standalone="yes"?>
<Relationships xmlns="http://schemas.openxmlformats.org/package/2006/relationships"><Relationship Id="rId9" Type="http://schemas.openxmlformats.org/officeDocument/2006/relationships/image" Target="../media/image1.png"/><Relationship Id="rId8" Type="http://schemas.openxmlformats.org/officeDocument/2006/relationships/tags" Target="../tags/tag75.xml"/><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1" Type="http://schemas.openxmlformats.org/officeDocument/2006/relationships/slideLayout" Target="../slideLayouts/slideLayout3.xml"/><Relationship Id="rId10" Type="http://schemas.openxmlformats.org/officeDocument/2006/relationships/tags" Target="../tags/tag76.xml"/><Relationship Id="rId1" Type="http://schemas.openxmlformats.org/officeDocument/2006/relationships/tags" Target="../tags/tag68.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3.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4.png"/></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1.png"/></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1.png"/><Relationship Id="rId1" Type="http://schemas.openxmlformats.org/officeDocument/2006/relationships/image" Target="../media/image75.png"/></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1.png"/><Relationship Id="rId1" Type="http://schemas.openxmlformats.org/officeDocument/2006/relationships/image" Target="../media/image7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7.png"/><Relationship Id="rId2" Type="http://schemas.openxmlformats.org/officeDocument/2006/relationships/image" Target="../media/image76.png"/><Relationship Id="rId1" Type="http://schemas.openxmlformats.org/officeDocument/2006/relationships/tags" Target="../tags/tag106.xm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8.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9" Type="http://schemas.openxmlformats.org/officeDocument/2006/relationships/image" Target="../media/image1.png"/><Relationship Id="rId8" Type="http://schemas.openxmlformats.org/officeDocument/2006/relationships/tags" Target="../tags/tag84.xml"/><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1" Type="http://schemas.openxmlformats.org/officeDocument/2006/relationships/slideLayout" Target="../slideLayouts/slideLayout3.xml"/><Relationship Id="rId10" Type="http://schemas.openxmlformats.org/officeDocument/2006/relationships/tags" Target="../tags/tag85.xml"/><Relationship Id="rId1" Type="http://schemas.openxmlformats.org/officeDocument/2006/relationships/tags" Target="../tags/tag77.xml"/></Relationships>
</file>

<file path=ppt/slides/_rels/slide7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image" Target="../media/image79.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2.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83.png"/></Relationships>
</file>

<file path=ppt/slides/_rels/slide7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88.jpeg"/><Relationship Id="rId4" Type="http://schemas.openxmlformats.org/officeDocument/2006/relationships/image" Target="../media/image87.jpeg"/><Relationship Id="rId3" Type="http://schemas.openxmlformats.org/officeDocument/2006/relationships/image" Target="../media/image86.jpeg"/><Relationship Id="rId2" Type="http://schemas.openxmlformats.org/officeDocument/2006/relationships/image" Target="../media/image85.png"/><Relationship Id="rId1" Type="http://schemas.openxmlformats.org/officeDocument/2006/relationships/image" Target="../media/image84.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7.xml"/><Relationship Id="rId2" Type="http://schemas.openxmlformats.org/officeDocument/2006/relationships/image" Target="../media/image90.png"/><Relationship Id="rId1" Type="http://schemas.openxmlformats.org/officeDocument/2006/relationships/image" Target="../media/image89.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9" Type="http://schemas.openxmlformats.org/officeDocument/2006/relationships/image" Target="../media/image1.png"/><Relationship Id="rId8" Type="http://schemas.openxmlformats.org/officeDocument/2006/relationships/tags" Target="../tags/tag93.xml"/><Relationship Id="rId7" Type="http://schemas.openxmlformats.org/officeDocument/2006/relationships/tags" Target="../tags/tag92.xml"/><Relationship Id="rId6" Type="http://schemas.openxmlformats.org/officeDocument/2006/relationships/tags" Target="../tags/tag91.xml"/><Relationship Id="rId5" Type="http://schemas.openxmlformats.org/officeDocument/2006/relationships/tags" Target="../tags/tag90.xml"/><Relationship Id="rId4" Type="http://schemas.openxmlformats.org/officeDocument/2006/relationships/tags" Target="../tags/tag89.xml"/><Relationship Id="rId3" Type="http://schemas.openxmlformats.org/officeDocument/2006/relationships/tags" Target="../tags/tag88.xml"/><Relationship Id="rId2" Type="http://schemas.openxmlformats.org/officeDocument/2006/relationships/tags" Target="../tags/tag87.xml"/><Relationship Id="rId11" Type="http://schemas.openxmlformats.org/officeDocument/2006/relationships/slideLayout" Target="../slideLayouts/slideLayout3.xml"/><Relationship Id="rId10" Type="http://schemas.openxmlformats.org/officeDocument/2006/relationships/tags" Target="../tags/tag94.xml"/><Relationship Id="rId1" Type="http://schemas.openxmlformats.org/officeDocument/2006/relationships/tags" Target="../tags/tag86.xml"/></Relationships>
</file>

<file path=ppt/slides/_rels/slide9.xml.rels><?xml version="1.0" encoding="UTF-8" standalone="yes"?>
<Relationships xmlns="http://schemas.openxmlformats.org/package/2006/relationships"><Relationship Id="rId9" Type="http://schemas.openxmlformats.org/officeDocument/2006/relationships/tags" Target="../tags/tag101.xml"/><Relationship Id="rId8" Type="http://schemas.openxmlformats.org/officeDocument/2006/relationships/tags" Target="../tags/tag100.xml"/><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image" Target="../media/image3.jpeg"/><Relationship Id="rId2" Type="http://schemas.openxmlformats.org/officeDocument/2006/relationships/image" Target="../media/image2.jpeg"/><Relationship Id="rId13" Type="http://schemas.openxmlformats.org/officeDocument/2006/relationships/slideLayout" Target="../slideLayouts/slideLayout3.xml"/><Relationship Id="rId12" Type="http://schemas.openxmlformats.org/officeDocument/2006/relationships/tags" Target="../tags/tag103.xml"/><Relationship Id="rId11" Type="http://schemas.openxmlformats.org/officeDocument/2006/relationships/image" Target="../media/image1.png"/><Relationship Id="rId10" Type="http://schemas.openxmlformats.org/officeDocument/2006/relationships/tags" Target="../tags/tag102.xml"/><Relationship Id="rId1" Type="http://schemas.openxmlformats.org/officeDocument/2006/relationships/tags" Target="../tags/tag9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810" y="2"/>
            <a:ext cx="12200255" cy="1909010"/>
          </a:xfrm>
        </p:spPr>
        <p:txBody>
          <a:bodyPr>
            <a:normAutofit/>
          </a:bodyPr>
          <a:lstStyle/>
          <a:p>
            <a:pPr>
              <a:spcAft>
                <a:spcPts val="0"/>
              </a:spcAft>
            </a:pPr>
            <a:r>
              <a:rPr lang="zh-CN" altLang="en-US" sz="8000" b="1" dirty="0">
                <a:ln w="0"/>
                <a:effectLst>
                  <a:outerShdw blurRad="38100" dist="38100" dir="2700000" algn="tl">
                    <a:srgbClr val="000000">
                      <a:alpha val="43137"/>
                    </a:srgbClr>
                  </a:outerShdw>
                </a:effectLst>
                <a:latin typeface="黑体" panose="02010609060101010101" pitchFamily="49" charset="-122"/>
                <a:ea typeface="黑体" panose="02010609060101010101" pitchFamily="49" charset="-122"/>
                <a:sym typeface="+mn-ea"/>
              </a:rPr>
              <a:t>深度学习</a:t>
            </a:r>
            <a:r>
              <a:rPr lang="en-US" altLang="zh-CN" sz="8000" b="1" dirty="0">
                <a:ln w="0"/>
                <a:effectLst>
                  <a:outerShdw blurRad="38100" dist="38100" dir="2700000" algn="tl">
                    <a:srgbClr val="000000">
                      <a:alpha val="43137"/>
                    </a:srgbClr>
                  </a:outerShdw>
                </a:effectLst>
                <a:latin typeface="黑体" panose="02010609060101010101" pitchFamily="49" charset="-122"/>
                <a:ea typeface="黑体" panose="02010609060101010101" pitchFamily="49" charset="-122"/>
                <a:sym typeface="+mn-ea"/>
              </a:rPr>
              <a:t>2</a:t>
            </a:r>
            <a:endParaRPr lang="en-US" altLang="zh-CN" sz="8000" b="1" dirty="0">
              <a:ln w="0"/>
              <a:effectLst>
                <a:outerShdw blurRad="38100" dist="38100" dir="2700000" algn="tl">
                  <a:srgbClr val="000000">
                    <a:alpha val="43137"/>
                  </a:srgbClr>
                </a:outerShdw>
              </a:effectLst>
              <a:latin typeface="黑体" panose="02010609060101010101" pitchFamily="49" charset="-122"/>
              <a:ea typeface="黑体" panose="02010609060101010101" pitchFamily="49" charset="-122"/>
              <a:sym typeface="+mn-ea"/>
            </a:endParaRPr>
          </a:p>
        </p:txBody>
      </p:sp>
      <p:sp>
        <p:nvSpPr>
          <p:cNvPr id="5" name="Subtitle 2"/>
          <p:cNvSpPr txBox="1"/>
          <p:nvPr/>
        </p:nvSpPr>
        <p:spPr>
          <a:xfrm>
            <a:off x="-635" y="2217420"/>
            <a:ext cx="12192635" cy="242316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1350"/>
              </a:spcBef>
              <a:spcAft>
                <a:spcPts val="0"/>
              </a:spcAft>
            </a:pPr>
            <a:r>
              <a:rPr lang="zh-CN" altLang="en-US" sz="4800" dirty="0">
                <a:ln w="0"/>
                <a:effectLst>
                  <a:outerShdw blurRad="38100" dist="19050" dir="2700000" algn="tl" rotWithShape="0">
                    <a:schemeClr val="dk1">
                      <a:alpha val="40000"/>
                    </a:schemeClr>
                  </a:outerShdw>
                </a:effectLst>
                <a:ea typeface="华文楷体" panose="02010600040101010101" pitchFamily="2" charset="-122"/>
              </a:rPr>
              <a:t>主讲：郭春乐、刘夏雷、王亚星</a:t>
            </a:r>
            <a:endParaRPr lang="en-US" altLang="zh-CN" sz="4800"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spcAft>
                <a:spcPts val="0"/>
              </a:spcAft>
            </a:pPr>
            <a:r>
              <a:rPr lang="zh-CN" altLang="en-US" sz="4800" dirty="0">
                <a:ln w="0"/>
                <a:effectLst>
                  <a:outerShdw blurRad="38100" dist="19050" dir="2700000" algn="tl" rotWithShape="0">
                    <a:schemeClr val="dk1">
                      <a:alpha val="40000"/>
                    </a:schemeClr>
                  </a:outerShdw>
                </a:effectLst>
                <a:ea typeface="华文楷体" panose="02010600040101010101" pitchFamily="2" charset="-122"/>
              </a:rPr>
              <a:t>南开大学计算机学院</a:t>
            </a:r>
            <a:endParaRPr lang="en-US" altLang="zh-CN" sz="4800"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pPr>
            <a:r>
              <a:rPr lang="en-US" altLang="zh-CN" sz="4800" dirty="0">
                <a:ln w="0"/>
                <a:effectLst>
                  <a:outerShdw blurRad="38100" dist="19050" dir="2700000" algn="tl" rotWithShape="0">
                    <a:schemeClr val="dk1">
                      <a:alpha val="40000"/>
                    </a:schemeClr>
                  </a:outerShdw>
                </a:effectLst>
                <a:ea typeface="华文楷体" panose="02010600040101010101" pitchFamily="2" charset="-122"/>
              </a:rPr>
              <a:t> </a:t>
            </a:r>
            <a:endParaRPr lang="en-US" altLang="zh-CN" sz="4800"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pPr>
            <a:endParaRPr lang="en-US" altLang="zh-CN" sz="3600"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pPr>
            <a:endParaRPr lang="en-US" altLang="zh-CN" sz="3600"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pPr>
            <a:endParaRPr lang="en-US" altLang="zh-CN" sz="1800"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pPr>
            <a:endParaRPr lang="en-US" altLang="zh-CN" sz="1800" dirty="0">
              <a:ln w="0"/>
              <a:effectLst>
                <a:outerShdw blurRad="38100" dist="19050" dir="2700000" algn="tl" rotWithShape="0">
                  <a:schemeClr val="dk1">
                    <a:alpha val="40000"/>
                  </a:schemeClr>
                </a:outerShdw>
              </a:effectLst>
              <a:ea typeface="华文楷体" panose="02010600040101010101" pitchFamily="2" charset="-122"/>
            </a:endParaRPr>
          </a:p>
        </p:txBody>
      </p:sp>
      <p:sp>
        <p:nvSpPr>
          <p:cNvPr id="4" name="Subtitle 2"/>
          <p:cNvSpPr txBox="1"/>
          <p:nvPr/>
        </p:nvSpPr>
        <p:spPr>
          <a:xfrm>
            <a:off x="632258" y="5163519"/>
            <a:ext cx="11036969" cy="64206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1350"/>
              </a:spcBef>
              <a:spcAft>
                <a:spcPts val="0"/>
              </a:spcAft>
            </a:pPr>
            <a:r>
              <a:rPr lang="zh-CN" altLang="en-US" sz="3600" dirty="0">
                <a:ln w="0"/>
                <a:effectLst>
                  <a:outerShdw blurRad="38100" dist="19050" dir="2700000" algn="tl" rotWithShape="0">
                    <a:schemeClr val="dk1">
                      <a:alpha val="40000"/>
                    </a:schemeClr>
                  </a:outerShdw>
                </a:effectLst>
                <a:ea typeface="华文楷体" panose="02010600040101010101" pitchFamily="2" charset="-122"/>
              </a:rPr>
              <a:t>致谢：本课件主要内容来自浙江大学吴飞教授、</a:t>
            </a:r>
            <a:endParaRPr lang="zh-CN" altLang="en-US" sz="3600"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pPr>
            <a:r>
              <a:rPr lang="zh-CN" altLang="en-US" sz="3600" dirty="0">
                <a:ln w="0"/>
                <a:effectLst>
                  <a:outerShdw blurRad="38100" dist="19050" dir="2700000" algn="tl" rotWithShape="0">
                    <a:schemeClr val="dk1">
                      <a:alpha val="40000"/>
                    </a:schemeClr>
                  </a:outerShdw>
                </a:effectLst>
                <a:ea typeface="华文楷体" panose="02010600040101010101" pitchFamily="2" charset="-122"/>
              </a:rPr>
              <a:t>南开大学程明明教授</a:t>
            </a:r>
            <a:endParaRPr lang="en-US" altLang="zh-CN"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pPr>
            <a:endParaRPr lang="en-US" altLang="zh-CN" sz="3600"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pPr>
            <a:endParaRPr lang="en-US" altLang="zh-CN" sz="1800" dirty="0">
              <a:ln w="0"/>
              <a:effectLst>
                <a:outerShdw blurRad="38100" dist="19050" dir="2700000" algn="tl" rotWithShape="0">
                  <a:schemeClr val="dk1">
                    <a:alpha val="40000"/>
                  </a:schemeClr>
                </a:outerShdw>
              </a:effectLst>
              <a:ea typeface="华文楷体" panose="02010600040101010101" pitchFamily="2" charset="-122"/>
            </a:endParaRPr>
          </a:p>
          <a:p>
            <a:pPr>
              <a:spcBef>
                <a:spcPts val="1350"/>
              </a:spcBef>
            </a:pPr>
            <a:endParaRPr lang="en-US" altLang="zh-CN" sz="1800" dirty="0">
              <a:ln w="0"/>
              <a:effectLst>
                <a:outerShdw blurRad="38100" dist="19050" dir="2700000" algn="tl" rotWithShape="0">
                  <a:schemeClr val="dk1">
                    <a:alpha val="40000"/>
                  </a:schemeClr>
                </a:outerShdw>
              </a:effectLst>
              <a:ea typeface="华文楷体" panose="0201060004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解答</a:t>
            </a:r>
            <a:endParaRPr lang="zh-CN" altLang="en-US" dirty="0"/>
          </a:p>
        </p:txBody>
      </p:sp>
      <p:pic>
        <p:nvPicPr>
          <p:cNvPr id="1026" name="Picture 2" descr="主观题图片"/>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45683" y="1057068"/>
            <a:ext cx="5881874" cy="4879910"/>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课程信息</a:t>
            </a:r>
            <a:endParaRPr lang="zh-CN" altLang="en-US" dirty="0"/>
          </a:p>
        </p:txBody>
      </p:sp>
      <p:sp>
        <p:nvSpPr>
          <p:cNvPr id="3" name="内容占位符 2"/>
          <p:cNvSpPr>
            <a:spLocks noGrp="1"/>
          </p:cNvSpPr>
          <p:nvPr>
            <p:ph idx="1"/>
          </p:nvPr>
        </p:nvSpPr>
        <p:spPr/>
        <p:txBody>
          <a:bodyPr>
            <a:normAutofit/>
          </a:bodyPr>
          <a:lstStyle/>
          <a:p>
            <a:endParaRPr lang="zh-CN" altLang="en-US" dirty="0"/>
          </a:p>
          <a:p>
            <a:endParaRPr lang="zh-CN" altLang="en-US" dirty="0"/>
          </a:p>
          <a:p>
            <a:r>
              <a:rPr lang="zh-CN" altLang="en-US" dirty="0"/>
              <a:t>作业：</a:t>
            </a:r>
            <a:r>
              <a:rPr lang="zh-CN" altLang="en-US" b="0" dirty="0"/>
              <a:t>课上随堂测试考核</a:t>
            </a:r>
            <a:r>
              <a:rPr lang="en-US" altLang="zh-CN" b="0" dirty="0"/>
              <a:t>(10%)</a:t>
            </a:r>
            <a:r>
              <a:rPr lang="zh-CN" altLang="en-US" b="0" dirty="0"/>
              <a:t>、</a:t>
            </a:r>
            <a:r>
              <a:rPr lang="zh-CN" altLang="en-US" b="0" dirty="0">
                <a:solidFill>
                  <a:srgbClr val="FF0000"/>
                </a:solidFill>
              </a:rPr>
              <a:t>研讨内容</a:t>
            </a:r>
            <a:r>
              <a:rPr lang="en-US" altLang="zh-CN" b="0" dirty="0">
                <a:solidFill>
                  <a:srgbClr val="FF0000"/>
                </a:solidFill>
              </a:rPr>
              <a:t>(10%)</a:t>
            </a:r>
            <a:r>
              <a:rPr lang="zh-CN" altLang="en-US" b="0" dirty="0"/>
              <a:t>、实验内容考核</a:t>
            </a:r>
            <a:r>
              <a:rPr lang="en-US" altLang="zh-CN" b="0" dirty="0"/>
              <a:t>(40%)</a:t>
            </a:r>
            <a:r>
              <a:rPr lang="zh-CN" altLang="en-US" b="0" dirty="0"/>
              <a:t>和期末考试</a:t>
            </a:r>
            <a:r>
              <a:rPr lang="en-US" altLang="zh-CN" b="0" dirty="0"/>
              <a:t>(40%)</a:t>
            </a:r>
            <a:endParaRPr lang="en-US" altLang="zh-CN" b="0" dirty="0"/>
          </a:p>
          <a:p>
            <a:r>
              <a:rPr lang="zh-CN" altLang="en-US" dirty="0"/>
              <a:t>期末考试：</a:t>
            </a:r>
            <a:r>
              <a:rPr lang="en-US" altLang="zh-CN" b="0" dirty="0"/>
              <a:t>30</a:t>
            </a:r>
            <a:r>
              <a:rPr lang="zh-CN" altLang="en-US" b="0" dirty="0"/>
              <a:t>道选择题（每小题</a:t>
            </a:r>
            <a:r>
              <a:rPr lang="en-US" altLang="zh-CN" b="0" dirty="0"/>
              <a:t>2</a:t>
            </a:r>
            <a:r>
              <a:rPr lang="zh-CN" altLang="en-US" b="0" dirty="0"/>
              <a:t>分）</a:t>
            </a:r>
            <a:r>
              <a:rPr lang="en-US" altLang="zh-CN" b="0" dirty="0"/>
              <a:t>4</a:t>
            </a:r>
            <a:r>
              <a:rPr lang="zh-CN" altLang="en-US" b="0" dirty="0"/>
              <a:t>道简答题（每小题</a:t>
            </a:r>
            <a:r>
              <a:rPr lang="en-US" altLang="zh-CN" b="0" dirty="0"/>
              <a:t>5</a:t>
            </a:r>
            <a:r>
              <a:rPr lang="zh-CN" altLang="en-US" b="0" dirty="0"/>
              <a:t>分）</a:t>
            </a:r>
            <a:endParaRPr lang="en-US" altLang="zh-CN" b="0" dirty="0"/>
          </a:p>
          <a:p>
            <a:pPr marL="0" indent="0">
              <a:buNone/>
            </a:pPr>
            <a:r>
              <a:rPr lang="en-US" altLang="zh-CN" b="0" dirty="0"/>
              <a:t>2</a:t>
            </a:r>
            <a:r>
              <a:rPr lang="zh-CN" altLang="en-US" b="0" dirty="0"/>
              <a:t>道解答题（每小题</a:t>
            </a:r>
            <a:r>
              <a:rPr lang="en-US" altLang="zh-CN" b="0" dirty="0"/>
              <a:t>10</a:t>
            </a:r>
            <a:r>
              <a:rPr lang="zh-CN" altLang="en-US" b="0" dirty="0"/>
              <a:t>分）</a:t>
            </a:r>
            <a:endParaRPr lang="zh-CN" altLang="en-US" b="0" dirty="0"/>
          </a:p>
          <a:p>
            <a:endParaRPr lang="en-US" altLang="zh-CN" dirty="0"/>
          </a:p>
          <a:p>
            <a:pPr lvl="1"/>
            <a:endParaRPr lang="en-US" altLang="zh-CN" dirty="0"/>
          </a:p>
          <a:p>
            <a:pPr lvl="1"/>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黑体" panose="02010609060101010101" pitchFamily="49" charset="-122"/>
                <a:cs typeface="Times New Roman" panose="02020603050405020304" pitchFamily="16" charset="0"/>
                <a:sym typeface="Times New Roman" panose="02020603050405020304" pitchFamily="16" charset="0"/>
              </a:rPr>
              <a:t>提纲</a:t>
            </a:r>
            <a:endParaRPr lang="zh-CN" altLang="en-US" dirty="0">
              <a:latin typeface="黑体" panose="02010609060101010101" pitchFamily="49" charset="-122"/>
              <a:cs typeface="Times New Roman" panose="02020603050405020304" pitchFamily="16" charset="0"/>
            </a:endParaRPr>
          </a:p>
        </p:txBody>
      </p:sp>
      <p:sp>
        <p:nvSpPr>
          <p:cNvPr id="4" name="内容占位符 2"/>
          <p:cNvSpPr>
            <a:spLocks noGrp="1"/>
          </p:cNvSpPr>
          <p:nvPr>
            <p:ph idx="1"/>
          </p:nvPr>
        </p:nvSpPr>
        <p:spPr>
          <a:xfrm>
            <a:off x="393700" y="788988"/>
            <a:ext cx="11355388" cy="5387975"/>
          </a:xfrm>
        </p:spPr>
        <p:txBody>
          <a:bodyPr/>
          <a:lstStyle/>
          <a:p>
            <a:r>
              <a:rPr lang="zh-CN" altLang="en-US" dirty="0"/>
              <a:t>深度学习历史发展</a:t>
            </a:r>
            <a:endParaRPr lang="en-US" altLang="zh-CN" dirty="0"/>
          </a:p>
          <a:p>
            <a:r>
              <a:rPr lang="zh-CN" altLang="en-US" dirty="0"/>
              <a:t>前馈神经网络</a:t>
            </a:r>
            <a:endParaRPr lang="zh-CN" altLang="en-US" dirty="0"/>
          </a:p>
          <a:p>
            <a:r>
              <a:rPr lang="zh-CN" altLang="en-US" dirty="0">
                <a:solidFill>
                  <a:srgbClr val="FF0000"/>
                </a:solidFill>
              </a:rPr>
              <a:t>卷积神经网络</a:t>
            </a:r>
            <a:endParaRPr lang="en-US" altLang="zh-CN" dirty="0">
              <a:solidFill>
                <a:srgbClr val="FF0000"/>
              </a:solidFill>
            </a:endParaRPr>
          </a:p>
          <a:p>
            <a:r>
              <a:rPr lang="zh-CN" altLang="en-US" dirty="0"/>
              <a:t>循环神经网络</a:t>
            </a:r>
            <a:endParaRPr lang="en-US" altLang="zh-CN" dirty="0"/>
          </a:p>
          <a:p>
            <a:r>
              <a:rPr lang="zh-CN" altLang="en-US" dirty="0"/>
              <a:t>深度生成学习</a:t>
            </a:r>
            <a:endParaRPr lang="en-US" altLang="zh-CN" dirty="0"/>
          </a:p>
          <a:p>
            <a:r>
              <a:rPr lang="zh-CN" altLang="en-US" dirty="0"/>
              <a:t>深度学习应用</a:t>
            </a:r>
            <a:endParaRPr lang="zh-CN"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从前馈神经网络到卷积神经网络</a:t>
            </a:r>
            <a:endParaRPr lang="zh-CN" altLang="en-US" dirty="0"/>
          </a:p>
        </p:txBody>
      </p:sp>
      <p:sp>
        <p:nvSpPr>
          <p:cNvPr id="3" name="内容占位符 2"/>
          <p:cNvSpPr>
            <a:spLocks noGrp="1"/>
          </p:cNvSpPr>
          <p:nvPr>
            <p:ph idx="1"/>
          </p:nvPr>
        </p:nvSpPr>
        <p:spPr/>
        <p:txBody>
          <a:bodyPr/>
          <a:lstStyle/>
          <a:p>
            <a:r>
              <a:rPr lang="zh-CN" altLang="en-US" dirty="0"/>
              <a:t>三层前馈神经网络</a:t>
            </a:r>
            <a:endParaRPr lang="en-US" altLang="zh-CN" dirty="0"/>
          </a:p>
          <a:p>
            <a:endParaRPr lang="en-US" altLang="zh-CN" dirty="0"/>
          </a:p>
          <a:p>
            <a:endParaRPr lang="en-US" altLang="zh-CN" dirty="0"/>
          </a:p>
          <a:p>
            <a:endParaRPr lang="zh-CN" altLang="en-US" dirty="0"/>
          </a:p>
          <a:p>
            <a:r>
              <a:rPr lang="zh-CN" altLang="en-US" dirty="0"/>
              <a:t>卷积神经网络</a:t>
            </a:r>
            <a:r>
              <a:rPr lang="en-US" altLang="zh-CN" dirty="0"/>
              <a:t>(convolution neural network, CNN)</a:t>
            </a:r>
            <a:endParaRPr lang="en-US" altLang="zh-CN" dirty="0"/>
          </a:p>
          <a:p>
            <a:endParaRPr lang="zh-CN" altLang="en-US" dirty="0"/>
          </a:p>
        </p:txBody>
      </p:sp>
      <p:grpSp>
        <p:nvGrpSpPr>
          <p:cNvPr id="4" name="组合 3"/>
          <p:cNvGrpSpPr/>
          <p:nvPr/>
        </p:nvGrpSpPr>
        <p:grpSpPr>
          <a:xfrm>
            <a:off x="3560437" y="1494162"/>
            <a:ext cx="4050259" cy="2197351"/>
            <a:chOff x="3560437" y="1494162"/>
            <a:chExt cx="4050259" cy="2197351"/>
          </a:xfrm>
        </p:grpSpPr>
        <p:sp>
          <p:nvSpPr>
            <p:cNvPr id="5" name="矩形 4"/>
            <p:cNvSpPr/>
            <p:nvPr/>
          </p:nvSpPr>
          <p:spPr>
            <a:xfrm>
              <a:off x="3560437" y="1759747"/>
              <a:ext cx="538480" cy="1656080"/>
            </a:xfrm>
            <a:prstGeom prst="rect">
              <a:avLst/>
            </a:prstGeom>
            <a:solidFill>
              <a:schemeClr val="bg1">
                <a:lumMod val="75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 name="椭圆 5"/>
            <p:cNvSpPr/>
            <p:nvPr/>
          </p:nvSpPr>
          <p:spPr>
            <a:xfrm>
              <a:off x="3621397" y="1951421"/>
              <a:ext cx="416560" cy="387447"/>
            </a:xfrm>
            <a:prstGeom prst="ellipse">
              <a:avLst/>
            </a:prstGeom>
            <a:ln w="1270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 name="椭圆 6"/>
            <p:cNvSpPr/>
            <p:nvPr/>
          </p:nvSpPr>
          <p:spPr>
            <a:xfrm>
              <a:off x="3621397" y="2431674"/>
              <a:ext cx="416560" cy="387447"/>
            </a:xfrm>
            <a:prstGeom prst="ellipse">
              <a:avLst/>
            </a:prstGeom>
            <a:ln w="1270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 name="椭圆 7"/>
            <p:cNvSpPr/>
            <p:nvPr/>
          </p:nvSpPr>
          <p:spPr>
            <a:xfrm>
              <a:off x="3621397" y="2911927"/>
              <a:ext cx="416560" cy="387447"/>
            </a:xfrm>
            <a:prstGeom prst="ellipse">
              <a:avLst/>
            </a:prstGeom>
            <a:ln w="1270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 name="矩形 8"/>
            <p:cNvSpPr/>
            <p:nvPr/>
          </p:nvSpPr>
          <p:spPr>
            <a:xfrm>
              <a:off x="5389237" y="1494162"/>
              <a:ext cx="538480" cy="2197351"/>
            </a:xfrm>
            <a:prstGeom prst="rect">
              <a:avLst/>
            </a:prstGeom>
            <a:solidFill>
              <a:schemeClr val="accent1">
                <a:lumMod val="40000"/>
                <a:lumOff val="60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 name="椭圆 9"/>
            <p:cNvSpPr/>
            <p:nvPr/>
          </p:nvSpPr>
          <p:spPr>
            <a:xfrm>
              <a:off x="5450197" y="1685837"/>
              <a:ext cx="416560" cy="387447"/>
            </a:xfrm>
            <a:prstGeom prst="ellipse">
              <a:avLst/>
            </a:prstGeom>
            <a:ln w="1270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 name="椭圆 10"/>
            <p:cNvSpPr/>
            <p:nvPr/>
          </p:nvSpPr>
          <p:spPr>
            <a:xfrm>
              <a:off x="5450197" y="2166090"/>
              <a:ext cx="416560" cy="387447"/>
            </a:xfrm>
            <a:prstGeom prst="ellipse">
              <a:avLst/>
            </a:prstGeom>
            <a:ln w="1270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 name="椭圆 11"/>
            <p:cNvSpPr/>
            <p:nvPr/>
          </p:nvSpPr>
          <p:spPr>
            <a:xfrm>
              <a:off x="5450197" y="2646343"/>
              <a:ext cx="416560" cy="387447"/>
            </a:xfrm>
            <a:prstGeom prst="ellipse">
              <a:avLst/>
            </a:prstGeom>
            <a:ln w="1270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 name="椭圆 12"/>
            <p:cNvSpPr/>
            <p:nvPr/>
          </p:nvSpPr>
          <p:spPr>
            <a:xfrm>
              <a:off x="5450197" y="3126525"/>
              <a:ext cx="416560" cy="387447"/>
            </a:xfrm>
            <a:prstGeom prst="ellipse">
              <a:avLst/>
            </a:prstGeom>
            <a:ln w="1270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cxnSp>
          <p:nvCxnSpPr>
            <p:cNvPr id="14" name="直接箭头连接符 13"/>
            <p:cNvCxnSpPr>
              <a:endCxn id="10" idx="2"/>
            </p:cNvCxnSpPr>
            <p:nvPr/>
          </p:nvCxnSpPr>
          <p:spPr>
            <a:xfrm flipV="1">
              <a:off x="4048117" y="1879561"/>
              <a:ext cx="1402080" cy="2865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7" idx="6"/>
              <a:endCxn id="10" idx="2"/>
            </p:cNvCxnSpPr>
            <p:nvPr/>
          </p:nvCxnSpPr>
          <p:spPr>
            <a:xfrm flipV="1">
              <a:off x="4037957" y="1879560"/>
              <a:ext cx="1412240" cy="74583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8" idx="6"/>
              <a:endCxn id="10" idx="2"/>
            </p:cNvCxnSpPr>
            <p:nvPr/>
          </p:nvCxnSpPr>
          <p:spPr>
            <a:xfrm flipV="1">
              <a:off x="4037957" y="1879560"/>
              <a:ext cx="1412240" cy="122609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6" idx="6"/>
              <a:endCxn id="11" idx="2"/>
            </p:cNvCxnSpPr>
            <p:nvPr/>
          </p:nvCxnSpPr>
          <p:spPr>
            <a:xfrm>
              <a:off x="4037957" y="2145144"/>
              <a:ext cx="1412240" cy="2146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6" idx="6"/>
              <a:endCxn id="12" idx="2"/>
            </p:cNvCxnSpPr>
            <p:nvPr/>
          </p:nvCxnSpPr>
          <p:spPr>
            <a:xfrm>
              <a:off x="4037957" y="2145144"/>
              <a:ext cx="1412240" cy="69492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a:stCxn id="6" idx="6"/>
              <a:endCxn id="13" idx="2"/>
            </p:cNvCxnSpPr>
            <p:nvPr/>
          </p:nvCxnSpPr>
          <p:spPr>
            <a:xfrm>
              <a:off x="4037957" y="2145144"/>
              <a:ext cx="1412240" cy="11751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stCxn id="7" idx="6"/>
              <a:endCxn id="11" idx="2"/>
            </p:cNvCxnSpPr>
            <p:nvPr/>
          </p:nvCxnSpPr>
          <p:spPr>
            <a:xfrm flipV="1">
              <a:off x="4037957" y="2359813"/>
              <a:ext cx="1412240" cy="2655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7" idx="6"/>
              <a:endCxn id="12" idx="2"/>
            </p:cNvCxnSpPr>
            <p:nvPr/>
          </p:nvCxnSpPr>
          <p:spPr>
            <a:xfrm>
              <a:off x="4037957" y="2625398"/>
              <a:ext cx="1412240" cy="2146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stCxn id="7" idx="6"/>
              <a:endCxn id="13" idx="2"/>
            </p:cNvCxnSpPr>
            <p:nvPr/>
          </p:nvCxnSpPr>
          <p:spPr>
            <a:xfrm>
              <a:off x="4037957" y="2625397"/>
              <a:ext cx="1412240" cy="6948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a:endCxn id="11" idx="2"/>
            </p:cNvCxnSpPr>
            <p:nvPr/>
          </p:nvCxnSpPr>
          <p:spPr>
            <a:xfrm flipV="1">
              <a:off x="4048117" y="2359814"/>
              <a:ext cx="1402080" cy="7349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stCxn id="8" idx="6"/>
              <a:endCxn id="12" idx="2"/>
            </p:cNvCxnSpPr>
            <p:nvPr/>
          </p:nvCxnSpPr>
          <p:spPr>
            <a:xfrm flipV="1">
              <a:off x="4037957" y="2840067"/>
              <a:ext cx="1412240" cy="2655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a:stCxn id="8" idx="6"/>
              <a:endCxn id="13" idx="2"/>
            </p:cNvCxnSpPr>
            <p:nvPr/>
          </p:nvCxnSpPr>
          <p:spPr>
            <a:xfrm>
              <a:off x="4037957" y="3105651"/>
              <a:ext cx="1412240" cy="21459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072216" y="2015659"/>
              <a:ext cx="538480" cy="1261367"/>
            </a:xfrm>
            <a:prstGeom prst="rect">
              <a:avLst/>
            </a:prstGeom>
            <a:solidFill>
              <a:srgbClr val="D3B3AB"/>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7" name="椭圆 26"/>
            <p:cNvSpPr/>
            <p:nvPr/>
          </p:nvSpPr>
          <p:spPr>
            <a:xfrm>
              <a:off x="7133176" y="2207333"/>
              <a:ext cx="416560" cy="387447"/>
            </a:xfrm>
            <a:prstGeom prst="ellipse">
              <a:avLst/>
            </a:prstGeom>
            <a:ln w="1270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8" name="椭圆 27"/>
            <p:cNvSpPr/>
            <p:nvPr/>
          </p:nvSpPr>
          <p:spPr>
            <a:xfrm>
              <a:off x="7133176" y="2687586"/>
              <a:ext cx="416560" cy="387447"/>
            </a:xfrm>
            <a:prstGeom prst="ellipse">
              <a:avLst/>
            </a:prstGeom>
            <a:ln w="12700">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cxnSp>
          <p:nvCxnSpPr>
            <p:cNvPr id="29" name="直接箭头连接符 28"/>
            <p:cNvCxnSpPr>
              <a:endCxn id="27" idx="2"/>
            </p:cNvCxnSpPr>
            <p:nvPr/>
          </p:nvCxnSpPr>
          <p:spPr>
            <a:xfrm>
              <a:off x="5866757" y="1896829"/>
              <a:ext cx="1266419" cy="504227"/>
            </a:xfrm>
            <a:prstGeom prst="straightConnector1">
              <a:avLst/>
            </a:prstGeom>
            <a:ln>
              <a:solidFill>
                <a:srgbClr val="D3B3AB"/>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a:endCxn id="27" idx="2"/>
            </p:cNvCxnSpPr>
            <p:nvPr/>
          </p:nvCxnSpPr>
          <p:spPr>
            <a:xfrm>
              <a:off x="5866757" y="2377083"/>
              <a:ext cx="1266419" cy="23973"/>
            </a:xfrm>
            <a:prstGeom prst="straightConnector1">
              <a:avLst/>
            </a:prstGeom>
            <a:ln>
              <a:solidFill>
                <a:srgbClr val="D3B3AB"/>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a:endCxn id="27" idx="2"/>
            </p:cNvCxnSpPr>
            <p:nvPr/>
          </p:nvCxnSpPr>
          <p:spPr>
            <a:xfrm flipV="1">
              <a:off x="5866757" y="2401056"/>
              <a:ext cx="1266419" cy="456280"/>
            </a:xfrm>
            <a:prstGeom prst="straightConnector1">
              <a:avLst/>
            </a:prstGeom>
            <a:ln>
              <a:solidFill>
                <a:srgbClr val="D3B3AB"/>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endCxn id="27" idx="2"/>
            </p:cNvCxnSpPr>
            <p:nvPr/>
          </p:nvCxnSpPr>
          <p:spPr>
            <a:xfrm flipV="1">
              <a:off x="5866757" y="2401056"/>
              <a:ext cx="1266419" cy="936461"/>
            </a:xfrm>
            <a:prstGeom prst="straightConnector1">
              <a:avLst/>
            </a:prstGeom>
            <a:ln>
              <a:solidFill>
                <a:srgbClr val="D3B3AB"/>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32"/>
            <p:cNvCxnSpPr>
              <a:endCxn id="28" idx="2"/>
            </p:cNvCxnSpPr>
            <p:nvPr/>
          </p:nvCxnSpPr>
          <p:spPr>
            <a:xfrm flipV="1">
              <a:off x="5866757" y="2881309"/>
              <a:ext cx="1266419" cy="456208"/>
            </a:xfrm>
            <a:prstGeom prst="straightConnector1">
              <a:avLst/>
            </a:prstGeom>
            <a:ln>
              <a:solidFill>
                <a:srgbClr val="D3B3AB"/>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a:endCxn id="28" idx="2"/>
            </p:cNvCxnSpPr>
            <p:nvPr/>
          </p:nvCxnSpPr>
          <p:spPr>
            <a:xfrm>
              <a:off x="5866757" y="2857336"/>
              <a:ext cx="1266419" cy="23973"/>
            </a:xfrm>
            <a:prstGeom prst="straightConnector1">
              <a:avLst/>
            </a:prstGeom>
            <a:ln>
              <a:solidFill>
                <a:srgbClr val="D3B3AB"/>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a:endCxn id="28" idx="2"/>
            </p:cNvCxnSpPr>
            <p:nvPr/>
          </p:nvCxnSpPr>
          <p:spPr>
            <a:xfrm>
              <a:off x="5881997" y="2365549"/>
              <a:ext cx="1251179" cy="515760"/>
            </a:xfrm>
            <a:prstGeom prst="straightConnector1">
              <a:avLst/>
            </a:prstGeom>
            <a:ln>
              <a:solidFill>
                <a:srgbClr val="D3B3AB"/>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a:endCxn id="28" idx="2"/>
            </p:cNvCxnSpPr>
            <p:nvPr/>
          </p:nvCxnSpPr>
          <p:spPr>
            <a:xfrm>
              <a:off x="5881997" y="1896829"/>
              <a:ext cx="1251179" cy="984480"/>
            </a:xfrm>
            <a:prstGeom prst="straightConnector1">
              <a:avLst/>
            </a:prstGeom>
            <a:ln>
              <a:solidFill>
                <a:srgbClr val="D3B3AB"/>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7" name="组合 36"/>
          <p:cNvGrpSpPr/>
          <p:nvPr/>
        </p:nvGrpSpPr>
        <p:grpSpPr>
          <a:xfrm>
            <a:off x="1282923" y="4204538"/>
            <a:ext cx="8022026" cy="2235438"/>
            <a:chOff x="1282923" y="4204538"/>
            <a:chExt cx="8022026" cy="2235438"/>
          </a:xfrm>
        </p:grpSpPr>
        <p:sp>
          <p:nvSpPr>
            <p:cNvPr id="38" name="文本框 37"/>
            <p:cNvSpPr txBox="1"/>
            <p:nvPr/>
          </p:nvSpPr>
          <p:spPr>
            <a:xfrm>
              <a:off x="5732569" y="4716538"/>
              <a:ext cx="1008245" cy="461665"/>
            </a:xfrm>
            <a:prstGeom prst="rect">
              <a:avLst/>
            </a:prstGeom>
            <a:noFill/>
          </p:spPr>
          <p:txBody>
            <a:bodyPr wrap="square" rtlCol="0">
              <a:spAutoFit/>
            </a:bodyPr>
            <a:lstStyle/>
            <a:p>
              <a:pPr algn="ctr"/>
              <a:r>
                <a:rPr lang="zh-CN" altLang="en-US" sz="2400" dirty="0">
                  <a:ea typeface="黑体" panose="02010609060101010101" pitchFamily="49" charset="-122"/>
                </a:rPr>
                <a:t>卷积</a:t>
              </a:r>
              <a:endParaRPr lang="zh-CN" altLang="en-US" sz="2400" dirty="0">
                <a:ea typeface="黑体" panose="02010609060101010101" pitchFamily="49" charset="-122"/>
              </a:endParaRPr>
            </a:p>
          </p:txBody>
        </p:sp>
        <p:sp>
          <p:nvSpPr>
            <p:cNvPr id="39" name="矩形 38"/>
            <p:cNvSpPr/>
            <p:nvPr/>
          </p:nvSpPr>
          <p:spPr>
            <a:xfrm>
              <a:off x="1282923" y="4802655"/>
              <a:ext cx="203200" cy="180397"/>
            </a:xfrm>
            <a:prstGeom prst="rect">
              <a:avLst/>
            </a:prstGeom>
            <a:solidFill>
              <a:schemeClr val="bg1">
                <a:lumMod val="75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0" name="矩形 39"/>
            <p:cNvSpPr/>
            <p:nvPr/>
          </p:nvSpPr>
          <p:spPr>
            <a:xfrm>
              <a:off x="1486123" y="4802655"/>
              <a:ext cx="203200" cy="180397"/>
            </a:xfrm>
            <a:prstGeom prst="rect">
              <a:avLst/>
            </a:prstGeom>
            <a:solidFill>
              <a:schemeClr val="bg1">
                <a:lumMod val="75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1" name="矩形 40"/>
            <p:cNvSpPr/>
            <p:nvPr/>
          </p:nvSpPr>
          <p:spPr>
            <a:xfrm>
              <a:off x="1689323" y="4802655"/>
              <a:ext cx="203200" cy="180397"/>
            </a:xfrm>
            <a:prstGeom prst="rect">
              <a:avLst/>
            </a:prstGeom>
            <a:solidFill>
              <a:schemeClr val="bg1">
                <a:lumMod val="75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2" name="矩形 41"/>
            <p:cNvSpPr/>
            <p:nvPr/>
          </p:nvSpPr>
          <p:spPr>
            <a:xfrm>
              <a:off x="1892523" y="4802655"/>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3" name="矩形 42"/>
            <p:cNvSpPr/>
            <p:nvPr/>
          </p:nvSpPr>
          <p:spPr>
            <a:xfrm>
              <a:off x="2095723" y="4802655"/>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4" name="矩形 43"/>
            <p:cNvSpPr/>
            <p:nvPr/>
          </p:nvSpPr>
          <p:spPr>
            <a:xfrm>
              <a:off x="2298923" y="4802655"/>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5" name="矩形 44"/>
            <p:cNvSpPr/>
            <p:nvPr/>
          </p:nvSpPr>
          <p:spPr>
            <a:xfrm>
              <a:off x="2502123" y="4802655"/>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6" name="矩形 45"/>
            <p:cNvSpPr/>
            <p:nvPr/>
          </p:nvSpPr>
          <p:spPr>
            <a:xfrm>
              <a:off x="1282923" y="4971530"/>
              <a:ext cx="203200" cy="180397"/>
            </a:xfrm>
            <a:prstGeom prst="rect">
              <a:avLst/>
            </a:prstGeom>
            <a:solidFill>
              <a:schemeClr val="bg1">
                <a:lumMod val="75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7" name="矩形 46"/>
            <p:cNvSpPr/>
            <p:nvPr/>
          </p:nvSpPr>
          <p:spPr>
            <a:xfrm>
              <a:off x="1486123" y="4971530"/>
              <a:ext cx="203200" cy="180397"/>
            </a:xfrm>
            <a:prstGeom prst="rect">
              <a:avLst/>
            </a:prstGeom>
            <a:solidFill>
              <a:schemeClr val="bg1">
                <a:lumMod val="75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8" name="矩形 47"/>
            <p:cNvSpPr/>
            <p:nvPr/>
          </p:nvSpPr>
          <p:spPr>
            <a:xfrm>
              <a:off x="1689323" y="4971530"/>
              <a:ext cx="203200" cy="180397"/>
            </a:xfrm>
            <a:prstGeom prst="rect">
              <a:avLst/>
            </a:prstGeom>
            <a:solidFill>
              <a:schemeClr val="bg1">
                <a:lumMod val="75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9" name="矩形 48"/>
            <p:cNvSpPr/>
            <p:nvPr/>
          </p:nvSpPr>
          <p:spPr>
            <a:xfrm>
              <a:off x="1892523" y="4971530"/>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0" name="矩形 49"/>
            <p:cNvSpPr/>
            <p:nvPr/>
          </p:nvSpPr>
          <p:spPr>
            <a:xfrm>
              <a:off x="2095723" y="4971530"/>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1" name="矩形 50"/>
            <p:cNvSpPr/>
            <p:nvPr/>
          </p:nvSpPr>
          <p:spPr>
            <a:xfrm>
              <a:off x="2298923" y="4971530"/>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2" name="矩形 51"/>
            <p:cNvSpPr/>
            <p:nvPr/>
          </p:nvSpPr>
          <p:spPr>
            <a:xfrm>
              <a:off x="2502123" y="4971530"/>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3" name="矩形 52"/>
            <p:cNvSpPr/>
            <p:nvPr/>
          </p:nvSpPr>
          <p:spPr>
            <a:xfrm>
              <a:off x="1282923" y="5151927"/>
              <a:ext cx="203200" cy="180397"/>
            </a:xfrm>
            <a:prstGeom prst="rect">
              <a:avLst/>
            </a:prstGeom>
            <a:solidFill>
              <a:schemeClr val="bg1">
                <a:lumMod val="75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4" name="矩形 53"/>
            <p:cNvSpPr/>
            <p:nvPr/>
          </p:nvSpPr>
          <p:spPr>
            <a:xfrm>
              <a:off x="1486123" y="5151927"/>
              <a:ext cx="203200" cy="180397"/>
            </a:xfrm>
            <a:prstGeom prst="rect">
              <a:avLst/>
            </a:prstGeom>
            <a:solidFill>
              <a:schemeClr val="bg1">
                <a:lumMod val="75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5" name="矩形 54"/>
            <p:cNvSpPr/>
            <p:nvPr/>
          </p:nvSpPr>
          <p:spPr>
            <a:xfrm>
              <a:off x="1689323" y="5151927"/>
              <a:ext cx="203200" cy="180397"/>
            </a:xfrm>
            <a:prstGeom prst="rect">
              <a:avLst/>
            </a:prstGeom>
            <a:solidFill>
              <a:schemeClr val="bg1">
                <a:lumMod val="75000"/>
              </a:schemeClr>
            </a:solidFill>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6" name="矩形 55"/>
            <p:cNvSpPr/>
            <p:nvPr/>
          </p:nvSpPr>
          <p:spPr>
            <a:xfrm>
              <a:off x="1892523" y="5151927"/>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7" name="矩形 56"/>
            <p:cNvSpPr/>
            <p:nvPr/>
          </p:nvSpPr>
          <p:spPr>
            <a:xfrm>
              <a:off x="2095723" y="5151927"/>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8" name="矩形 57"/>
            <p:cNvSpPr/>
            <p:nvPr/>
          </p:nvSpPr>
          <p:spPr>
            <a:xfrm>
              <a:off x="2298923" y="5151927"/>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9" name="矩形 58"/>
            <p:cNvSpPr/>
            <p:nvPr/>
          </p:nvSpPr>
          <p:spPr>
            <a:xfrm>
              <a:off x="2502123" y="5151927"/>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0" name="矩形 59"/>
            <p:cNvSpPr/>
            <p:nvPr/>
          </p:nvSpPr>
          <p:spPr>
            <a:xfrm>
              <a:off x="1282923" y="5320802"/>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1" name="矩形 60"/>
            <p:cNvSpPr/>
            <p:nvPr/>
          </p:nvSpPr>
          <p:spPr>
            <a:xfrm>
              <a:off x="1486123" y="5320802"/>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2" name="矩形 61"/>
            <p:cNvSpPr/>
            <p:nvPr/>
          </p:nvSpPr>
          <p:spPr>
            <a:xfrm>
              <a:off x="1689323" y="5320802"/>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3" name="矩形 62"/>
            <p:cNvSpPr/>
            <p:nvPr/>
          </p:nvSpPr>
          <p:spPr>
            <a:xfrm>
              <a:off x="1892523" y="5320802"/>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4" name="矩形 63"/>
            <p:cNvSpPr/>
            <p:nvPr/>
          </p:nvSpPr>
          <p:spPr>
            <a:xfrm>
              <a:off x="2095723" y="5320802"/>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5" name="矩形 64"/>
            <p:cNvSpPr/>
            <p:nvPr/>
          </p:nvSpPr>
          <p:spPr>
            <a:xfrm>
              <a:off x="2298923" y="5320802"/>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6" name="矩形 65"/>
            <p:cNvSpPr/>
            <p:nvPr/>
          </p:nvSpPr>
          <p:spPr>
            <a:xfrm>
              <a:off x="2502123" y="5320802"/>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7" name="矩形 66"/>
            <p:cNvSpPr/>
            <p:nvPr/>
          </p:nvSpPr>
          <p:spPr>
            <a:xfrm>
              <a:off x="1282923" y="5501199"/>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8" name="矩形 67"/>
            <p:cNvSpPr/>
            <p:nvPr/>
          </p:nvSpPr>
          <p:spPr>
            <a:xfrm>
              <a:off x="1486123" y="5501199"/>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9" name="矩形 68"/>
            <p:cNvSpPr/>
            <p:nvPr/>
          </p:nvSpPr>
          <p:spPr>
            <a:xfrm>
              <a:off x="1689323" y="5501199"/>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0" name="矩形 69"/>
            <p:cNvSpPr/>
            <p:nvPr/>
          </p:nvSpPr>
          <p:spPr>
            <a:xfrm>
              <a:off x="1892523" y="5501199"/>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1" name="矩形 70"/>
            <p:cNvSpPr/>
            <p:nvPr/>
          </p:nvSpPr>
          <p:spPr>
            <a:xfrm>
              <a:off x="2095723" y="5501199"/>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2" name="矩形 71"/>
            <p:cNvSpPr/>
            <p:nvPr/>
          </p:nvSpPr>
          <p:spPr>
            <a:xfrm>
              <a:off x="2298923" y="5501199"/>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3" name="矩形 72"/>
            <p:cNvSpPr/>
            <p:nvPr/>
          </p:nvSpPr>
          <p:spPr>
            <a:xfrm>
              <a:off x="2502123" y="5501199"/>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4" name="矩形 73"/>
            <p:cNvSpPr/>
            <p:nvPr/>
          </p:nvSpPr>
          <p:spPr>
            <a:xfrm>
              <a:off x="1282923" y="5670074"/>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5" name="矩形 74"/>
            <p:cNvSpPr/>
            <p:nvPr/>
          </p:nvSpPr>
          <p:spPr>
            <a:xfrm>
              <a:off x="1486123" y="5670074"/>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6" name="矩形 75"/>
            <p:cNvSpPr/>
            <p:nvPr/>
          </p:nvSpPr>
          <p:spPr>
            <a:xfrm>
              <a:off x="1689323" y="5670074"/>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7" name="矩形 76"/>
            <p:cNvSpPr/>
            <p:nvPr/>
          </p:nvSpPr>
          <p:spPr>
            <a:xfrm>
              <a:off x="1892523" y="5670074"/>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8" name="矩形 77"/>
            <p:cNvSpPr/>
            <p:nvPr/>
          </p:nvSpPr>
          <p:spPr>
            <a:xfrm>
              <a:off x="2095723" y="5670074"/>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9" name="矩形 78"/>
            <p:cNvSpPr/>
            <p:nvPr/>
          </p:nvSpPr>
          <p:spPr>
            <a:xfrm>
              <a:off x="2298923" y="5670074"/>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0" name="矩形 79"/>
            <p:cNvSpPr/>
            <p:nvPr/>
          </p:nvSpPr>
          <p:spPr>
            <a:xfrm>
              <a:off x="2502123" y="5670074"/>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1" name="矩形 80"/>
            <p:cNvSpPr/>
            <p:nvPr/>
          </p:nvSpPr>
          <p:spPr>
            <a:xfrm>
              <a:off x="1282923" y="5850471"/>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2" name="矩形 81"/>
            <p:cNvSpPr/>
            <p:nvPr/>
          </p:nvSpPr>
          <p:spPr>
            <a:xfrm>
              <a:off x="1486123" y="5850471"/>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3" name="矩形 82"/>
            <p:cNvSpPr/>
            <p:nvPr/>
          </p:nvSpPr>
          <p:spPr>
            <a:xfrm>
              <a:off x="1689323" y="5850471"/>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4" name="矩形 83"/>
            <p:cNvSpPr/>
            <p:nvPr/>
          </p:nvSpPr>
          <p:spPr>
            <a:xfrm>
              <a:off x="1892523" y="5850471"/>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5" name="矩形 84"/>
            <p:cNvSpPr/>
            <p:nvPr/>
          </p:nvSpPr>
          <p:spPr>
            <a:xfrm>
              <a:off x="2095723" y="5850471"/>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6" name="矩形 85"/>
            <p:cNvSpPr/>
            <p:nvPr/>
          </p:nvSpPr>
          <p:spPr>
            <a:xfrm>
              <a:off x="2298923" y="5850471"/>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7" name="矩形 86"/>
            <p:cNvSpPr/>
            <p:nvPr/>
          </p:nvSpPr>
          <p:spPr>
            <a:xfrm>
              <a:off x="2502123" y="5850471"/>
              <a:ext cx="203200" cy="180397"/>
            </a:xfrm>
            <a:prstGeom prst="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8" name="矩形 87"/>
            <p:cNvSpPr/>
            <p:nvPr/>
          </p:nvSpPr>
          <p:spPr>
            <a:xfrm>
              <a:off x="7244936" y="4204538"/>
              <a:ext cx="203200" cy="180397"/>
            </a:xfrm>
            <a:prstGeom prst="rect">
              <a:avLst/>
            </a:prstGeom>
            <a:solidFill>
              <a:schemeClr val="bg1">
                <a:lumMod val="50000"/>
              </a:schemeClr>
            </a:solidFill>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9" name="矩形 88"/>
            <p:cNvSpPr/>
            <p:nvPr/>
          </p:nvSpPr>
          <p:spPr>
            <a:xfrm>
              <a:off x="7448136" y="4204538"/>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0" name="矩形 89"/>
            <p:cNvSpPr/>
            <p:nvPr/>
          </p:nvSpPr>
          <p:spPr>
            <a:xfrm>
              <a:off x="7651336" y="4204538"/>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1" name="矩形 90"/>
            <p:cNvSpPr/>
            <p:nvPr/>
          </p:nvSpPr>
          <p:spPr>
            <a:xfrm>
              <a:off x="7854536" y="4204538"/>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2" name="矩形 91"/>
            <p:cNvSpPr/>
            <p:nvPr/>
          </p:nvSpPr>
          <p:spPr>
            <a:xfrm>
              <a:off x="8057736" y="4204538"/>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3" name="矩形 92"/>
            <p:cNvSpPr/>
            <p:nvPr/>
          </p:nvSpPr>
          <p:spPr>
            <a:xfrm>
              <a:off x="7244936" y="437341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4" name="矩形 93"/>
            <p:cNvSpPr/>
            <p:nvPr/>
          </p:nvSpPr>
          <p:spPr>
            <a:xfrm>
              <a:off x="7448136" y="437341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5" name="矩形 94"/>
            <p:cNvSpPr/>
            <p:nvPr/>
          </p:nvSpPr>
          <p:spPr>
            <a:xfrm>
              <a:off x="7651336" y="437341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6" name="矩形 95"/>
            <p:cNvSpPr/>
            <p:nvPr/>
          </p:nvSpPr>
          <p:spPr>
            <a:xfrm>
              <a:off x="7854536" y="437341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7" name="矩形 96"/>
            <p:cNvSpPr/>
            <p:nvPr/>
          </p:nvSpPr>
          <p:spPr>
            <a:xfrm>
              <a:off x="8057736" y="437341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8" name="矩形 97"/>
            <p:cNvSpPr/>
            <p:nvPr/>
          </p:nvSpPr>
          <p:spPr>
            <a:xfrm>
              <a:off x="7244936" y="4553810"/>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9" name="矩形 98"/>
            <p:cNvSpPr/>
            <p:nvPr/>
          </p:nvSpPr>
          <p:spPr>
            <a:xfrm>
              <a:off x="7448136" y="4553810"/>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0" name="矩形 99"/>
            <p:cNvSpPr/>
            <p:nvPr/>
          </p:nvSpPr>
          <p:spPr>
            <a:xfrm>
              <a:off x="7651336" y="4553810"/>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1" name="矩形 100"/>
            <p:cNvSpPr/>
            <p:nvPr/>
          </p:nvSpPr>
          <p:spPr>
            <a:xfrm>
              <a:off x="7854536" y="4553810"/>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2" name="矩形 101"/>
            <p:cNvSpPr/>
            <p:nvPr/>
          </p:nvSpPr>
          <p:spPr>
            <a:xfrm>
              <a:off x="8057736" y="4553810"/>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3" name="矩形 102"/>
            <p:cNvSpPr/>
            <p:nvPr/>
          </p:nvSpPr>
          <p:spPr>
            <a:xfrm>
              <a:off x="7244936" y="4722684"/>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4" name="矩形 103"/>
            <p:cNvSpPr/>
            <p:nvPr/>
          </p:nvSpPr>
          <p:spPr>
            <a:xfrm>
              <a:off x="7448136" y="4722684"/>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5" name="矩形 104"/>
            <p:cNvSpPr/>
            <p:nvPr/>
          </p:nvSpPr>
          <p:spPr>
            <a:xfrm>
              <a:off x="7651336" y="4722684"/>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6" name="矩形 105"/>
            <p:cNvSpPr/>
            <p:nvPr/>
          </p:nvSpPr>
          <p:spPr>
            <a:xfrm>
              <a:off x="7854536" y="4722684"/>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7" name="矩形 106"/>
            <p:cNvSpPr/>
            <p:nvPr/>
          </p:nvSpPr>
          <p:spPr>
            <a:xfrm>
              <a:off x="8057736" y="4722684"/>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8" name="矩形 107"/>
            <p:cNvSpPr/>
            <p:nvPr/>
          </p:nvSpPr>
          <p:spPr>
            <a:xfrm>
              <a:off x="7244936" y="490308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9" name="矩形 108"/>
            <p:cNvSpPr/>
            <p:nvPr/>
          </p:nvSpPr>
          <p:spPr>
            <a:xfrm>
              <a:off x="7448136" y="490308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0" name="矩形 109"/>
            <p:cNvSpPr/>
            <p:nvPr/>
          </p:nvSpPr>
          <p:spPr>
            <a:xfrm>
              <a:off x="7651336" y="490308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1" name="矩形 110"/>
            <p:cNvSpPr/>
            <p:nvPr/>
          </p:nvSpPr>
          <p:spPr>
            <a:xfrm>
              <a:off x="7854536" y="490308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2" name="矩形 111"/>
            <p:cNvSpPr/>
            <p:nvPr/>
          </p:nvSpPr>
          <p:spPr>
            <a:xfrm>
              <a:off x="8057736" y="4903082"/>
              <a:ext cx="203200" cy="180397"/>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3" name="矩形 112"/>
            <p:cNvSpPr/>
            <p:nvPr/>
          </p:nvSpPr>
          <p:spPr>
            <a:xfrm>
              <a:off x="7780949" y="4883734"/>
              <a:ext cx="203200" cy="180397"/>
            </a:xfrm>
            <a:prstGeom prst="rect">
              <a:avLst/>
            </a:prstGeom>
            <a:solidFill>
              <a:schemeClr val="bg1">
                <a:lumMod val="50000"/>
              </a:schemeClr>
            </a:solidFill>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4" name="矩形 113"/>
            <p:cNvSpPr/>
            <p:nvPr/>
          </p:nvSpPr>
          <p:spPr>
            <a:xfrm>
              <a:off x="7984149" y="4883734"/>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5" name="矩形 114"/>
            <p:cNvSpPr/>
            <p:nvPr/>
          </p:nvSpPr>
          <p:spPr>
            <a:xfrm>
              <a:off x="8187349" y="4883734"/>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6" name="矩形 115"/>
            <p:cNvSpPr/>
            <p:nvPr/>
          </p:nvSpPr>
          <p:spPr>
            <a:xfrm>
              <a:off x="8390549" y="4883734"/>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7" name="矩形 116"/>
            <p:cNvSpPr/>
            <p:nvPr/>
          </p:nvSpPr>
          <p:spPr>
            <a:xfrm>
              <a:off x="8593749" y="4883734"/>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8" name="矩形 117"/>
            <p:cNvSpPr/>
            <p:nvPr/>
          </p:nvSpPr>
          <p:spPr>
            <a:xfrm>
              <a:off x="7780949" y="505260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19" name="矩形 118"/>
            <p:cNvSpPr/>
            <p:nvPr/>
          </p:nvSpPr>
          <p:spPr>
            <a:xfrm>
              <a:off x="7984149" y="505260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0" name="矩形 119"/>
            <p:cNvSpPr/>
            <p:nvPr/>
          </p:nvSpPr>
          <p:spPr>
            <a:xfrm>
              <a:off x="8187349" y="505260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1" name="矩形 120"/>
            <p:cNvSpPr/>
            <p:nvPr/>
          </p:nvSpPr>
          <p:spPr>
            <a:xfrm>
              <a:off x="8390549" y="505260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2" name="矩形 121"/>
            <p:cNvSpPr/>
            <p:nvPr/>
          </p:nvSpPr>
          <p:spPr>
            <a:xfrm>
              <a:off x="8593749" y="505260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3" name="矩形 122"/>
            <p:cNvSpPr/>
            <p:nvPr/>
          </p:nvSpPr>
          <p:spPr>
            <a:xfrm>
              <a:off x="7780949" y="5233006"/>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4" name="矩形 123"/>
            <p:cNvSpPr/>
            <p:nvPr/>
          </p:nvSpPr>
          <p:spPr>
            <a:xfrm>
              <a:off x="7984149" y="5233006"/>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5" name="矩形 124"/>
            <p:cNvSpPr/>
            <p:nvPr/>
          </p:nvSpPr>
          <p:spPr>
            <a:xfrm>
              <a:off x="8187349" y="5233006"/>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6" name="矩形 125"/>
            <p:cNvSpPr/>
            <p:nvPr/>
          </p:nvSpPr>
          <p:spPr>
            <a:xfrm>
              <a:off x="8390549" y="5233006"/>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7" name="矩形 126"/>
            <p:cNvSpPr/>
            <p:nvPr/>
          </p:nvSpPr>
          <p:spPr>
            <a:xfrm>
              <a:off x="8593749" y="5233006"/>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8" name="矩形 127"/>
            <p:cNvSpPr/>
            <p:nvPr/>
          </p:nvSpPr>
          <p:spPr>
            <a:xfrm>
              <a:off x="7780949" y="5401880"/>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29" name="矩形 128"/>
            <p:cNvSpPr/>
            <p:nvPr/>
          </p:nvSpPr>
          <p:spPr>
            <a:xfrm>
              <a:off x="7984149" y="5401880"/>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0" name="矩形 129"/>
            <p:cNvSpPr/>
            <p:nvPr/>
          </p:nvSpPr>
          <p:spPr>
            <a:xfrm>
              <a:off x="8187349" y="5401880"/>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1" name="矩形 130"/>
            <p:cNvSpPr/>
            <p:nvPr/>
          </p:nvSpPr>
          <p:spPr>
            <a:xfrm>
              <a:off x="8390549" y="5401880"/>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2" name="矩形 131"/>
            <p:cNvSpPr/>
            <p:nvPr/>
          </p:nvSpPr>
          <p:spPr>
            <a:xfrm>
              <a:off x="8593749" y="5401880"/>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3" name="矩形 132"/>
            <p:cNvSpPr/>
            <p:nvPr/>
          </p:nvSpPr>
          <p:spPr>
            <a:xfrm>
              <a:off x="7780949" y="558227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4" name="矩形 133"/>
            <p:cNvSpPr/>
            <p:nvPr/>
          </p:nvSpPr>
          <p:spPr>
            <a:xfrm>
              <a:off x="7984149" y="558227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5" name="矩形 134"/>
            <p:cNvSpPr/>
            <p:nvPr/>
          </p:nvSpPr>
          <p:spPr>
            <a:xfrm>
              <a:off x="8187349" y="558227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6" name="矩形 135"/>
            <p:cNvSpPr/>
            <p:nvPr/>
          </p:nvSpPr>
          <p:spPr>
            <a:xfrm>
              <a:off x="8390549" y="558227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7" name="矩形 136"/>
            <p:cNvSpPr/>
            <p:nvPr/>
          </p:nvSpPr>
          <p:spPr>
            <a:xfrm>
              <a:off x="8593749" y="5582278"/>
              <a:ext cx="203200" cy="180397"/>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8" name="矩形 137"/>
            <p:cNvSpPr/>
            <p:nvPr/>
          </p:nvSpPr>
          <p:spPr>
            <a:xfrm>
              <a:off x="8288949" y="5561035"/>
              <a:ext cx="203200" cy="180397"/>
            </a:xfrm>
            <a:prstGeom prst="rect">
              <a:avLst/>
            </a:prstGeom>
            <a:solidFill>
              <a:schemeClr val="bg1">
                <a:lumMod val="50000"/>
              </a:schemeClr>
            </a:solidFill>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39" name="矩形 138"/>
            <p:cNvSpPr/>
            <p:nvPr/>
          </p:nvSpPr>
          <p:spPr>
            <a:xfrm>
              <a:off x="8492149" y="5561035"/>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0" name="矩形 139"/>
            <p:cNvSpPr/>
            <p:nvPr/>
          </p:nvSpPr>
          <p:spPr>
            <a:xfrm>
              <a:off x="8695349" y="5561035"/>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1" name="矩形 140"/>
            <p:cNvSpPr/>
            <p:nvPr/>
          </p:nvSpPr>
          <p:spPr>
            <a:xfrm>
              <a:off x="8898549" y="5561035"/>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2" name="矩形 141"/>
            <p:cNvSpPr/>
            <p:nvPr/>
          </p:nvSpPr>
          <p:spPr>
            <a:xfrm>
              <a:off x="9101749" y="5561035"/>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3" name="矩形 142"/>
            <p:cNvSpPr/>
            <p:nvPr/>
          </p:nvSpPr>
          <p:spPr>
            <a:xfrm>
              <a:off x="8288949" y="5729910"/>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4" name="矩形 143"/>
            <p:cNvSpPr/>
            <p:nvPr/>
          </p:nvSpPr>
          <p:spPr>
            <a:xfrm>
              <a:off x="8492149" y="5729910"/>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5" name="矩形 144"/>
            <p:cNvSpPr/>
            <p:nvPr/>
          </p:nvSpPr>
          <p:spPr>
            <a:xfrm>
              <a:off x="8695349" y="5729910"/>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6" name="矩形 145"/>
            <p:cNvSpPr/>
            <p:nvPr/>
          </p:nvSpPr>
          <p:spPr>
            <a:xfrm>
              <a:off x="8898549" y="5729910"/>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7" name="矩形 146"/>
            <p:cNvSpPr/>
            <p:nvPr/>
          </p:nvSpPr>
          <p:spPr>
            <a:xfrm>
              <a:off x="9101749" y="5729910"/>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8" name="矩形 147"/>
            <p:cNvSpPr/>
            <p:nvPr/>
          </p:nvSpPr>
          <p:spPr>
            <a:xfrm>
              <a:off x="8288949" y="5910307"/>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49" name="矩形 148"/>
            <p:cNvSpPr/>
            <p:nvPr/>
          </p:nvSpPr>
          <p:spPr>
            <a:xfrm>
              <a:off x="8492149" y="5910307"/>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0" name="矩形 149"/>
            <p:cNvSpPr/>
            <p:nvPr/>
          </p:nvSpPr>
          <p:spPr>
            <a:xfrm>
              <a:off x="8695349" y="5910307"/>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1" name="矩形 150"/>
            <p:cNvSpPr/>
            <p:nvPr/>
          </p:nvSpPr>
          <p:spPr>
            <a:xfrm>
              <a:off x="8898549" y="5910307"/>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2" name="矩形 151"/>
            <p:cNvSpPr/>
            <p:nvPr/>
          </p:nvSpPr>
          <p:spPr>
            <a:xfrm>
              <a:off x="9101749" y="5910307"/>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3" name="矩形 152"/>
            <p:cNvSpPr/>
            <p:nvPr/>
          </p:nvSpPr>
          <p:spPr>
            <a:xfrm>
              <a:off x="8288949" y="6079182"/>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4" name="矩形 153"/>
            <p:cNvSpPr/>
            <p:nvPr/>
          </p:nvSpPr>
          <p:spPr>
            <a:xfrm>
              <a:off x="8492149" y="6079182"/>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5" name="矩形 154"/>
            <p:cNvSpPr/>
            <p:nvPr/>
          </p:nvSpPr>
          <p:spPr>
            <a:xfrm>
              <a:off x="8695349" y="6079182"/>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6" name="矩形 155"/>
            <p:cNvSpPr/>
            <p:nvPr/>
          </p:nvSpPr>
          <p:spPr>
            <a:xfrm>
              <a:off x="8898549" y="6079182"/>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7" name="矩形 156"/>
            <p:cNvSpPr/>
            <p:nvPr/>
          </p:nvSpPr>
          <p:spPr>
            <a:xfrm>
              <a:off x="9101749" y="6079182"/>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8" name="矩形 157"/>
            <p:cNvSpPr/>
            <p:nvPr/>
          </p:nvSpPr>
          <p:spPr>
            <a:xfrm>
              <a:off x="8288949" y="6259579"/>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59" name="矩形 158"/>
            <p:cNvSpPr/>
            <p:nvPr/>
          </p:nvSpPr>
          <p:spPr>
            <a:xfrm>
              <a:off x="8492149" y="6259579"/>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60" name="矩形 159"/>
            <p:cNvSpPr/>
            <p:nvPr/>
          </p:nvSpPr>
          <p:spPr>
            <a:xfrm>
              <a:off x="8695349" y="6259579"/>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61" name="矩形 160"/>
            <p:cNvSpPr/>
            <p:nvPr/>
          </p:nvSpPr>
          <p:spPr>
            <a:xfrm>
              <a:off x="8898549" y="6259579"/>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62" name="矩形 161"/>
            <p:cNvSpPr/>
            <p:nvPr/>
          </p:nvSpPr>
          <p:spPr>
            <a:xfrm>
              <a:off x="9101749" y="6259579"/>
              <a:ext cx="203200" cy="180397"/>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grpSp>
          <p:nvGrpSpPr>
            <p:cNvPr id="163" name="组合 162"/>
            <p:cNvGrpSpPr/>
            <p:nvPr/>
          </p:nvGrpSpPr>
          <p:grpSpPr>
            <a:xfrm>
              <a:off x="4642744" y="4456508"/>
              <a:ext cx="609600" cy="529669"/>
              <a:chOff x="3482058" y="3494781"/>
              <a:chExt cx="457200" cy="397252"/>
            </a:xfrm>
          </p:grpSpPr>
          <p:sp>
            <p:nvSpPr>
              <p:cNvPr id="186" name="矩形 185"/>
              <p:cNvSpPr/>
              <p:nvPr/>
            </p:nvSpPr>
            <p:spPr>
              <a:xfrm>
                <a:off x="3482058" y="3494781"/>
                <a:ext cx="152400" cy="135298"/>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7" name="矩形 186"/>
              <p:cNvSpPr/>
              <p:nvPr/>
            </p:nvSpPr>
            <p:spPr>
              <a:xfrm>
                <a:off x="3634458" y="3494781"/>
                <a:ext cx="152400" cy="135298"/>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8" name="矩形 187"/>
              <p:cNvSpPr/>
              <p:nvPr/>
            </p:nvSpPr>
            <p:spPr>
              <a:xfrm>
                <a:off x="3786858" y="3494781"/>
                <a:ext cx="152400" cy="135298"/>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9" name="矩形 188"/>
              <p:cNvSpPr/>
              <p:nvPr/>
            </p:nvSpPr>
            <p:spPr>
              <a:xfrm>
                <a:off x="3482058" y="3621437"/>
                <a:ext cx="152400" cy="135298"/>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0" name="矩形 189"/>
              <p:cNvSpPr/>
              <p:nvPr/>
            </p:nvSpPr>
            <p:spPr>
              <a:xfrm>
                <a:off x="3634458" y="3621437"/>
                <a:ext cx="152400" cy="135298"/>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1" name="矩形 190"/>
              <p:cNvSpPr/>
              <p:nvPr/>
            </p:nvSpPr>
            <p:spPr>
              <a:xfrm>
                <a:off x="3786858" y="3621437"/>
                <a:ext cx="152400" cy="135298"/>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2" name="矩形 191"/>
              <p:cNvSpPr/>
              <p:nvPr/>
            </p:nvSpPr>
            <p:spPr>
              <a:xfrm>
                <a:off x="3482058" y="3756735"/>
                <a:ext cx="152400" cy="135298"/>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3" name="矩形 192"/>
              <p:cNvSpPr/>
              <p:nvPr/>
            </p:nvSpPr>
            <p:spPr>
              <a:xfrm>
                <a:off x="3634458" y="3756735"/>
                <a:ext cx="152400" cy="135298"/>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4" name="矩形 193"/>
              <p:cNvSpPr/>
              <p:nvPr/>
            </p:nvSpPr>
            <p:spPr>
              <a:xfrm>
                <a:off x="3786858" y="3756735"/>
                <a:ext cx="152400" cy="135298"/>
              </a:xfrm>
              <a:prstGeom prst="rect">
                <a:avLst/>
              </a:prstGeom>
              <a:ln w="127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grpSp>
        <p:grpSp>
          <p:nvGrpSpPr>
            <p:cNvPr id="164" name="组合 163"/>
            <p:cNvGrpSpPr/>
            <p:nvPr/>
          </p:nvGrpSpPr>
          <p:grpSpPr>
            <a:xfrm>
              <a:off x="4639901" y="5144779"/>
              <a:ext cx="609600" cy="529669"/>
              <a:chOff x="3479926" y="4010984"/>
              <a:chExt cx="457200" cy="397252"/>
            </a:xfrm>
          </p:grpSpPr>
          <p:sp>
            <p:nvSpPr>
              <p:cNvPr id="177" name="矩形 176"/>
              <p:cNvSpPr/>
              <p:nvPr/>
            </p:nvSpPr>
            <p:spPr>
              <a:xfrm>
                <a:off x="3479926" y="4010984"/>
                <a:ext cx="152400" cy="135298"/>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8" name="矩形 177"/>
              <p:cNvSpPr/>
              <p:nvPr/>
            </p:nvSpPr>
            <p:spPr>
              <a:xfrm>
                <a:off x="3632326" y="4010984"/>
                <a:ext cx="152400" cy="135298"/>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9" name="矩形 178"/>
              <p:cNvSpPr/>
              <p:nvPr/>
            </p:nvSpPr>
            <p:spPr>
              <a:xfrm>
                <a:off x="3784726" y="4010984"/>
                <a:ext cx="152400" cy="135298"/>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0" name="矩形 179"/>
              <p:cNvSpPr/>
              <p:nvPr/>
            </p:nvSpPr>
            <p:spPr>
              <a:xfrm>
                <a:off x="3479926" y="4137640"/>
                <a:ext cx="152400" cy="135298"/>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1" name="矩形 180"/>
              <p:cNvSpPr/>
              <p:nvPr/>
            </p:nvSpPr>
            <p:spPr>
              <a:xfrm>
                <a:off x="3632326" y="4137640"/>
                <a:ext cx="152400" cy="135298"/>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2" name="矩形 181"/>
              <p:cNvSpPr/>
              <p:nvPr/>
            </p:nvSpPr>
            <p:spPr>
              <a:xfrm>
                <a:off x="3784726" y="4137640"/>
                <a:ext cx="152400" cy="135298"/>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3" name="矩形 182"/>
              <p:cNvSpPr/>
              <p:nvPr/>
            </p:nvSpPr>
            <p:spPr>
              <a:xfrm>
                <a:off x="3479926" y="4272938"/>
                <a:ext cx="152400" cy="135298"/>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4" name="矩形 183"/>
              <p:cNvSpPr/>
              <p:nvPr/>
            </p:nvSpPr>
            <p:spPr>
              <a:xfrm>
                <a:off x="3632326" y="4272938"/>
                <a:ext cx="152400" cy="135298"/>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5" name="矩形 184"/>
              <p:cNvSpPr/>
              <p:nvPr/>
            </p:nvSpPr>
            <p:spPr>
              <a:xfrm>
                <a:off x="3784726" y="4272938"/>
                <a:ext cx="152400" cy="135298"/>
              </a:xfrm>
              <a:prstGeom prst="rect">
                <a:avLst/>
              </a:prstGeom>
              <a:ln w="127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grpSp>
        <p:grpSp>
          <p:nvGrpSpPr>
            <p:cNvPr id="165" name="组合 164"/>
            <p:cNvGrpSpPr/>
            <p:nvPr/>
          </p:nvGrpSpPr>
          <p:grpSpPr>
            <a:xfrm>
              <a:off x="4639901" y="5833059"/>
              <a:ext cx="609600" cy="529669"/>
              <a:chOff x="3479926" y="4527194"/>
              <a:chExt cx="457200" cy="397252"/>
            </a:xfrm>
          </p:grpSpPr>
          <p:sp>
            <p:nvSpPr>
              <p:cNvPr id="168" name="矩形 167"/>
              <p:cNvSpPr/>
              <p:nvPr/>
            </p:nvSpPr>
            <p:spPr>
              <a:xfrm>
                <a:off x="3479926" y="4527194"/>
                <a:ext cx="152400" cy="135298"/>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69" name="矩形 168"/>
              <p:cNvSpPr/>
              <p:nvPr/>
            </p:nvSpPr>
            <p:spPr>
              <a:xfrm>
                <a:off x="3632326" y="4527194"/>
                <a:ext cx="152400" cy="135298"/>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0" name="矩形 169"/>
              <p:cNvSpPr/>
              <p:nvPr/>
            </p:nvSpPr>
            <p:spPr>
              <a:xfrm>
                <a:off x="3784726" y="4527194"/>
                <a:ext cx="152400" cy="135298"/>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1" name="矩形 170"/>
              <p:cNvSpPr/>
              <p:nvPr/>
            </p:nvSpPr>
            <p:spPr>
              <a:xfrm>
                <a:off x="3479926" y="4653850"/>
                <a:ext cx="152400" cy="135298"/>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2" name="矩形 171"/>
              <p:cNvSpPr/>
              <p:nvPr/>
            </p:nvSpPr>
            <p:spPr>
              <a:xfrm>
                <a:off x="3632326" y="4653850"/>
                <a:ext cx="152400" cy="135298"/>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3" name="矩形 172"/>
              <p:cNvSpPr/>
              <p:nvPr/>
            </p:nvSpPr>
            <p:spPr>
              <a:xfrm>
                <a:off x="3784726" y="4653850"/>
                <a:ext cx="152400" cy="135298"/>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4" name="矩形 173"/>
              <p:cNvSpPr/>
              <p:nvPr/>
            </p:nvSpPr>
            <p:spPr>
              <a:xfrm>
                <a:off x="3479926" y="4789148"/>
                <a:ext cx="152400" cy="135298"/>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5" name="矩形 174"/>
              <p:cNvSpPr/>
              <p:nvPr/>
            </p:nvSpPr>
            <p:spPr>
              <a:xfrm>
                <a:off x="3632326" y="4789148"/>
                <a:ext cx="152400" cy="135298"/>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6" name="矩形 175"/>
              <p:cNvSpPr/>
              <p:nvPr/>
            </p:nvSpPr>
            <p:spPr>
              <a:xfrm>
                <a:off x="3784726" y="4789148"/>
                <a:ext cx="152400" cy="135298"/>
              </a:xfrm>
              <a:prstGeom prst="rect">
                <a:avLst/>
              </a:prstGeom>
              <a:ln w="1270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grpSp>
        <p:sp>
          <p:nvSpPr>
            <p:cNvPr id="166" name="箭头: 右 165"/>
            <p:cNvSpPr/>
            <p:nvPr/>
          </p:nvSpPr>
          <p:spPr>
            <a:xfrm>
              <a:off x="5876957" y="5205930"/>
              <a:ext cx="898192" cy="249953"/>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67" name="箭头: 右 166"/>
            <p:cNvSpPr/>
            <p:nvPr/>
          </p:nvSpPr>
          <p:spPr>
            <a:xfrm>
              <a:off x="3119620" y="5185896"/>
              <a:ext cx="898192" cy="249953"/>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卷积神经网络 </a:t>
            </a:r>
            <a:r>
              <a:rPr lang="en-US" altLang="zh-CN" dirty="0"/>
              <a:t>(CNN)</a:t>
            </a:r>
            <a:endParaRPr lang="zh-CN" altLang="en-US" dirty="0"/>
          </a:p>
        </p:txBody>
      </p:sp>
      <mc:AlternateContent xmlns:mc="http://schemas.openxmlformats.org/markup-compatibility/2006">
        <mc:Choice xmlns:a14="http://schemas.microsoft.com/office/drawing/2010/main" Requires="a14">
          <p:sp>
            <p:nvSpPr>
              <p:cNvPr id="3" name="内容占位符 2"/>
              <p:cNvSpPr>
                <a:spLocks noGrp="1"/>
              </p:cNvSpPr>
              <p:nvPr>
                <p:ph idx="1"/>
              </p:nvPr>
            </p:nvSpPr>
            <p:spPr/>
            <p:txBody>
              <a:bodyPr>
                <a:normAutofit/>
              </a:bodyPr>
              <a:lstStyle/>
              <a:p>
                <a:r>
                  <a:rPr lang="zh-CN" altLang="en-US" dirty="0"/>
                  <a:t>前馈神经网络中，输入层的输入直接与第一个隐藏层中所有神经元相互连接。</a:t>
                </a:r>
                <a:endParaRPr lang="en-US" altLang="zh-CN" dirty="0"/>
              </a:p>
              <a:p>
                <a:pPr lvl="1"/>
                <a:r>
                  <a:rPr lang="zh-CN" altLang="en-US" dirty="0"/>
                  <a:t>如果输入数据是一幅</a:t>
                </a:r>
                <a:r>
                  <a:rPr lang="en-US" altLang="zh-CN" dirty="0"/>
                  <a:t>1000*1000</a:t>
                </a:r>
                <a:r>
                  <a:rPr lang="zh-CN" altLang="en-US" dirty="0"/>
                  <a:t>的图像，即</a:t>
                </a:r>
                <a:r>
                  <a:rPr lang="en-US" altLang="zh-CN" dirty="0"/>
                  <a:t>1,000,000</a:t>
                </a:r>
                <a:r>
                  <a:rPr lang="zh-CN" altLang="en-US" dirty="0"/>
                  <a:t>维的向量，考虑输入数据与第一个隐藏层（与输入维度一致）中所有神经元均相连，则输入层到第一个隐藏层之间有</a:t>
                </a:r>
                <a14:m>
                  <m:oMath xmlns:m="http://schemas.openxmlformats.org/officeDocument/2006/math">
                    <m:sSup>
                      <m:sSupPr>
                        <m:ctrlPr>
                          <a:rPr lang="en-US" altLang="zh-CN" i="1" dirty="0" smtClean="0">
                            <a:latin typeface="Cambria Math" panose="02040503050406030204" pitchFamily="18" charset="0"/>
                          </a:rPr>
                        </m:ctrlPr>
                      </m:sSupPr>
                      <m:e>
                        <m:r>
                          <a:rPr lang="en-US" altLang="zh-CN" i="1" dirty="0" smtClean="0">
                            <a:latin typeface="Cambria Math" panose="02040503050406030204" pitchFamily="18" charset="0"/>
                          </a:rPr>
                          <m:t>10</m:t>
                        </m:r>
                      </m:e>
                      <m:sup>
                        <m:r>
                          <a:rPr lang="en-US" altLang="zh-CN" i="1" dirty="0" smtClean="0">
                            <a:latin typeface="Cambria Math" panose="02040503050406030204" pitchFamily="18" charset="0"/>
                          </a:rPr>
                          <m:t>12</m:t>
                        </m:r>
                      </m:sup>
                    </m:sSup>
                  </m:oMath>
                </a14:m>
                <a:r>
                  <a:rPr lang="zh-CN" altLang="en-US" dirty="0"/>
                  <a:t>个参数。</a:t>
                </a:r>
                <a:endParaRPr lang="en-US" altLang="zh-CN" dirty="0"/>
              </a:p>
              <a:p>
                <a:pPr lvl="1"/>
                <a:r>
                  <a:rPr lang="zh-CN" altLang="en-US" dirty="0"/>
                  <a:t>模型参数数量如此巨大不仅会占用大量计算机内存，同时也使神经网络模型变得难以训练收敛。因此，对于图像这样的数据，不能直接将所构成的像素点向量与前馈神经网络神经元相连。</a:t>
                </a:r>
                <a:endParaRPr lang="zh-CN" altLang="en-US" dirty="0"/>
              </a:p>
            </p:txBody>
          </p:sp>
        </mc:Choice>
        <mc:Fallback>
          <p:sp>
            <p:nvSpPr>
              <p:cNvPr id="3" name="内容占位符 2"/>
              <p:cNvSpPr>
                <a:spLocks noRot="1" noChangeAspect="1" noMove="1" noResize="1" noEditPoints="1" noAdjustHandles="1" noChangeArrowheads="1" noChangeShapeType="1" noTextEdit="1"/>
              </p:cNvSpPr>
              <p:nvPr>
                <p:ph idx="1"/>
              </p:nvPr>
            </p:nvSpPr>
            <p:spPr>
              <a:blipFill rotWithShape="1">
                <a:blip r:embed="rId1"/>
                <a:stretch>
                  <a:fillRect l="-1" t="-7" r="-791" b="7"/>
                </a:stretch>
              </a:blipFill>
            </p:spPr>
            <p:txBody>
              <a:bodyPr/>
              <a:lstStyle/>
              <a:p>
                <a:r>
                  <a:rPr lang="zh-CN" altLang="en-US">
                    <a:noFill/>
                  </a:rPr>
                  <a:t> </a:t>
                </a:r>
              </a:p>
            </p:txBody>
          </p:sp>
        </mc:Fallback>
      </mc:AlternateContent>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卷积神经网络 </a:t>
            </a:r>
            <a:r>
              <a:rPr lang="en-US" altLang="zh-CN" dirty="0"/>
              <a:t>(CNN)</a:t>
            </a:r>
            <a:endParaRPr lang="zh-CN" altLang="en-US" dirty="0"/>
          </a:p>
        </p:txBody>
      </p:sp>
      <p:sp>
        <p:nvSpPr>
          <p:cNvPr id="3" name="内容占位符 2"/>
          <p:cNvSpPr>
            <a:spLocks noGrp="1"/>
          </p:cNvSpPr>
          <p:nvPr>
            <p:ph idx="1"/>
          </p:nvPr>
        </p:nvSpPr>
        <p:spPr/>
        <p:txBody>
          <a:bodyPr>
            <a:normAutofit/>
          </a:bodyPr>
          <a:lstStyle/>
          <a:p>
            <a:r>
              <a:rPr lang="zh-CN" altLang="en-US" dirty="0"/>
              <a:t>人脑“视觉系统的信息处理”这一机制</a:t>
            </a:r>
            <a:endParaRPr lang="en-US" altLang="zh-CN" dirty="0"/>
          </a:p>
          <a:p>
            <a:pPr lvl="1"/>
            <a:r>
              <a:rPr lang="zh-CN" altLang="en-US" dirty="0"/>
              <a:t>即可视皮层对外界信息是分级感受的</a:t>
            </a:r>
            <a:endParaRPr lang="en-US" altLang="zh-CN" dirty="0"/>
          </a:p>
          <a:p>
            <a:pPr lvl="1"/>
            <a:r>
              <a:rPr lang="en-US" altLang="zh-CN" dirty="0"/>
              <a:t>1959</a:t>
            </a:r>
            <a:r>
              <a:rPr lang="zh-CN" altLang="en-US" dirty="0"/>
              <a:t>年，</a:t>
            </a:r>
            <a:r>
              <a:rPr lang="en-US" altLang="zh-CN" dirty="0"/>
              <a:t>David Hubel</a:t>
            </a:r>
            <a:r>
              <a:rPr lang="zh-CN" altLang="en-US" dirty="0"/>
              <a:t>和</a:t>
            </a:r>
            <a:r>
              <a:rPr lang="en-US" altLang="zh-CN" dirty="0" err="1"/>
              <a:t>Torsten</a:t>
            </a:r>
            <a:r>
              <a:rPr lang="en-US" altLang="zh-CN" dirty="0"/>
              <a:t> Wiesel</a:t>
            </a:r>
            <a:r>
              <a:rPr lang="zh-CN" altLang="en-US" dirty="0"/>
              <a:t>发现</a:t>
            </a:r>
            <a:endParaRPr lang="en-US" altLang="zh-CN" dirty="0"/>
          </a:p>
          <a:p>
            <a:r>
              <a:rPr lang="zh-CN" altLang="en-US" dirty="0"/>
              <a:t>卷积神经网络的前身：满足平移不变性的网络</a:t>
            </a:r>
            <a:r>
              <a:rPr lang="en-US" altLang="zh-CN" dirty="0" err="1"/>
              <a:t>Neocognitron</a:t>
            </a:r>
            <a:endParaRPr lang="en-US" altLang="zh-CN" dirty="0"/>
          </a:p>
          <a:p>
            <a:pPr lvl="1"/>
            <a:r>
              <a:rPr lang="en-US" altLang="zh-CN" dirty="0"/>
              <a:t>1980</a:t>
            </a:r>
            <a:r>
              <a:rPr lang="zh-CN" altLang="en-US" dirty="0"/>
              <a:t>年</a:t>
            </a:r>
            <a:r>
              <a:rPr lang="en-US" altLang="zh-CN" dirty="0" err="1"/>
              <a:t>Kunihiko</a:t>
            </a:r>
            <a:r>
              <a:rPr lang="en-US" altLang="zh-CN" dirty="0"/>
              <a:t> </a:t>
            </a:r>
            <a:r>
              <a:rPr lang="en-US" altLang="zh-CN" dirty="0" err="1"/>
              <a:t>Fukishima</a:t>
            </a:r>
            <a:r>
              <a:rPr lang="zh-CN" altLang="en-US" dirty="0"/>
              <a:t>，将神经科学所发现的结构进行了计算机模拟，提出级联方式（</a:t>
            </a:r>
            <a:r>
              <a:rPr lang="en-US" altLang="zh-CN" dirty="0"/>
              <a:t>cascade</a:t>
            </a:r>
            <a:r>
              <a:rPr lang="zh-CN" altLang="en-US" dirty="0"/>
              <a:t>，即逐层滤波）</a:t>
            </a:r>
            <a:endParaRPr lang="en-US" altLang="zh-CN" dirty="0"/>
          </a:p>
          <a:p>
            <a:r>
              <a:rPr lang="en-US" altLang="zh-CN" dirty="0"/>
              <a:t>LeNet-5</a:t>
            </a:r>
            <a:r>
              <a:rPr lang="zh-CN" altLang="en-US" dirty="0"/>
              <a:t>卷积神经网络用于手写体识别</a:t>
            </a:r>
            <a:endParaRPr lang="en-US" altLang="zh-CN" dirty="0"/>
          </a:p>
          <a:p>
            <a:pPr lvl="1"/>
            <a:r>
              <a:rPr lang="en-US" altLang="zh-CN" dirty="0"/>
              <a:t>20</a:t>
            </a:r>
            <a:r>
              <a:rPr lang="zh-CN" altLang="en-US" dirty="0"/>
              <a:t>世纪</a:t>
            </a:r>
            <a:r>
              <a:rPr lang="en-US" altLang="zh-CN" dirty="0"/>
              <a:t>90</a:t>
            </a:r>
            <a:r>
              <a:rPr lang="zh-CN" altLang="en-US" dirty="0"/>
              <a:t>年代，</a:t>
            </a:r>
            <a:r>
              <a:rPr lang="en-US" altLang="zh-CN" dirty="0" err="1"/>
              <a:t>LeCun</a:t>
            </a:r>
            <a:r>
              <a:rPr lang="zh-CN" altLang="en-US" dirty="0"/>
              <a:t>等人初步确立了</a:t>
            </a:r>
            <a:r>
              <a:rPr lang="en-US" altLang="zh-CN" dirty="0"/>
              <a:t>CNN</a:t>
            </a:r>
            <a:r>
              <a:rPr lang="zh-CN" altLang="en-US" dirty="0"/>
              <a:t>的基本结构。</a:t>
            </a:r>
            <a:endParaRPr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卷积神经网络 </a:t>
            </a:r>
            <a:r>
              <a:rPr lang="en-US" altLang="zh-CN" dirty="0"/>
              <a:t>(CNN)</a:t>
            </a:r>
            <a:endParaRPr lang="zh-CN" altLang="en-US" dirty="0"/>
          </a:p>
        </p:txBody>
      </p:sp>
      <mc:AlternateContent xmlns:mc="http://schemas.openxmlformats.org/markup-compatibility/2006">
        <mc:Choice xmlns:a14="http://schemas.microsoft.com/office/drawing/2010/main" Requires="a14">
          <p:sp>
            <p:nvSpPr>
              <p:cNvPr id="3" name="内容占位符 2"/>
              <p:cNvSpPr>
                <a:spLocks noGrp="1"/>
              </p:cNvSpPr>
              <p:nvPr>
                <p:ph idx="1"/>
              </p:nvPr>
            </p:nvSpPr>
            <p:spPr/>
            <p:txBody>
              <a:bodyPr>
                <a:normAutofit/>
              </a:bodyPr>
              <a:lstStyle/>
              <a:p>
                <a:r>
                  <a:rPr lang="zh-CN" altLang="en-US" dirty="0"/>
                  <a:t>图像中像素点具有很强的空间依赖性</a:t>
                </a:r>
                <a:endParaRPr lang="en-US" altLang="zh-CN" dirty="0"/>
              </a:p>
              <a:p>
                <a:pPr lvl="1"/>
                <a:r>
                  <a:rPr lang="zh-CN" altLang="en-US" dirty="0"/>
                  <a:t>卷积就是针对像素的空间依赖性来对图像进行处理的一种技术。</a:t>
                </a:r>
                <a:endParaRPr lang="zh-CN" altLang="en-US" dirty="0"/>
              </a:p>
              <a:p>
                <a:r>
                  <a:rPr lang="zh-CN" altLang="en-US" dirty="0"/>
                  <a:t>在图像卷积计算中，需要定义一个卷积核（</a:t>
                </a:r>
                <a:r>
                  <a:rPr lang="en-US" altLang="zh-CN" dirty="0"/>
                  <a:t>kernel</a:t>
                </a:r>
                <a:r>
                  <a:rPr lang="zh-CN" altLang="en-US" dirty="0"/>
                  <a:t>）</a:t>
                </a:r>
                <a:endParaRPr lang="en-US" altLang="zh-CN" dirty="0"/>
              </a:p>
              <a:p>
                <a:pPr lvl="1"/>
                <a:r>
                  <a:rPr lang="zh-CN" altLang="en-US" dirty="0"/>
                  <a:t>卷积核是一个二维矩阵，矩阵中数值为对图像中与卷积核同样大小的子块像素点进行卷积计算时所采用的权重。</a:t>
                </a:r>
                <a:endParaRPr lang="zh-CN" altLang="en-US" dirty="0"/>
              </a:p>
              <a:p>
                <a:r>
                  <a:rPr lang="zh-CN" altLang="en-US" dirty="0"/>
                  <a:t>卷积核中的权重系数</a:t>
                </a:r>
                <a14:m>
                  <m:oMath xmlns:m="http://schemas.openxmlformats.org/officeDocument/2006/math">
                    <m:sSub>
                      <m:sSubPr>
                        <m:ctrlPr>
                          <a:rPr lang="en-US" altLang="zh-CN" i="1" dirty="0" smtClean="0">
                            <a:latin typeface="Cambria Math" panose="02040503050406030204" pitchFamily="18" charset="0"/>
                          </a:rPr>
                        </m:ctrlPr>
                      </m:sSubPr>
                      <m:e>
                        <m:r>
                          <a:rPr lang="zh-CN" altLang="en-US" i="1" dirty="0" smtClean="0">
                            <a:latin typeface="Cambria Math" panose="02040503050406030204" pitchFamily="18" charset="0"/>
                          </a:rPr>
                          <m:t>𝑤</m:t>
                        </m:r>
                      </m:e>
                      <m:sub>
                        <m:r>
                          <a:rPr lang="zh-CN" altLang="en-US" i="1" dirty="0">
                            <a:latin typeface="Cambria Math" panose="02040503050406030204" pitchFamily="18" charset="0"/>
                          </a:rPr>
                          <m:t>𝑖</m:t>
                        </m:r>
                      </m:sub>
                    </m:sSub>
                  </m:oMath>
                </a14:m>
                <a:r>
                  <a:rPr lang="zh-CN" altLang="en-US" dirty="0"/>
                  <a:t>是通过数据驱动机制学习得到</a:t>
                </a:r>
                <a:endParaRPr lang="en-US" altLang="zh-CN" dirty="0"/>
              </a:p>
              <a:p>
                <a:pPr lvl="1"/>
                <a:r>
                  <a:rPr lang="zh-CN" altLang="en-US" dirty="0"/>
                  <a:t>用来捕获某像素点及其邻域像素点所构成的特有空间模式。</a:t>
                </a:r>
                <a:endParaRPr lang="en-US" altLang="zh-CN" dirty="0"/>
              </a:p>
              <a:p>
                <a:pPr lvl="1"/>
                <a:r>
                  <a:rPr lang="zh-CN" altLang="en-US" dirty="0"/>
                  <a:t>一旦从数据中学习得到权重系数，这些权重系数就刻画了图像中像素点构成的空间分布不同模式。</a:t>
                </a:r>
                <a:endParaRPr lang="zh-CN" altLang="en-US" dirty="0"/>
              </a:p>
              <a:p>
                <a:endParaRPr lang="zh-CN" altLang="en-US" dirty="0"/>
              </a:p>
            </p:txBody>
          </p:sp>
        </mc:Choice>
        <mc:Fallback>
          <p:sp>
            <p:nvSpPr>
              <p:cNvPr id="3" name="内容占位符 2"/>
              <p:cNvSpPr>
                <a:spLocks noRot="1" noChangeAspect="1" noMove="1" noResize="1" noEditPoints="1" noAdjustHandles="1" noChangeArrowheads="1" noChangeShapeType="1" noTextEdit="1"/>
              </p:cNvSpPr>
              <p:nvPr>
                <p:ph idx="1"/>
              </p:nvPr>
            </p:nvSpPr>
            <p:spPr>
              <a:blipFill rotWithShape="1">
                <a:blip r:embed="rId1"/>
                <a:stretch>
                  <a:fillRect l="-1" t="-7" r="-791" b="-6190"/>
                </a:stretch>
              </a:blipFill>
            </p:spPr>
            <p:txBody>
              <a:bodyPr/>
              <a:lstStyle/>
              <a:p>
                <a:r>
                  <a:rPr lang="zh-CN" altLang="en-US">
                    <a:noFill/>
                  </a:rPr>
                  <a:t> </a:t>
                </a:r>
              </a:p>
            </p:txBody>
          </p:sp>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卷积神经网络：卷积操作</a:t>
            </a:r>
            <a:endParaRPr lang="zh-CN" altLang="en-US" dirty="0"/>
          </a:p>
        </p:txBody>
      </p:sp>
      <p:sp>
        <p:nvSpPr>
          <p:cNvPr id="3" name="内容占位符 2"/>
          <p:cNvSpPr>
            <a:spLocks noGrp="1"/>
          </p:cNvSpPr>
          <p:nvPr>
            <p:ph idx="1"/>
          </p:nvPr>
        </p:nvSpPr>
        <p:spPr/>
        <p:txBody>
          <a:bodyPr/>
          <a:lstStyle/>
          <a:p>
            <a:r>
              <a:rPr lang="zh-CN" altLang="en-US" dirty="0"/>
              <a:t>图像经过特定卷积矩阵滤波后，所得到的卷积结果可认为是保留了像素点所构成的特定空间分布模式</a:t>
            </a:r>
            <a:endParaRPr lang="zh-CN" altLang="en-US" dirty="0"/>
          </a:p>
          <a:p>
            <a:pPr lvl="1"/>
            <a:r>
              <a:rPr lang="zh-CN" altLang="en-US" dirty="0"/>
              <a:t>如下给出了两个</a:t>
            </a:r>
            <a:r>
              <a:rPr lang="en-US" altLang="zh-CN" dirty="0"/>
              <a:t>7*7</a:t>
            </a:r>
            <a:r>
              <a:rPr lang="zh-CN" altLang="en-US" dirty="0"/>
              <a:t>高斯卷积核的卷积结果</a:t>
            </a:r>
            <a:endParaRPr lang="zh-CN" altLang="en-US" dirty="0"/>
          </a:p>
          <a:p>
            <a:endParaRPr lang="zh-CN" altLang="en-US" dirty="0"/>
          </a:p>
        </p:txBody>
      </p:sp>
      <p:pic>
        <p:nvPicPr>
          <p:cNvPr id="15" name="图片 9"/>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66057" y="3710497"/>
            <a:ext cx="2680444" cy="2031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图片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41846" y="2754627"/>
            <a:ext cx="3094739" cy="185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7025" y="5111406"/>
            <a:ext cx="3354297" cy="1028252"/>
          </a:xfrm>
          <a:prstGeom prst="rect">
            <a:avLst/>
          </a:prstGeom>
          <a:noFill/>
          <a:ln>
            <a:noFill/>
          </a:ln>
          <a:effectLst/>
          <a:extLst>
            <a:ext uri="{909E8E84-426E-40DD-AFC4-6F175D3DCCD1}">
              <a14:hiddenFill xmlns:a14="http://schemas.microsoft.com/office/drawing/2010/main">
                <a:solidFill>
                  <a:srgbClr val="333399">
                    <a:alpha val="89803"/>
                  </a:srgbClr>
                </a:solidFill>
              </a14:hiddenFill>
            </a:ex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67025" y="3173668"/>
            <a:ext cx="3224520" cy="1128083"/>
          </a:xfrm>
          <a:prstGeom prst="rect">
            <a:avLst/>
          </a:prstGeom>
          <a:noFill/>
          <a:ln>
            <a:noFill/>
          </a:ln>
          <a:effectLst/>
          <a:extLst>
            <a:ext uri="{909E8E84-426E-40DD-AFC4-6F175D3DCCD1}">
              <a14:hiddenFill xmlns:a14="http://schemas.microsoft.com/office/drawing/2010/main">
                <a:solidFill>
                  <a:srgbClr val="333399">
                    <a:alpha val="89803"/>
                  </a:srgbClr>
                </a:solidFill>
              </a14:hiddenFill>
            </a:ex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 name="图片 1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41846" y="4604815"/>
            <a:ext cx="3096101" cy="185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矩形 19"/>
          <p:cNvSpPr/>
          <p:nvPr/>
        </p:nvSpPr>
        <p:spPr>
          <a:xfrm>
            <a:off x="2401083" y="4901682"/>
            <a:ext cx="122400" cy="123163"/>
          </a:xfrm>
          <a:prstGeom prst="rect">
            <a:avLst/>
          </a:prstGeom>
          <a:noFill/>
          <a:ln w="952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cxnSp>
        <p:nvCxnSpPr>
          <p:cNvPr id="21" name="直接箭头连接符 20"/>
          <p:cNvCxnSpPr>
            <a:stCxn id="20" idx="3"/>
            <a:endCxn id="17" idx="1"/>
          </p:cNvCxnSpPr>
          <p:nvPr/>
        </p:nvCxnSpPr>
        <p:spPr>
          <a:xfrm>
            <a:off x="2523483" y="4963264"/>
            <a:ext cx="1543542" cy="66226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a:stCxn id="20" idx="3"/>
            <a:endCxn id="18" idx="1"/>
          </p:cNvCxnSpPr>
          <p:nvPr/>
        </p:nvCxnSpPr>
        <p:spPr>
          <a:xfrm flipV="1">
            <a:off x="2523483" y="3737710"/>
            <a:ext cx="1543542" cy="1225554"/>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a:stCxn id="18" idx="3"/>
          </p:cNvCxnSpPr>
          <p:nvPr/>
        </p:nvCxnSpPr>
        <p:spPr>
          <a:xfrm>
            <a:off x="7291545" y="3737710"/>
            <a:ext cx="3088896" cy="162401"/>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4" name="椭圆 23"/>
          <p:cNvSpPr/>
          <p:nvPr/>
        </p:nvSpPr>
        <p:spPr>
          <a:xfrm>
            <a:off x="10381803" y="3864564"/>
            <a:ext cx="60959" cy="60959"/>
          </a:xfrm>
          <a:prstGeom prst="ellipse">
            <a:avLst/>
          </a:prstGeom>
          <a:solidFill>
            <a:srgbClr val="C0000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5" name="椭圆 24"/>
          <p:cNvSpPr/>
          <p:nvPr/>
        </p:nvSpPr>
        <p:spPr>
          <a:xfrm>
            <a:off x="10390532" y="5700637"/>
            <a:ext cx="60959" cy="60959"/>
          </a:xfrm>
          <a:prstGeom prst="ellipse">
            <a:avLst/>
          </a:prstGeom>
          <a:solidFill>
            <a:srgbClr val="C0000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cxnSp>
        <p:nvCxnSpPr>
          <p:cNvPr id="26" name="直接箭头连接符 25"/>
          <p:cNvCxnSpPr>
            <a:stCxn id="17" idx="3"/>
          </p:cNvCxnSpPr>
          <p:nvPr/>
        </p:nvCxnSpPr>
        <p:spPr>
          <a:xfrm>
            <a:off x="7421322" y="5625532"/>
            <a:ext cx="2960481" cy="116512"/>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394447" y="1"/>
            <a:ext cx="11797552" cy="669129"/>
          </a:xfrm>
        </p:spPr>
        <p:txBody>
          <a:bodyPr/>
          <a:lstStyle/>
          <a:p>
            <a:r>
              <a:rPr lang="zh-CN" altLang="en-US" dirty="0">
                <a:latin typeface="Times New Roman" panose="02020603050405020304" pitchFamily="16" charset="0"/>
                <a:cs typeface="Times New Roman" panose="02020603050405020304" pitchFamily="16" charset="0"/>
              </a:rPr>
              <a:t>卷积神经网络：卷积操作示意</a:t>
            </a:r>
            <a:endParaRPr lang="zh-CN" altLang="en-US" dirty="0">
              <a:latin typeface="Times New Roman" panose="02020603050405020304" pitchFamily="16" charset="0"/>
              <a:cs typeface="Times New Roman" panose="02020603050405020304" pitchFamily="16" charset="0"/>
            </a:endParaRPr>
          </a:p>
        </p:txBody>
      </p:sp>
      <p:grpSp>
        <p:nvGrpSpPr>
          <p:cNvPr id="17" name="组合 16"/>
          <p:cNvGrpSpPr/>
          <p:nvPr/>
        </p:nvGrpSpPr>
        <p:grpSpPr>
          <a:xfrm>
            <a:off x="460362" y="800100"/>
            <a:ext cx="10935427" cy="5721350"/>
            <a:chOff x="-395982" y="693694"/>
            <a:chExt cx="8382382" cy="6229607"/>
          </a:xfrm>
        </p:grpSpPr>
        <p:pic>
          <p:nvPicPr>
            <p:cNvPr id="18" name="图片 17"/>
            <p:cNvPicPr>
              <a:picLocks noChangeAspect="1"/>
            </p:cNvPicPr>
            <p:nvPr/>
          </p:nvPicPr>
          <p:blipFill rotWithShape="1">
            <a:blip r:embed="rId1"/>
            <a:srcRect l="-2531" t="7876" r="-1" b="8485"/>
            <a:stretch>
              <a:fillRect/>
            </a:stretch>
          </p:blipFill>
          <p:spPr>
            <a:xfrm>
              <a:off x="-395982" y="4392739"/>
              <a:ext cx="8338275" cy="2530562"/>
            </a:xfrm>
            <a:prstGeom prst="rect">
              <a:avLst/>
            </a:prstGeom>
          </p:spPr>
        </p:pic>
        <p:pic>
          <p:nvPicPr>
            <p:cNvPr id="19" name="图片 18"/>
            <p:cNvPicPr>
              <a:picLocks noChangeAspect="1"/>
            </p:cNvPicPr>
            <p:nvPr/>
          </p:nvPicPr>
          <p:blipFill>
            <a:blip r:embed="rId2"/>
            <a:stretch>
              <a:fillRect/>
            </a:stretch>
          </p:blipFill>
          <p:spPr>
            <a:xfrm>
              <a:off x="155547" y="693694"/>
              <a:ext cx="7536761" cy="3505450"/>
            </a:xfrm>
            <a:prstGeom prst="rect">
              <a:avLst/>
            </a:prstGeom>
          </p:spPr>
        </p:pic>
        <p:sp>
          <p:nvSpPr>
            <p:cNvPr id="20" name="文本框 19"/>
            <p:cNvSpPr txBox="1"/>
            <p:nvPr/>
          </p:nvSpPr>
          <p:spPr>
            <a:xfrm>
              <a:off x="6274401" y="1441685"/>
              <a:ext cx="1711999" cy="1441007"/>
            </a:xfrm>
            <a:prstGeom prst="rect">
              <a:avLst/>
            </a:prstGeom>
            <a:solidFill>
              <a:schemeClr val="bg1"/>
            </a:solidFill>
          </p:spPr>
          <p:txBody>
            <a:bodyPr wrap="square" rtlCol="0">
              <a:spAutoFit/>
            </a:bodyPr>
            <a:lstStyle/>
            <a:p>
              <a:r>
                <a:rPr lang="en-US" altLang="zh-CN" sz="1600" dirty="0">
                  <a:latin typeface="Times New Roman" panose="02020603050405020304" pitchFamily="16" charset="0"/>
                  <a:cs typeface="Times New Roman" panose="02020603050405020304" pitchFamily="16" charset="0"/>
                </a:rPr>
                <a:t>(77×1+75×2+76×1+74×2+65×4+77×2+75×1+75×2+74×1)/(1+2+1+2+4+2+1+2+1)=68.125=68</a:t>
              </a:r>
              <a:endParaRPr lang="zh-CN" altLang="en-US" sz="1600" dirty="0">
                <a:latin typeface="Times New Roman" panose="02020603050405020304" pitchFamily="16" charset="0"/>
                <a:cs typeface="Times New Roman" panose="02020603050405020304" pitchFamily="16" charset="0"/>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2052903" y="2459274"/>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 name="矩形 16"/>
          <p:cNvSpPr/>
          <p:nvPr/>
        </p:nvSpPr>
        <p:spPr>
          <a:xfrm>
            <a:off x="2362686" y="2459274"/>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 name="矩形 17"/>
          <p:cNvSpPr/>
          <p:nvPr/>
        </p:nvSpPr>
        <p:spPr>
          <a:xfrm>
            <a:off x="2672469" y="2459274"/>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 name="矩形 18"/>
          <p:cNvSpPr/>
          <p:nvPr/>
        </p:nvSpPr>
        <p:spPr>
          <a:xfrm>
            <a:off x="2982251" y="2459274"/>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0" name="矩形 19"/>
          <p:cNvSpPr/>
          <p:nvPr/>
        </p:nvSpPr>
        <p:spPr>
          <a:xfrm>
            <a:off x="3292035" y="2459274"/>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1" name="矩形 20"/>
          <p:cNvSpPr/>
          <p:nvPr/>
        </p:nvSpPr>
        <p:spPr>
          <a:xfrm>
            <a:off x="3601818" y="2459274"/>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2" name="矩形 21"/>
          <p:cNvSpPr/>
          <p:nvPr/>
        </p:nvSpPr>
        <p:spPr>
          <a:xfrm>
            <a:off x="3911601" y="2459274"/>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3" name="矩形 22"/>
          <p:cNvSpPr/>
          <p:nvPr/>
        </p:nvSpPr>
        <p:spPr>
          <a:xfrm>
            <a:off x="2052903" y="2723627"/>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4" name="矩形 23"/>
          <p:cNvSpPr/>
          <p:nvPr/>
        </p:nvSpPr>
        <p:spPr>
          <a:xfrm>
            <a:off x="2362686" y="2723627"/>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5" name="矩形 24"/>
          <p:cNvSpPr/>
          <p:nvPr/>
        </p:nvSpPr>
        <p:spPr>
          <a:xfrm>
            <a:off x="2672469" y="2723627"/>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6" name="矩形 25"/>
          <p:cNvSpPr/>
          <p:nvPr/>
        </p:nvSpPr>
        <p:spPr>
          <a:xfrm>
            <a:off x="2982251" y="272362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7" name="矩形 26"/>
          <p:cNvSpPr/>
          <p:nvPr/>
        </p:nvSpPr>
        <p:spPr>
          <a:xfrm>
            <a:off x="3292035" y="272362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8" name="矩形 27"/>
          <p:cNvSpPr/>
          <p:nvPr/>
        </p:nvSpPr>
        <p:spPr>
          <a:xfrm>
            <a:off x="3601818" y="272362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9" name="矩形 28"/>
          <p:cNvSpPr/>
          <p:nvPr/>
        </p:nvSpPr>
        <p:spPr>
          <a:xfrm>
            <a:off x="3911601" y="272362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0" name="矩形 29"/>
          <p:cNvSpPr/>
          <p:nvPr/>
        </p:nvSpPr>
        <p:spPr>
          <a:xfrm>
            <a:off x="2052903" y="30060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1" name="矩形 30"/>
          <p:cNvSpPr/>
          <p:nvPr/>
        </p:nvSpPr>
        <p:spPr>
          <a:xfrm>
            <a:off x="2362686" y="30060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2" name="矩形 31"/>
          <p:cNvSpPr/>
          <p:nvPr/>
        </p:nvSpPr>
        <p:spPr>
          <a:xfrm>
            <a:off x="2672469" y="30060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3" name="矩形 32"/>
          <p:cNvSpPr/>
          <p:nvPr/>
        </p:nvSpPr>
        <p:spPr>
          <a:xfrm>
            <a:off x="2982251" y="30060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4" name="矩形 33"/>
          <p:cNvSpPr/>
          <p:nvPr/>
        </p:nvSpPr>
        <p:spPr>
          <a:xfrm>
            <a:off x="3292035" y="30060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5" name="矩形 34"/>
          <p:cNvSpPr/>
          <p:nvPr/>
        </p:nvSpPr>
        <p:spPr>
          <a:xfrm>
            <a:off x="3601818" y="30060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6" name="矩形 35"/>
          <p:cNvSpPr/>
          <p:nvPr/>
        </p:nvSpPr>
        <p:spPr>
          <a:xfrm>
            <a:off x="3911601" y="30060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7" name="矩形 36"/>
          <p:cNvSpPr/>
          <p:nvPr/>
        </p:nvSpPr>
        <p:spPr>
          <a:xfrm>
            <a:off x="2052903" y="32703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8" name="矩形 37"/>
          <p:cNvSpPr/>
          <p:nvPr/>
        </p:nvSpPr>
        <p:spPr>
          <a:xfrm>
            <a:off x="2362686" y="32703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9" name="矩形 38"/>
          <p:cNvSpPr/>
          <p:nvPr/>
        </p:nvSpPr>
        <p:spPr>
          <a:xfrm>
            <a:off x="2672469" y="32703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0" name="矩形 39"/>
          <p:cNvSpPr/>
          <p:nvPr/>
        </p:nvSpPr>
        <p:spPr>
          <a:xfrm>
            <a:off x="2982251" y="32703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1" name="矩形 40"/>
          <p:cNvSpPr/>
          <p:nvPr/>
        </p:nvSpPr>
        <p:spPr>
          <a:xfrm>
            <a:off x="3292035" y="32703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2" name="矩形 41"/>
          <p:cNvSpPr/>
          <p:nvPr/>
        </p:nvSpPr>
        <p:spPr>
          <a:xfrm>
            <a:off x="3601818" y="32703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3" name="矩形 42"/>
          <p:cNvSpPr/>
          <p:nvPr/>
        </p:nvSpPr>
        <p:spPr>
          <a:xfrm>
            <a:off x="3911601" y="32703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4" name="矩形 43"/>
          <p:cNvSpPr/>
          <p:nvPr/>
        </p:nvSpPr>
        <p:spPr>
          <a:xfrm>
            <a:off x="2052903"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5" name="矩形 44"/>
          <p:cNvSpPr/>
          <p:nvPr/>
        </p:nvSpPr>
        <p:spPr>
          <a:xfrm>
            <a:off x="2362686"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6" name="矩形 45"/>
          <p:cNvSpPr/>
          <p:nvPr/>
        </p:nvSpPr>
        <p:spPr>
          <a:xfrm>
            <a:off x="2672469"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7" name="矩形 46"/>
          <p:cNvSpPr/>
          <p:nvPr/>
        </p:nvSpPr>
        <p:spPr>
          <a:xfrm>
            <a:off x="2982251"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8" name="矩形 47"/>
          <p:cNvSpPr/>
          <p:nvPr/>
        </p:nvSpPr>
        <p:spPr>
          <a:xfrm>
            <a:off x="3292035"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9" name="矩形 48"/>
          <p:cNvSpPr/>
          <p:nvPr/>
        </p:nvSpPr>
        <p:spPr>
          <a:xfrm>
            <a:off x="3601818"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0" name="矩形 49"/>
          <p:cNvSpPr/>
          <p:nvPr/>
        </p:nvSpPr>
        <p:spPr>
          <a:xfrm>
            <a:off x="3911601"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1" name="矩形 50"/>
          <p:cNvSpPr/>
          <p:nvPr/>
        </p:nvSpPr>
        <p:spPr>
          <a:xfrm>
            <a:off x="2052903" y="38171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2" name="矩形 51"/>
          <p:cNvSpPr/>
          <p:nvPr/>
        </p:nvSpPr>
        <p:spPr>
          <a:xfrm>
            <a:off x="2362686" y="38171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3" name="矩形 52"/>
          <p:cNvSpPr/>
          <p:nvPr/>
        </p:nvSpPr>
        <p:spPr>
          <a:xfrm>
            <a:off x="2672469" y="38171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4" name="矩形 53"/>
          <p:cNvSpPr/>
          <p:nvPr/>
        </p:nvSpPr>
        <p:spPr>
          <a:xfrm>
            <a:off x="2982251" y="38171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5" name="矩形 54"/>
          <p:cNvSpPr/>
          <p:nvPr/>
        </p:nvSpPr>
        <p:spPr>
          <a:xfrm>
            <a:off x="3292035" y="38171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6" name="矩形 55"/>
          <p:cNvSpPr/>
          <p:nvPr/>
        </p:nvSpPr>
        <p:spPr>
          <a:xfrm>
            <a:off x="3601818" y="38171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7" name="矩形 56"/>
          <p:cNvSpPr/>
          <p:nvPr/>
        </p:nvSpPr>
        <p:spPr>
          <a:xfrm>
            <a:off x="3911601" y="38171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8" name="矩形 57"/>
          <p:cNvSpPr/>
          <p:nvPr/>
        </p:nvSpPr>
        <p:spPr>
          <a:xfrm>
            <a:off x="2052903" y="40995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9" name="矩形 58"/>
          <p:cNvSpPr/>
          <p:nvPr/>
        </p:nvSpPr>
        <p:spPr>
          <a:xfrm>
            <a:off x="2362686" y="40995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0" name="矩形 59"/>
          <p:cNvSpPr/>
          <p:nvPr/>
        </p:nvSpPr>
        <p:spPr>
          <a:xfrm>
            <a:off x="2672469" y="40995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1" name="矩形 60"/>
          <p:cNvSpPr/>
          <p:nvPr/>
        </p:nvSpPr>
        <p:spPr>
          <a:xfrm>
            <a:off x="2982251" y="40995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2" name="矩形 61"/>
          <p:cNvSpPr/>
          <p:nvPr/>
        </p:nvSpPr>
        <p:spPr>
          <a:xfrm>
            <a:off x="3292035" y="40995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3" name="矩形 62"/>
          <p:cNvSpPr/>
          <p:nvPr/>
        </p:nvSpPr>
        <p:spPr>
          <a:xfrm>
            <a:off x="3601818" y="40995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4" name="矩形 63"/>
          <p:cNvSpPr/>
          <p:nvPr/>
        </p:nvSpPr>
        <p:spPr>
          <a:xfrm>
            <a:off x="3911601" y="40995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6" name="矩形 65"/>
          <p:cNvSpPr/>
          <p:nvPr/>
        </p:nvSpPr>
        <p:spPr>
          <a:xfrm>
            <a:off x="7752469" y="27416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7" name="矩形 66"/>
          <p:cNvSpPr/>
          <p:nvPr/>
        </p:nvSpPr>
        <p:spPr>
          <a:xfrm>
            <a:off x="8062251" y="27416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8" name="矩形 67"/>
          <p:cNvSpPr/>
          <p:nvPr/>
        </p:nvSpPr>
        <p:spPr>
          <a:xfrm>
            <a:off x="8372035" y="27416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9" name="矩形 68"/>
          <p:cNvSpPr/>
          <p:nvPr/>
        </p:nvSpPr>
        <p:spPr>
          <a:xfrm>
            <a:off x="8681818" y="27416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0" name="矩形 69"/>
          <p:cNvSpPr/>
          <p:nvPr/>
        </p:nvSpPr>
        <p:spPr>
          <a:xfrm>
            <a:off x="8991601" y="27416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1" name="矩形 70"/>
          <p:cNvSpPr/>
          <p:nvPr/>
        </p:nvSpPr>
        <p:spPr>
          <a:xfrm>
            <a:off x="7752469" y="30060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2" name="矩形 71"/>
          <p:cNvSpPr/>
          <p:nvPr/>
        </p:nvSpPr>
        <p:spPr>
          <a:xfrm>
            <a:off x="8062251" y="30060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3" name="矩形 72"/>
          <p:cNvSpPr/>
          <p:nvPr/>
        </p:nvSpPr>
        <p:spPr>
          <a:xfrm>
            <a:off x="8372035" y="30060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4" name="矩形 73"/>
          <p:cNvSpPr/>
          <p:nvPr/>
        </p:nvSpPr>
        <p:spPr>
          <a:xfrm>
            <a:off x="8681818" y="30060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5" name="矩形 74"/>
          <p:cNvSpPr/>
          <p:nvPr/>
        </p:nvSpPr>
        <p:spPr>
          <a:xfrm>
            <a:off x="8991601" y="30060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6" name="矩形 75"/>
          <p:cNvSpPr/>
          <p:nvPr/>
        </p:nvSpPr>
        <p:spPr>
          <a:xfrm>
            <a:off x="7752469" y="32884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7" name="矩形 76"/>
          <p:cNvSpPr/>
          <p:nvPr/>
        </p:nvSpPr>
        <p:spPr>
          <a:xfrm>
            <a:off x="8062251" y="32884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8" name="矩形 77"/>
          <p:cNvSpPr/>
          <p:nvPr/>
        </p:nvSpPr>
        <p:spPr>
          <a:xfrm>
            <a:off x="8372035" y="32884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9" name="矩形 78"/>
          <p:cNvSpPr/>
          <p:nvPr/>
        </p:nvSpPr>
        <p:spPr>
          <a:xfrm>
            <a:off x="8681818" y="32884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0" name="矩形 79"/>
          <p:cNvSpPr/>
          <p:nvPr/>
        </p:nvSpPr>
        <p:spPr>
          <a:xfrm>
            <a:off x="8991601" y="32884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1" name="矩形 80"/>
          <p:cNvSpPr/>
          <p:nvPr/>
        </p:nvSpPr>
        <p:spPr>
          <a:xfrm>
            <a:off x="7752469"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2" name="矩形 81"/>
          <p:cNvSpPr/>
          <p:nvPr/>
        </p:nvSpPr>
        <p:spPr>
          <a:xfrm>
            <a:off x="8062251"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3" name="矩形 82"/>
          <p:cNvSpPr/>
          <p:nvPr/>
        </p:nvSpPr>
        <p:spPr>
          <a:xfrm>
            <a:off x="8372035"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4" name="矩形 83"/>
          <p:cNvSpPr/>
          <p:nvPr/>
        </p:nvSpPr>
        <p:spPr>
          <a:xfrm>
            <a:off x="8681818"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5" name="矩形 84"/>
          <p:cNvSpPr/>
          <p:nvPr/>
        </p:nvSpPr>
        <p:spPr>
          <a:xfrm>
            <a:off x="8991601" y="35527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6" name="矩形 85"/>
          <p:cNvSpPr/>
          <p:nvPr/>
        </p:nvSpPr>
        <p:spPr>
          <a:xfrm>
            <a:off x="7752469" y="38351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7" name="矩形 86"/>
          <p:cNvSpPr/>
          <p:nvPr/>
        </p:nvSpPr>
        <p:spPr>
          <a:xfrm>
            <a:off x="8062251" y="38351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8" name="矩形 87"/>
          <p:cNvSpPr/>
          <p:nvPr/>
        </p:nvSpPr>
        <p:spPr>
          <a:xfrm>
            <a:off x="8372035" y="38351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9" name="矩形 88"/>
          <p:cNvSpPr/>
          <p:nvPr/>
        </p:nvSpPr>
        <p:spPr>
          <a:xfrm>
            <a:off x="8681818" y="38351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0" name="矩形 89"/>
          <p:cNvSpPr/>
          <p:nvPr/>
        </p:nvSpPr>
        <p:spPr>
          <a:xfrm>
            <a:off x="8991601" y="38351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1" name="箭头: 右 90"/>
          <p:cNvSpPr/>
          <p:nvPr/>
        </p:nvSpPr>
        <p:spPr>
          <a:xfrm>
            <a:off x="5577316" y="3305215"/>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graphicFrame>
        <p:nvGraphicFramePr>
          <p:cNvPr id="4" name="表格 3"/>
          <p:cNvGraphicFramePr>
            <a:graphicFrameLocks noGrp="1"/>
          </p:cNvGraphicFramePr>
          <p:nvPr/>
        </p:nvGraphicFramePr>
        <p:xfrm>
          <a:off x="479425" y="4809287"/>
          <a:ext cx="1117290" cy="1070643"/>
        </p:xfrm>
        <a:graphic>
          <a:graphicData uri="http://schemas.openxmlformats.org/drawingml/2006/table">
            <a:tbl>
              <a:tblPr firstRow="1" bandRow="1">
                <a:tableStyleId>{5C22544A-7EE6-4342-B048-85BDC9FD1C3A}</a:tableStyleId>
              </a:tblPr>
              <a:tblGrid>
                <a:gridCol w="355729"/>
                <a:gridCol w="324341"/>
                <a:gridCol w="437220"/>
              </a:tblGrid>
              <a:tr h="356881">
                <a:tc>
                  <a:txBody>
                    <a:bodyPr/>
                    <a:lstStyle/>
                    <a:p>
                      <a:endParaRPr lang="zh-CN" altLang="en-US" sz="1500" dirty="0">
                        <a:latin typeface="Times New Roman" panose="02020603050405020304" pitchFamily="16" charset="0"/>
                        <a:cs typeface="Times New Roman" panose="02020603050405020304" pitchFamily="16" charset="0"/>
                      </a:endParaRPr>
                    </a:p>
                  </a:txBody>
                  <a:tcPr marL="121920" marR="121920" marT="60960" marB="60960"/>
                </a:tc>
                <a:tc>
                  <a:txBody>
                    <a:bodyPr/>
                    <a:lstStyle/>
                    <a:p>
                      <a:endParaRPr lang="zh-CN" altLang="en-US" sz="1500" dirty="0">
                        <a:latin typeface="Times New Roman" panose="02020603050405020304" pitchFamily="16" charset="0"/>
                        <a:cs typeface="Times New Roman" panose="02020603050405020304" pitchFamily="16" charset="0"/>
                      </a:endParaRPr>
                    </a:p>
                  </a:txBody>
                  <a:tcPr marL="121920" marR="121920" marT="60960" marB="60960"/>
                </a:tc>
                <a:tc>
                  <a:txBody>
                    <a:bodyPr/>
                    <a:lstStyle/>
                    <a:p>
                      <a:endParaRPr lang="zh-CN" altLang="en-US" sz="1500">
                        <a:latin typeface="Times New Roman" panose="02020603050405020304" pitchFamily="16" charset="0"/>
                        <a:cs typeface="Times New Roman" panose="02020603050405020304" pitchFamily="16" charset="0"/>
                      </a:endParaRPr>
                    </a:p>
                  </a:txBody>
                  <a:tcPr marL="121920" marR="121920" marT="60960" marB="60960"/>
                </a:tc>
              </a:tr>
              <a:tr h="356881">
                <a:tc>
                  <a:txBody>
                    <a:bodyPr/>
                    <a:lstStyle/>
                    <a:p>
                      <a:endParaRPr lang="zh-CN" altLang="en-US" sz="1500">
                        <a:latin typeface="Times New Roman" panose="02020603050405020304" pitchFamily="16" charset="0"/>
                        <a:cs typeface="Times New Roman" panose="02020603050405020304" pitchFamily="16" charset="0"/>
                      </a:endParaRPr>
                    </a:p>
                  </a:txBody>
                  <a:tcPr marL="121920" marR="121920" marT="60960" marB="60960"/>
                </a:tc>
                <a:tc>
                  <a:txBody>
                    <a:bodyPr/>
                    <a:lstStyle/>
                    <a:p>
                      <a:endParaRPr lang="zh-CN" altLang="en-US" sz="1500" dirty="0">
                        <a:latin typeface="Times New Roman" panose="02020603050405020304" pitchFamily="16" charset="0"/>
                        <a:cs typeface="Times New Roman" panose="02020603050405020304" pitchFamily="16" charset="0"/>
                      </a:endParaRPr>
                    </a:p>
                  </a:txBody>
                  <a:tcPr marL="121920" marR="121920" marT="60960" marB="60960"/>
                </a:tc>
                <a:tc>
                  <a:txBody>
                    <a:bodyPr/>
                    <a:lstStyle/>
                    <a:p>
                      <a:endParaRPr lang="zh-CN" altLang="en-US" sz="1500" dirty="0">
                        <a:latin typeface="Times New Roman" panose="02020603050405020304" pitchFamily="16" charset="0"/>
                        <a:cs typeface="Times New Roman" panose="02020603050405020304" pitchFamily="16" charset="0"/>
                      </a:endParaRPr>
                    </a:p>
                  </a:txBody>
                  <a:tcPr marL="121920" marR="121920" marT="60960" marB="60960"/>
                </a:tc>
              </a:tr>
              <a:tr h="356881">
                <a:tc>
                  <a:txBody>
                    <a:bodyPr/>
                    <a:lstStyle/>
                    <a:p>
                      <a:endParaRPr lang="zh-CN" altLang="en-US" sz="1500">
                        <a:latin typeface="Times New Roman" panose="02020603050405020304" pitchFamily="16" charset="0"/>
                        <a:cs typeface="Times New Roman" panose="02020603050405020304" pitchFamily="16" charset="0"/>
                      </a:endParaRPr>
                    </a:p>
                  </a:txBody>
                  <a:tcPr marL="121920" marR="121920" marT="60960" marB="60960"/>
                </a:tc>
                <a:tc>
                  <a:txBody>
                    <a:bodyPr/>
                    <a:lstStyle/>
                    <a:p>
                      <a:endParaRPr lang="zh-CN" altLang="en-US" sz="1500">
                        <a:latin typeface="Times New Roman" panose="02020603050405020304" pitchFamily="16" charset="0"/>
                        <a:cs typeface="Times New Roman" panose="02020603050405020304" pitchFamily="16" charset="0"/>
                      </a:endParaRPr>
                    </a:p>
                  </a:txBody>
                  <a:tcPr marL="121920" marR="121920" marT="60960" marB="60960"/>
                </a:tc>
                <a:tc>
                  <a:txBody>
                    <a:bodyPr/>
                    <a:lstStyle/>
                    <a:p>
                      <a:endParaRPr lang="zh-CN" altLang="en-US" sz="1500" dirty="0">
                        <a:latin typeface="Times New Roman" panose="02020603050405020304" pitchFamily="16" charset="0"/>
                        <a:cs typeface="Times New Roman" panose="02020603050405020304" pitchFamily="16" charset="0"/>
                      </a:endParaRPr>
                    </a:p>
                  </a:txBody>
                  <a:tcPr marL="121920" marR="121920" marT="60960" marB="60960"/>
                </a:tc>
              </a:tr>
            </a:tbl>
          </a:graphicData>
        </a:graphic>
      </p:graphicFrame>
      <p:sp>
        <p:nvSpPr>
          <p:cNvPr id="5" name="矩形 4"/>
          <p:cNvSpPr/>
          <p:nvPr/>
        </p:nvSpPr>
        <p:spPr>
          <a:xfrm>
            <a:off x="1744257" y="4886741"/>
            <a:ext cx="2345143" cy="1200329"/>
          </a:xfrm>
          <a:prstGeom prst="rect">
            <a:avLst/>
          </a:prstGeom>
        </p:spPr>
        <p:txBody>
          <a:bodyPr wrap="square">
            <a:spAutoFit/>
          </a:bodyPr>
          <a:lstStyle/>
          <a:p>
            <a:pPr algn="ctr"/>
            <a:r>
              <a:rPr lang="en-US" altLang="zh-CN" sz="2400" dirty="0">
                <a:latin typeface="楷体" panose="02010609060101010101" pitchFamily="49" charset="-122"/>
                <a:ea typeface="楷体" panose="02010609060101010101" pitchFamily="49" charset="-122"/>
                <a:cs typeface="Times New Roman" panose="02020603050405020304" pitchFamily="16" charset="0"/>
              </a:rPr>
              <a:t>  3*3</a:t>
            </a:r>
            <a:r>
              <a:rPr lang="zh-CN" altLang="en-US" sz="2400" dirty="0">
                <a:latin typeface="楷体" panose="02010609060101010101" pitchFamily="49" charset="-122"/>
                <a:ea typeface="楷体" panose="02010609060101010101" pitchFamily="49" charset="-122"/>
                <a:cs typeface="Times New Roman" panose="02020603050405020304" pitchFamily="16" charset="0"/>
              </a:rPr>
              <a:t>的卷积核（参数学习得到且被共享）</a:t>
            </a:r>
            <a:endParaRPr lang="zh-CN" altLang="en-US" sz="2400" dirty="0">
              <a:latin typeface="楷体" panose="02010609060101010101" pitchFamily="49" charset="-122"/>
              <a:ea typeface="楷体" panose="02010609060101010101" pitchFamily="49" charset="-122"/>
              <a:cs typeface="Times New Roman" panose="02020603050405020304" pitchFamily="16" charset="0"/>
            </a:endParaRPr>
          </a:p>
        </p:txBody>
      </p:sp>
      <p:cxnSp>
        <p:nvCxnSpPr>
          <p:cNvPr id="7" name="直接箭头连接符 6"/>
          <p:cNvCxnSpPr>
            <a:stCxn id="4" idx="0"/>
          </p:cNvCxnSpPr>
          <p:nvPr/>
        </p:nvCxnSpPr>
        <p:spPr>
          <a:xfrm flipV="1">
            <a:off x="1038070" y="2836679"/>
            <a:ext cx="1479508" cy="197260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nvGrpSpPr>
          <p:cNvPr id="106" name="组合 105"/>
          <p:cNvGrpSpPr/>
          <p:nvPr/>
        </p:nvGrpSpPr>
        <p:grpSpPr>
          <a:xfrm>
            <a:off x="5176416" y="4399419"/>
            <a:ext cx="4153208" cy="1906755"/>
            <a:chOff x="3078268" y="2996108"/>
            <a:chExt cx="4886613" cy="2171931"/>
          </a:xfrm>
        </p:grpSpPr>
        <mc:AlternateContent xmlns:mc="http://schemas.openxmlformats.org/markup-compatibility/2006">
          <mc:Choice xmlns:a14="http://schemas.microsoft.com/office/drawing/2010/main" Requires="a14">
            <p:sp>
              <p:nvSpPr>
                <p:cNvPr id="107" name="流程图: 延期 106"/>
                <p:cNvSpPr/>
                <p:nvPr/>
              </p:nvSpPr>
              <p:spPr>
                <a:xfrm>
                  <a:off x="7043393" y="3297495"/>
                  <a:ext cx="921488" cy="1292027"/>
                </a:xfrm>
                <a:prstGeom prst="flowChartDelay">
                  <a:avLst/>
                </a:prstGeom>
                <a:solidFill>
                  <a:srgbClr val="92D050"/>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2400" dirty="0">
                      <a:ea typeface="黑体" panose="02010609060101010101" pitchFamily="49" charset="-122"/>
                    </a:rPr>
                    <a:t>输出</a:t>
                  </a:r>
                  <a:endParaRPr lang="en-US" altLang="zh-CN" sz="2400" dirty="0">
                    <a:ea typeface="黑体" panose="02010609060101010101" pitchFamily="49" charset="-122"/>
                  </a:endParaRPr>
                </a:p>
                <a:p>
                  <a:pPr algn="ctr"/>
                  <a14:m>
                    <m:oMathPara xmlns:m="http://schemas.openxmlformats.org/officeDocument/2006/math">
                      <m:oMathParaPr>
                        <m:jc m:val="centerGroup"/>
                      </m:oMathParaPr>
                      <m:oMath xmlns:m="http://schemas.openxmlformats.org/officeDocument/2006/math">
                        <m:r>
                          <a:rPr lang="en-US" altLang="zh-CN" sz="2400" i="1">
                            <a:latin typeface="Cambria Math" panose="02040503050406030204" pitchFamily="18" charset="0"/>
                            <a:ea typeface="黑体" panose="02010609060101010101" pitchFamily="49" charset="-122"/>
                          </a:rPr>
                          <m:t>𝑂𝑢𝑡</m:t>
                        </m:r>
                      </m:oMath>
                    </m:oMathPara>
                  </a14:m>
                  <a:endParaRPr lang="zh-CN" altLang="en-US" sz="2400" dirty="0">
                    <a:ea typeface="黑体" panose="02010609060101010101" pitchFamily="49" charset="-122"/>
                  </a:endParaRPr>
                </a:p>
              </p:txBody>
            </p:sp>
          </mc:Choice>
          <mc:Fallback>
            <p:sp>
              <p:nvSpPr>
                <p:cNvPr id="107" name="流程图: 延期 106"/>
                <p:cNvSpPr>
                  <a:spLocks noRot="1" noChangeAspect="1" noMove="1" noResize="1" noEditPoints="1" noAdjustHandles="1" noChangeArrowheads="1" noChangeShapeType="1" noTextEdit="1"/>
                </p:cNvSpPr>
                <p:nvPr/>
              </p:nvSpPr>
              <p:spPr>
                <a:xfrm>
                  <a:off x="7043393" y="3297495"/>
                  <a:ext cx="921488" cy="1292027"/>
                </a:xfrm>
                <a:prstGeom prst="flowChartDelay">
                  <a:avLst/>
                </a:prstGeom>
                <a:blipFill rotWithShape="1">
                  <a:blip r:embed="rId1"/>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8" name="矩形 107"/>
                <p:cNvSpPr/>
                <p:nvPr/>
              </p:nvSpPr>
              <p:spPr>
                <a:xfrm>
                  <a:off x="5930519" y="3297495"/>
                  <a:ext cx="1112874" cy="1292027"/>
                </a:xfrm>
                <a:prstGeom prst="rect">
                  <a:avLst/>
                </a:prstGeom>
                <a:solidFill>
                  <a:srgbClr val="FFFF00"/>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2400" dirty="0">
                      <a:ea typeface="黑体" panose="02010609060101010101" pitchFamily="49" charset="-122"/>
                    </a:rPr>
                    <a:t>激活函数</a:t>
                  </a:r>
                  <a:endParaRPr lang="en-US" altLang="zh-CN" sz="2400" dirty="0">
                    <a:ea typeface="黑体" panose="02010609060101010101" pitchFamily="49" charset="-122"/>
                  </a:endParaRPr>
                </a:p>
                <a:p>
                  <a:pPr algn="ctr"/>
                  <a14:m>
                    <m:oMathPara xmlns:m="http://schemas.openxmlformats.org/officeDocument/2006/math">
                      <m:oMathParaPr>
                        <m:jc m:val="centerGroup"/>
                      </m:oMathParaPr>
                      <m:oMath xmlns:m="http://schemas.openxmlformats.org/officeDocument/2006/math">
                        <m:r>
                          <a:rPr lang="en-US" altLang="zh-CN" sz="2400" i="1" dirty="0">
                            <a:latin typeface="Cambria Math" panose="02040503050406030204" pitchFamily="18" charset="0"/>
                          </a:rPr>
                          <m:t>𝑔</m:t>
                        </m:r>
                      </m:oMath>
                    </m:oMathPara>
                  </a14:m>
                  <a:endParaRPr lang="zh-CN" altLang="en-US" sz="2400" dirty="0">
                    <a:ea typeface="黑体" panose="02010609060101010101" pitchFamily="49" charset="-122"/>
                  </a:endParaRPr>
                </a:p>
              </p:txBody>
            </p:sp>
          </mc:Choice>
          <mc:Fallback>
            <p:sp>
              <p:nvSpPr>
                <p:cNvPr id="108" name="矩形 107"/>
                <p:cNvSpPr>
                  <a:spLocks noRot="1" noChangeAspect="1" noMove="1" noResize="1" noEditPoints="1" noAdjustHandles="1" noChangeArrowheads="1" noChangeShapeType="1" noTextEdit="1"/>
                </p:cNvSpPr>
                <p:nvPr/>
              </p:nvSpPr>
              <p:spPr>
                <a:xfrm>
                  <a:off x="5930519" y="3297495"/>
                  <a:ext cx="1112874" cy="1292027"/>
                </a:xfrm>
                <a:prstGeom prst="rect">
                  <a:avLst/>
                </a:prstGeom>
                <a:blipFill rotWithShape="1">
                  <a:blip r:embed="rId2"/>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9" name="流程图: 延期 108"/>
                <p:cNvSpPr/>
                <p:nvPr/>
              </p:nvSpPr>
              <p:spPr>
                <a:xfrm flipH="1">
                  <a:off x="5009029" y="3297495"/>
                  <a:ext cx="921488" cy="1292027"/>
                </a:xfrm>
                <a:prstGeom prst="flowChartDelay">
                  <a:avLst/>
                </a:prstGeom>
                <a:solidFill>
                  <a:srgbClr val="00B050"/>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2400" dirty="0">
                      <a:ea typeface="黑体" panose="02010609060101010101" pitchFamily="49" charset="-122"/>
                    </a:rPr>
                    <a:t>输入</a:t>
                  </a:r>
                  <a14:m>
                    <m:oMath xmlns:m="http://schemas.openxmlformats.org/officeDocument/2006/math">
                      <m:r>
                        <a:rPr lang="en-US" altLang="zh-CN" sz="2400" i="1">
                          <a:latin typeface="Cambria Math" panose="02040503050406030204" pitchFamily="18" charset="0"/>
                          <a:ea typeface="黑体" panose="02010609060101010101" pitchFamily="49" charset="-122"/>
                        </a:rPr>
                        <m:t>𝐼𝑛</m:t>
                      </m:r>
                    </m:oMath>
                  </a14:m>
                  <a:endParaRPr lang="zh-CN" altLang="en-US" sz="2400" dirty="0">
                    <a:ea typeface="黑体" panose="02010609060101010101" pitchFamily="49" charset="-122"/>
                  </a:endParaRPr>
                </a:p>
              </p:txBody>
            </p:sp>
          </mc:Choice>
          <mc:Fallback>
            <p:sp>
              <p:nvSpPr>
                <p:cNvPr id="109" name="流程图: 延期 108"/>
                <p:cNvSpPr>
                  <a:spLocks noRot="1" noChangeAspect="1" noMove="1" noResize="1" noEditPoints="1" noAdjustHandles="1" noChangeArrowheads="1" noChangeShapeType="1" noTextEdit="1"/>
                </p:cNvSpPr>
                <p:nvPr/>
              </p:nvSpPr>
              <p:spPr>
                <a:xfrm flipH="1">
                  <a:off x="5009029" y="3297495"/>
                  <a:ext cx="921488" cy="1292027"/>
                </a:xfrm>
                <a:prstGeom prst="flowChartDelay">
                  <a:avLst/>
                </a:prstGeom>
                <a:blipFill rotWithShape="1">
                  <a:blip r:embed="rId3"/>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p:cxnSp>
          <p:nvCxnSpPr>
            <p:cNvPr id="110" name="直接箭头连接符 109"/>
            <p:cNvCxnSpPr>
              <a:stCxn id="112" idx="5"/>
              <a:endCxn id="109" idx="3"/>
            </p:cNvCxnSpPr>
            <p:nvPr/>
          </p:nvCxnSpPr>
          <p:spPr>
            <a:xfrm>
              <a:off x="3574216" y="3417162"/>
              <a:ext cx="1434813" cy="526347"/>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接箭头连接符 110"/>
            <p:cNvCxnSpPr>
              <a:stCxn id="113" idx="5"/>
            </p:cNvCxnSpPr>
            <p:nvPr/>
          </p:nvCxnSpPr>
          <p:spPr>
            <a:xfrm>
              <a:off x="3568590" y="4028384"/>
              <a:ext cx="1413873" cy="131627"/>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12" name="椭圆 111"/>
                <p:cNvSpPr/>
                <p:nvPr/>
              </p:nvSpPr>
              <p:spPr>
                <a:xfrm>
                  <a:off x="3131734" y="2996108"/>
                  <a:ext cx="518400" cy="493295"/>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altLang="zh-CN" sz="2400" i="1">
                                <a:latin typeface="Cambria Math" panose="02040503050406030204" pitchFamily="18" charset="0"/>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1</m:t>
                            </m:r>
                          </m:sub>
                        </m:sSub>
                      </m:oMath>
                    </m:oMathPara>
                  </a14:m>
                  <a:endParaRPr lang="zh-CN" altLang="en-US" sz="2400" dirty="0">
                    <a:ea typeface="黑体" panose="02010609060101010101" pitchFamily="49" charset="-122"/>
                  </a:endParaRPr>
                </a:p>
              </p:txBody>
            </p:sp>
          </mc:Choice>
          <mc:Fallback>
            <p:sp>
              <p:nvSpPr>
                <p:cNvPr id="112" name="椭圆 111"/>
                <p:cNvSpPr>
                  <a:spLocks noRot="1" noChangeAspect="1" noMove="1" noResize="1" noEditPoints="1" noAdjustHandles="1" noChangeArrowheads="1" noChangeShapeType="1" noTextEdit="1"/>
                </p:cNvSpPr>
                <p:nvPr/>
              </p:nvSpPr>
              <p:spPr>
                <a:xfrm>
                  <a:off x="3131734" y="2996108"/>
                  <a:ext cx="518400" cy="493295"/>
                </a:xfrm>
                <a:prstGeom prst="ellipse">
                  <a:avLst/>
                </a:prstGeom>
                <a:blipFill rotWithShape="1">
                  <a:blip r:embed="rId4"/>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3" name="椭圆 112"/>
                <p:cNvSpPr/>
                <p:nvPr/>
              </p:nvSpPr>
              <p:spPr>
                <a:xfrm>
                  <a:off x="3126108" y="3607330"/>
                  <a:ext cx="518400" cy="493295"/>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altLang="zh-CN" sz="2400" i="1">
                                <a:latin typeface="Cambria Math" panose="02040503050406030204" pitchFamily="18" charset="0"/>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pitchFamily="18" charset="0"/>
                                <a:ea typeface="黑体" panose="02010609060101010101" pitchFamily="49" charset="-122"/>
                              </a:rPr>
                              <m:t>2</m:t>
                            </m:r>
                          </m:sub>
                        </m:sSub>
                      </m:oMath>
                    </m:oMathPara>
                  </a14:m>
                  <a:endParaRPr lang="zh-CN" altLang="en-US" sz="2400" dirty="0">
                    <a:ea typeface="黑体" panose="02010609060101010101" pitchFamily="49" charset="-122"/>
                  </a:endParaRPr>
                </a:p>
              </p:txBody>
            </p:sp>
          </mc:Choice>
          <mc:Fallback>
            <p:sp>
              <p:nvSpPr>
                <p:cNvPr id="113" name="椭圆 112"/>
                <p:cNvSpPr>
                  <a:spLocks noRot="1" noChangeAspect="1" noMove="1" noResize="1" noEditPoints="1" noAdjustHandles="1" noChangeArrowheads="1" noChangeShapeType="1" noTextEdit="1"/>
                </p:cNvSpPr>
                <p:nvPr/>
              </p:nvSpPr>
              <p:spPr>
                <a:xfrm>
                  <a:off x="3126108" y="3607330"/>
                  <a:ext cx="518400" cy="493295"/>
                </a:xfrm>
                <a:prstGeom prst="ellipse">
                  <a:avLst/>
                </a:prstGeom>
                <a:blipFill rotWithShape="1">
                  <a:blip r:embed="rId5"/>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4" name="文本框 35"/>
                <p:cNvSpPr txBox="1"/>
                <p:nvPr/>
              </p:nvSpPr>
              <p:spPr>
                <a:xfrm>
                  <a:off x="3984593" y="3080332"/>
                  <a:ext cx="467999" cy="525869"/>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𝑤</m:t>
                            </m:r>
                          </m:e>
                          <m:sub>
                            <m:r>
                              <a:rPr lang="en-US" altLang="zh-CN" sz="2400" i="1">
                                <a:latin typeface="Cambria Math" panose="02040503050406030204" pitchFamily="18" charset="0"/>
                                <a:ea typeface="黑体" panose="02010609060101010101" pitchFamily="49" charset="-122"/>
                              </a:rPr>
                              <m:t>1</m:t>
                            </m:r>
                          </m:sub>
                        </m:sSub>
                      </m:oMath>
                    </m:oMathPara>
                  </a14:m>
                  <a:endParaRPr lang="zh-CN" altLang="en-US" sz="2400" dirty="0">
                    <a:ea typeface="黑体" panose="02010609060101010101" pitchFamily="49" charset="-122"/>
                  </a:endParaRPr>
                </a:p>
              </p:txBody>
            </p:sp>
          </mc:Choice>
          <mc:Fallback>
            <p:sp>
              <p:nvSpPr>
                <p:cNvPr id="114" name="文本框 35"/>
                <p:cNvSpPr txBox="1">
                  <a:spLocks noRot="1" noChangeAspect="1" noMove="1" noResize="1" noEditPoints="1" noAdjustHandles="1" noChangeArrowheads="1" noChangeShapeType="1" noTextEdit="1"/>
                </p:cNvSpPr>
                <p:nvPr/>
              </p:nvSpPr>
              <p:spPr>
                <a:xfrm>
                  <a:off x="3984593" y="3080332"/>
                  <a:ext cx="467999" cy="525869"/>
                </a:xfrm>
                <a:prstGeom prst="rect">
                  <a:avLst/>
                </a:prstGeom>
                <a:blipFill rotWithShape="1">
                  <a:blip r:embed="rId6"/>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5" name="文本框 38"/>
                <p:cNvSpPr txBox="1"/>
                <p:nvPr/>
              </p:nvSpPr>
              <p:spPr>
                <a:xfrm>
                  <a:off x="3966945" y="3607928"/>
                  <a:ext cx="467999" cy="525869"/>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𝑤</m:t>
                            </m:r>
                          </m:e>
                          <m:sub>
                            <m:r>
                              <a:rPr lang="en-US" altLang="zh-CN" sz="2400" i="1">
                                <a:latin typeface="Cambria Math" panose="02040503050406030204" pitchFamily="18" charset="0"/>
                                <a:ea typeface="黑体" panose="02010609060101010101" pitchFamily="49" charset="-122"/>
                              </a:rPr>
                              <m:t>2</m:t>
                            </m:r>
                          </m:sub>
                        </m:sSub>
                      </m:oMath>
                    </m:oMathPara>
                  </a14:m>
                  <a:endParaRPr lang="zh-CN" altLang="en-US" sz="2400" dirty="0">
                    <a:ea typeface="黑体" panose="02010609060101010101" pitchFamily="49" charset="-122"/>
                  </a:endParaRPr>
                </a:p>
              </p:txBody>
            </p:sp>
          </mc:Choice>
          <mc:Fallback>
            <p:sp>
              <p:nvSpPr>
                <p:cNvPr id="115" name="文本框 38"/>
                <p:cNvSpPr txBox="1">
                  <a:spLocks noRot="1" noChangeAspect="1" noMove="1" noResize="1" noEditPoints="1" noAdjustHandles="1" noChangeArrowheads="1" noChangeShapeType="1" noTextEdit="1"/>
                </p:cNvSpPr>
                <p:nvPr/>
              </p:nvSpPr>
              <p:spPr>
                <a:xfrm>
                  <a:off x="3966945" y="3607928"/>
                  <a:ext cx="467999" cy="525869"/>
                </a:xfrm>
                <a:prstGeom prst="rect">
                  <a:avLst/>
                </a:prstGeom>
                <a:blipFill rotWithShape="1">
                  <a:blip r:embed="rId7"/>
                </a:blipFill>
              </p:spPr>
              <p:txBody>
                <a:bodyPr/>
                <a:lstStyle/>
                <a:p>
                  <a:r>
                    <a:rPr lang="zh-CN" altLang="en-US">
                      <a:noFill/>
                    </a:rPr>
                    <a:t> </a:t>
                  </a:r>
                </a:p>
              </p:txBody>
            </p:sp>
          </mc:Fallback>
        </mc:AlternateContent>
        <p:sp>
          <p:nvSpPr>
            <p:cNvPr id="116" name="文本框 36"/>
            <p:cNvSpPr txBox="1"/>
            <p:nvPr/>
          </p:nvSpPr>
          <p:spPr>
            <a:xfrm>
              <a:off x="3078268" y="4313183"/>
              <a:ext cx="651827" cy="369331"/>
            </a:xfrm>
            <a:prstGeom prst="rect">
              <a:avLst/>
            </a:prstGeom>
            <a:noFill/>
          </p:spPr>
          <p:txBody>
            <a:bodyPr vert="eaVert" wrap="square" rtlCol="0">
              <a:spAutoFit/>
            </a:bodyPr>
            <a:lstStyle/>
            <a:p>
              <a:r>
                <a:rPr lang="en-US" altLang="zh-CN" sz="2400" dirty="0">
                  <a:ea typeface="黑体" panose="02010609060101010101" pitchFamily="49" charset="-122"/>
                </a:rPr>
                <a:t>…</a:t>
              </a:r>
              <a:endParaRPr lang="zh-CN" altLang="en-US" sz="2400" dirty="0">
                <a:ea typeface="黑体" panose="02010609060101010101" pitchFamily="49" charset="-122"/>
              </a:endParaRPr>
            </a:p>
          </p:txBody>
        </p:sp>
        <p:cxnSp>
          <p:nvCxnSpPr>
            <p:cNvPr id="117" name="直接箭头连接符 116"/>
            <p:cNvCxnSpPr/>
            <p:nvPr/>
          </p:nvCxnSpPr>
          <p:spPr>
            <a:xfrm flipV="1">
              <a:off x="3644508" y="4307803"/>
              <a:ext cx="1337955" cy="668737"/>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18" name="文本框 42"/>
                <p:cNvSpPr txBox="1"/>
                <p:nvPr/>
              </p:nvSpPr>
              <p:spPr>
                <a:xfrm>
                  <a:off x="3966945" y="4642170"/>
                  <a:ext cx="467999" cy="525869"/>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zh-CN" sz="2400" i="1">
                                <a:latin typeface="Cambria Math" panose="02040503050406030204" pitchFamily="18" charset="0"/>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𝑤</m:t>
                            </m:r>
                          </m:e>
                          <m:sub>
                            <m:r>
                              <a:rPr lang="en-US" altLang="zh-CN" sz="2400" i="1">
                                <a:latin typeface="Cambria Math" panose="02040503050406030204" pitchFamily="18" charset="0"/>
                                <a:ea typeface="黑体" panose="02010609060101010101" pitchFamily="49" charset="-122"/>
                              </a:rPr>
                              <m:t>𝑛</m:t>
                            </m:r>
                          </m:sub>
                        </m:sSub>
                      </m:oMath>
                    </m:oMathPara>
                  </a14:m>
                  <a:endParaRPr lang="zh-CN" altLang="en-US" sz="2400" dirty="0">
                    <a:ea typeface="黑体" panose="02010609060101010101" pitchFamily="49" charset="-122"/>
                  </a:endParaRPr>
                </a:p>
              </p:txBody>
            </p:sp>
          </mc:Choice>
          <mc:Fallback>
            <p:sp>
              <p:nvSpPr>
                <p:cNvPr id="118" name="文本框 42"/>
                <p:cNvSpPr txBox="1">
                  <a:spLocks noRot="1" noChangeAspect="1" noMove="1" noResize="1" noEditPoints="1" noAdjustHandles="1" noChangeArrowheads="1" noChangeShapeType="1" noTextEdit="1"/>
                </p:cNvSpPr>
                <p:nvPr/>
              </p:nvSpPr>
              <p:spPr>
                <a:xfrm>
                  <a:off x="3966945" y="4642170"/>
                  <a:ext cx="467999" cy="525869"/>
                </a:xfrm>
                <a:prstGeom prst="rect">
                  <a:avLst/>
                </a:prstGeom>
                <a:blipFill rotWithShape="1">
                  <a:blip r:embed="rId8"/>
                </a:blipFill>
              </p:spPr>
              <p:txBody>
                <a:bodyPr/>
                <a:lstStyle/>
                <a:p>
                  <a:r>
                    <a:rPr lang="zh-CN" altLang="en-US">
                      <a:noFill/>
                    </a:rPr>
                    <a:t> </a:t>
                  </a:r>
                </a:p>
              </p:txBody>
            </p:sp>
          </mc:Fallback>
        </mc:AlternateContent>
      </p:grpSp>
      <mc:AlternateContent xmlns:mc="http://schemas.openxmlformats.org/markup-compatibility/2006">
        <mc:Choice xmlns:a14="http://schemas.microsoft.com/office/drawing/2010/main" Requires="a14">
          <p:sp>
            <p:nvSpPr>
              <p:cNvPr id="119" name="椭圆 118"/>
              <p:cNvSpPr/>
              <p:nvPr/>
            </p:nvSpPr>
            <p:spPr>
              <a:xfrm>
                <a:off x="5154326" y="5844511"/>
                <a:ext cx="440596" cy="433068"/>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altLang="zh-CN" sz="2400" i="1">
                              <a:latin typeface="Cambria Math" panose="02040503050406030204" pitchFamily="18" charset="0"/>
                              <a:ea typeface="黑体" panose="02010609060101010101" pitchFamily="49" charset="-122"/>
                            </a:rPr>
                          </m:ctrlPr>
                        </m:sSubPr>
                        <m:e>
                          <m:r>
                            <a:rPr lang="en-US" altLang="zh-CN" sz="2400" i="1">
                              <a:latin typeface="Cambria Math" panose="02040503050406030204" pitchFamily="18" charset="0"/>
                              <a:ea typeface="黑体" panose="02010609060101010101" pitchFamily="49" charset="-122"/>
                            </a:rPr>
                            <m:t>𝑎</m:t>
                          </m:r>
                        </m:e>
                        <m:sub>
                          <m:r>
                            <a:rPr lang="en-US" altLang="zh-CN" sz="2400" i="1">
                              <a:latin typeface="Cambria Math" panose="02040503050406030204"/>
                              <a:ea typeface="黑体" panose="02010609060101010101" pitchFamily="49" charset="-122"/>
                            </a:rPr>
                            <m:t>𝑛</m:t>
                          </m:r>
                        </m:sub>
                      </m:sSub>
                    </m:oMath>
                  </m:oMathPara>
                </a14:m>
                <a:endParaRPr lang="zh-CN" altLang="en-US" sz="2400" dirty="0">
                  <a:ea typeface="黑体" panose="02010609060101010101" pitchFamily="49" charset="-122"/>
                </a:endParaRPr>
              </a:p>
            </p:txBody>
          </p:sp>
        </mc:Choice>
        <mc:Fallback>
          <p:sp>
            <p:nvSpPr>
              <p:cNvPr id="119" name="椭圆 118"/>
              <p:cNvSpPr>
                <a:spLocks noRot="1" noChangeAspect="1" noMove="1" noResize="1" noEditPoints="1" noAdjustHandles="1" noChangeArrowheads="1" noChangeShapeType="1" noTextEdit="1"/>
              </p:cNvSpPr>
              <p:nvPr/>
            </p:nvSpPr>
            <p:spPr>
              <a:xfrm>
                <a:off x="5154326" y="5844511"/>
                <a:ext cx="440596" cy="433068"/>
              </a:xfrm>
              <a:prstGeom prst="ellipse">
                <a:avLst/>
              </a:prstGeom>
              <a:blipFill rotWithShape="1">
                <a:blip r:embed="rId9"/>
                <a:stretch>
                  <a:fillRect l="-1448" t="-1606" r="-1311" b="-1327"/>
                </a:stretch>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p:sp>
        <p:nvSpPr>
          <p:cNvPr id="6" name="标题 5"/>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
        <p:nvSpPr>
          <p:cNvPr id="97" name="矩形 96"/>
          <p:cNvSpPr/>
          <p:nvPr/>
        </p:nvSpPr>
        <p:spPr>
          <a:xfrm>
            <a:off x="1067981" y="1213230"/>
            <a:ext cx="9299944" cy="1077218"/>
          </a:xfrm>
          <a:prstGeom prst="rect">
            <a:avLst/>
          </a:prstGeom>
        </p:spPr>
        <p:txBody>
          <a:bodyPr wrap="square">
            <a:spAutoFit/>
          </a:bodyPr>
          <a:lstStyle/>
          <a:p>
            <a:pPr algn="ct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大小的图像，通过</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大小卷积矩阵以</a:t>
            </a:r>
            <a:r>
              <a:rPr lang="en-US" altLang="zh-CN" sz="3200" dirty="0">
                <a:latin typeface="楷体" panose="02010609060101010101" pitchFamily="49" charset="-122"/>
                <a:ea typeface="楷体" panose="02010609060101010101" pitchFamily="49" charset="-122"/>
                <a:cs typeface="Times New Roman" panose="02020603050405020304" pitchFamily="16" charset="0"/>
              </a:rPr>
              <a:t>1</a:t>
            </a:r>
            <a:r>
              <a:rPr lang="zh-CN" altLang="en-US" sz="3200" dirty="0">
                <a:latin typeface="楷体" panose="02010609060101010101" pitchFamily="49" charset="-122"/>
                <a:ea typeface="楷体" panose="02010609060101010101" pitchFamily="49" charset="-122"/>
                <a:cs typeface="Times New Roman" panose="02020603050405020304" pitchFamily="16" charset="0"/>
              </a:rPr>
              <a:t>的步长进行卷积操作，可得到</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大小的卷积结果</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1"/>
            </p:custDataLst>
          </p:nvPr>
        </p:nvSpPr>
        <p:spPr>
          <a:xfrm>
            <a:off x="4381500" y="476250"/>
            <a:ext cx="3429000" cy="2143125"/>
          </a:xfrm>
          <a:prstGeom prst="rect">
            <a:avLst/>
          </a:prstGeom>
          <a:noFill/>
        </p:spPr>
        <p:txBody>
          <a:bodyPr vert="horz" wrap="square" rtlCol="0" anchor="ctr" anchorCtr="0">
            <a:noAutofit/>
          </a:bodyPr>
          <a:lstStyle/>
          <a:p>
            <a:r>
              <a:rPr lang="zh-CN" altLang="zh-CN" sz="1350" dirty="0"/>
              <a:t>下面对误差反向传播</a:t>
            </a:r>
            <a:r>
              <a:rPr lang="en-US" altLang="zh-CN" sz="1350" dirty="0"/>
              <a:t>  (error back propagation, BP)</a:t>
            </a:r>
            <a:r>
              <a:rPr lang="zh-CN" altLang="zh-CN" sz="1350" dirty="0"/>
              <a:t>描述不正确的是（</a:t>
            </a:r>
            <a:r>
              <a:rPr lang="en-US" altLang="zh-CN" sz="1350" dirty="0"/>
              <a:t>  </a:t>
            </a:r>
            <a:r>
              <a:rPr lang="zh-CN" altLang="zh-CN" sz="1350" dirty="0"/>
              <a:t>）</a:t>
            </a:r>
            <a:endParaRPr lang="zh-CN" altLang="zh-CN" sz="135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6" name="文本框 5"/>
          <p:cNvSpPr txBox="1"/>
          <p:nvPr>
            <p:custDataLst>
              <p:tags r:id="rId2"/>
            </p:custDataLst>
          </p:nvPr>
        </p:nvSpPr>
        <p:spPr>
          <a:xfrm>
            <a:off x="4810125" y="2786063"/>
            <a:ext cx="3000375" cy="642938"/>
          </a:xfrm>
          <a:prstGeom prst="rect">
            <a:avLst/>
          </a:prstGeom>
          <a:noFill/>
        </p:spPr>
        <p:txBody>
          <a:bodyPr vert="horz" rtlCol="0" anchor="ctr" anchorCtr="0">
            <a:noAutofit/>
          </a:bodyPr>
          <a:lstStyle/>
          <a:p>
            <a:pPr lvl="0"/>
            <a:r>
              <a:rPr lang="en-US" altLang="zh-CN" sz="1350" dirty="0"/>
              <a:t>BP</a:t>
            </a:r>
            <a:r>
              <a:rPr lang="zh-CN" altLang="zh-CN" sz="1350" dirty="0"/>
              <a:t>算法是一种将输出层误差反向传播给隐藏层进行参数更新的方法</a:t>
            </a:r>
            <a:endParaRPr lang="zh-CN" altLang="zh-CN" sz="1350" dirty="0"/>
          </a:p>
        </p:txBody>
      </p:sp>
      <p:sp>
        <p:nvSpPr>
          <p:cNvPr id="7" name="文本框 6"/>
          <p:cNvSpPr txBox="1"/>
          <p:nvPr>
            <p:custDataLst>
              <p:tags r:id="rId3"/>
            </p:custDataLst>
          </p:nvPr>
        </p:nvSpPr>
        <p:spPr>
          <a:xfrm>
            <a:off x="4810125" y="3643313"/>
            <a:ext cx="3000375" cy="642938"/>
          </a:xfrm>
          <a:prstGeom prst="rect">
            <a:avLst/>
          </a:prstGeom>
          <a:noFill/>
        </p:spPr>
        <p:txBody>
          <a:bodyPr vert="horz" rtlCol="0" anchor="ctr" anchorCtr="0">
            <a:noAutofit/>
          </a:bodyPr>
          <a:lstStyle/>
          <a:p>
            <a:pPr lvl="0"/>
            <a:r>
              <a:rPr lang="en-US" altLang="zh-CN" sz="1350" dirty="0"/>
              <a:t>BP</a:t>
            </a:r>
            <a:r>
              <a:rPr lang="zh-CN" altLang="zh-CN" sz="1350" dirty="0"/>
              <a:t>算法将误差从后向前传递，获得各层单元所产生误差，进而依据这个误差来让各层单元修正各单元参数</a:t>
            </a:r>
            <a:endParaRPr lang="zh-CN" altLang="zh-CN" sz="1350" dirty="0"/>
          </a:p>
        </p:txBody>
      </p:sp>
      <p:sp>
        <p:nvSpPr>
          <p:cNvPr id="8" name="文本框 7"/>
          <p:cNvSpPr txBox="1"/>
          <p:nvPr>
            <p:custDataLst>
              <p:tags r:id="rId4"/>
            </p:custDataLst>
          </p:nvPr>
        </p:nvSpPr>
        <p:spPr>
          <a:xfrm>
            <a:off x="4810125" y="4500563"/>
            <a:ext cx="3000375" cy="642938"/>
          </a:xfrm>
          <a:prstGeom prst="rect">
            <a:avLst/>
          </a:prstGeom>
          <a:noFill/>
        </p:spPr>
        <p:txBody>
          <a:bodyPr vert="horz" rtlCol="0" anchor="ctr" anchorCtr="0">
            <a:noAutofit/>
          </a:bodyPr>
          <a:lstStyle/>
          <a:p>
            <a:pPr lvl="0"/>
            <a:r>
              <a:rPr lang="zh-CN" altLang="zh-CN" sz="1350" dirty="0"/>
              <a:t>对前馈神经网络而言，</a:t>
            </a:r>
            <a:r>
              <a:rPr lang="en-US" altLang="zh-CN" sz="1350" dirty="0"/>
              <a:t>BP</a:t>
            </a:r>
            <a:r>
              <a:rPr lang="zh-CN" altLang="zh-CN" sz="1350" dirty="0"/>
              <a:t>算法可调整相邻层神经元之间的连接权重大小</a:t>
            </a:r>
            <a:endParaRPr lang="zh-CN" altLang="zh-CN" sz="1350" dirty="0"/>
          </a:p>
        </p:txBody>
      </p:sp>
      <p:sp>
        <p:nvSpPr>
          <p:cNvPr id="9" name="文本框 8"/>
          <p:cNvSpPr txBox="1"/>
          <p:nvPr>
            <p:custDataLst>
              <p:tags r:id="rId5"/>
            </p:custDataLst>
          </p:nvPr>
        </p:nvSpPr>
        <p:spPr>
          <a:xfrm>
            <a:off x="4810125" y="5357813"/>
            <a:ext cx="3000375" cy="642938"/>
          </a:xfrm>
          <a:prstGeom prst="rect">
            <a:avLst/>
          </a:prstGeom>
          <a:noFill/>
        </p:spPr>
        <p:txBody>
          <a:bodyPr vert="horz" rtlCol="0" anchor="ctr" anchorCtr="0">
            <a:noAutofit/>
          </a:bodyPr>
          <a:lstStyle/>
          <a:p>
            <a:pPr lvl="0"/>
            <a:r>
              <a:rPr lang="zh-CN" altLang="zh-CN" sz="1350" dirty="0"/>
              <a:t>在</a:t>
            </a:r>
            <a:r>
              <a:rPr lang="en-US" altLang="zh-CN" sz="1350" dirty="0"/>
              <a:t>BP</a:t>
            </a:r>
            <a:r>
              <a:rPr lang="zh-CN" altLang="zh-CN" sz="1350" dirty="0"/>
              <a:t>算法中，每个神经元单元可包含不可偏导的映射函数</a:t>
            </a:r>
            <a:endParaRPr lang="zh-CN" altLang="zh-CN" sz="1350" dirty="0"/>
          </a:p>
        </p:txBody>
      </p:sp>
      <p:sp>
        <p:nvSpPr>
          <p:cNvPr id="10" name="椭圆 9"/>
          <p:cNvSpPr>
            <a:spLocks noChangeAspect="1"/>
          </p:cNvSpPr>
          <p:nvPr>
            <p:custDataLst>
              <p:tags r:id="rId6"/>
            </p:custDataLst>
          </p:nvPr>
        </p:nvSpPr>
        <p:spPr>
          <a:xfrm>
            <a:off x="4357497" y="290179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A</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1" name="椭圆 10"/>
          <p:cNvSpPr>
            <a:spLocks noChangeAspect="1"/>
          </p:cNvSpPr>
          <p:nvPr>
            <p:custDataLst>
              <p:tags r:id="rId7"/>
            </p:custDataLst>
          </p:nvPr>
        </p:nvSpPr>
        <p:spPr>
          <a:xfrm>
            <a:off x="4357497" y="375904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B</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2" name="椭圆 11"/>
          <p:cNvSpPr>
            <a:spLocks noChangeAspect="1"/>
          </p:cNvSpPr>
          <p:nvPr>
            <p:custDataLst>
              <p:tags r:id="rId8"/>
            </p:custDataLst>
          </p:nvPr>
        </p:nvSpPr>
        <p:spPr>
          <a:xfrm>
            <a:off x="4357497" y="461629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C</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3" name="椭圆 12"/>
          <p:cNvSpPr>
            <a:spLocks noChangeAspect="1"/>
          </p:cNvSpPr>
          <p:nvPr>
            <p:custDataLst>
              <p:tags r:id="rId9"/>
            </p:custDataLst>
          </p:nvPr>
        </p:nvSpPr>
        <p:spPr>
          <a:xfrm>
            <a:off x="4357497" y="5473541"/>
            <a:ext cx="411480" cy="4114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D</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2" name="圆角矩形 1"/>
          <p:cNvSpPr/>
          <p:nvPr>
            <p:custDataLst>
              <p:tags r:id="rId10"/>
            </p:custDataLst>
          </p:nvPr>
        </p:nvSpPr>
        <p:spPr>
          <a:xfrm>
            <a:off x="8915400" y="6214745"/>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grpSp>
        <p:nvGrpSpPr>
          <p:cNvPr id="18" name="组合 17"/>
          <p:cNvGrpSpPr/>
          <p:nvPr>
            <p:custDataLst>
              <p:tags r:id="rId11"/>
            </p:custDataLst>
          </p:nvPr>
        </p:nvGrpSpPr>
        <p:grpSpPr>
          <a:xfrm>
            <a:off x="0" y="0"/>
            <a:ext cx="4286250" cy="490220"/>
            <a:chOff x="-5270500" y="0"/>
            <a:chExt cx="5715000" cy="653627"/>
          </a:xfrm>
        </p:grpSpPr>
        <p:sp>
          <p:nvSpPr>
            <p:cNvPr id="14" name="TitleBackground"/>
            <p:cNvSpPr/>
            <p:nvPr>
              <p:custDataLst>
                <p:tags r:id="rId12"/>
              </p:custDataLst>
            </p:nvPr>
          </p:nvSpPr>
          <p:spPr>
            <a:xfrm>
              <a:off x="-5270500" y="0"/>
              <a:ext cx="5715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ColorBlock"/>
            <p:cNvSpPr/>
            <p:nvPr>
              <p:custDataLst>
                <p:tags r:id="rId13"/>
              </p:custDataLst>
            </p:nvPr>
          </p:nvSpPr>
          <p:spPr>
            <a:xfrm>
              <a:off x="-52705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 name="TypeText"/>
            <p:cNvSpPr txBox="1"/>
            <p:nvPr>
              <p:custDataLst>
                <p:tags r:id="rId14"/>
              </p:custDataLst>
            </p:nvPr>
          </p:nvSpPr>
          <p:spPr>
            <a:xfrm>
              <a:off x="-4931833" y="0"/>
              <a:ext cx="1905000" cy="635000"/>
            </a:xfrm>
            <a:prstGeom prst="rect">
              <a:avLst/>
            </a:prstGeom>
            <a:noFill/>
          </p:spPr>
          <p:txBody>
            <a:bodyPr vert="horz" wrap="none" rtlCol="0" anchor="ctr" anchorCtr="0">
              <a:noAutofit/>
            </a:bodyPr>
            <a:lstStyle/>
            <a:p>
              <a:r>
                <a:rPr lang="zh-CN" altLang="en-US" sz="1950">
                  <a:solidFill>
                    <a:srgbClr val="000000"/>
                  </a:solidFill>
                  <a:latin typeface="微软雅黑" panose="020B0503020204020204" charset="-122"/>
                  <a:ea typeface="微软雅黑" panose="020B0503020204020204" charset="-122"/>
                  <a:sym typeface="微软雅黑" panose="020B0503020204020204" charset="-122"/>
                </a:rPr>
                <a:t>单选题</a:t>
              </a:r>
              <a:endParaRPr lang="zh-CN" altLang="en-US" sz="195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17" name="TipText"/>
            <p:cNvSpPr txBox="1"/>
            <p:nvPr>
              <p:custDataLst>
                <p:tags r:id="rId15"/>
              </p:custDataLst>
            </p:nvPr>
          </p:nvSpPr>
          <p:spPr>
            <a:xfrm>
              <a:off x="-3697393" y="145627"/>
              <a:ext cx="2286000" cy="508000"/>
            </a:xfrm>
            <a:prstGeom prst="rect">
              <a:avLst/>
            </a:prstGeom>
            <a:noFill/>
          </p:spPr>
          <p:txBody>
            <a:bodyPr vert="horz" wrap="none" rtlCol="0" anchor="ctr" anchorCtr="0">
              <a:noAutofit/>
            </a:bodyPr>
            <a:lstStyle/>
            <a:p>
              <a:r>
                <a:rPr lang="en-US" altLang="zh-CN" sz="1500">
                  <a:solidFill>
                    <a:srgbClr val="808080"/>
                  </a:solidFill>
                  <a:latin typeface="微软雅黑" panose="020B0503020204020204" charset="-122"/>
                  <a:ea typeface="微软雅黑" panose="020B0503020204020204" charset="-122"/>
                  <a:sym typeface="微软雅黑" panose="020B0503020204020204" charset="-122"/>
                </a:rPr>
                <a:t>1</a:t>
              </a:r>
              <a:r>
                <a:rPr lang="zh-CN" altLang="en-US" sz="15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15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3" name="图片 2" descr="tmp3FFA"/>
          <p:cNvPicPr>
            <a:picLocks noChangeAspect="1"/>
          </p:cNvPicPr>
          <p:nvPr>
            <p:custDataLst>
              <p:tags r:id="rId16"/>
            </p:custDataLst>
          </p:nvPr>
        </p:nvPicPr>
        <p:blipFill>
          <a:blip r:embed="rId17"/>
          <a:stretch>
            <a:fillRect/>
          </a:stretch>
        </p:blipFill>
        <p:spPr>
          <a:xfrm>
            <a:off x="10642600" y="63500"/>
            <a:ext cx="1422400" cy="508000"/>
          </a:xfrm>
          <a:prstGeom prst="rect">
            <a:avLst/>
          </a:prstGeom>
        </p:spPr>
      </p:pic>
    </p:spTree>
    <p:custDataLst>
      <p:tags r:id="rId18"/>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1743121"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 name="矩形 16"/>
          <p:cNvSpPr/>
          <p:nvPr/>
        </p:nvSpPr>
        <p:spPr>
          <a:xfrm>
            <a:off x="2052903"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 name="矩形 17"/>
          <p:cNvSpPr/>
          <p:nvPr/>
        </p:nvSpPr>
        <p:spPr>
          <a:xfrm>
            <a:off x="2362686"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 name="矩形 18"/>
          <p:cNvSpPr/>
          <p:nvPr/>
        </p:nvSpPr>
        <p:spPr>
          <a:xfrm>
            <a:off x="2672469"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0" name="矩形 19"/>
          <p:cNvSpPr/>
          <p:nvPr/>
        </p:nvSpPr>
        <p:spPr>
          <a:xfrm>
            <a:off x="2982253"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1" name="矩形 20"/>
          <p:cNvSpPr/>
          <p:nvPr/>
        </p:nvSpPr>
        <p:spPr>
          <a:xfrm>
            <a:off x="3292035"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2" name="矩形 21"/>
          <p:cNvSpPr/>
          <p:nvPr/>
        </p:nvSpPr>
        <p:spPr>
          <a:xfrm>
            <a:off x="3601818"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3" name="矩形 22"/>
          <p:cNvSpPr/>
          <p:nvPr/>
        </p:nvSpPr>
        <p:spPr>
          <a:xfrm>
            <a:off x="1743121"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4" name="矩形 23"/>
          <p:cNvSpPr/>
          <p:nvPr/>
        </p:nvSpPr>
        <p:spPr>
          <a:xfrm>
            <a:off x="2052903"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5" name="矩形 24"/>
          <p:cNvSpPr/>
          <p:nvPr/>
        </p:nvSpPr>
        <p:spPr>
          <a:xfrm>
            <a:off x="2362686"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6" name="矩形 25"/>
          <p:cNvSpPr/>
          <p:nvPr/>
        </p:nvSpPr>
        <p:spPr>
          <a:xfrm>
            <a:off x="2672469"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7" name="矩形 26"/>
          <p:cNvSpPr/>
          <p:nvPr/>
        </p:nvSpPr>
        <p:spPr>
          <a:xfrm>
            <a:off x="2982253"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8" name="矩形 27"/>
          <p:cNvSpPr/>
          <p:nvPr/>
        </p:nvSpPr>
        <p:spPr>
          <a:xfrm>
            <a:off x="3292035"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9" name="矩形 28"/>
          <p:cNvSpPr/>
          <p:nvPr/>
        </p:nvSpPr>
        <p:spPr>
          <a:xfrm>
            <a:off x="3601818"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0" name="矩形 29"/>
          <p:cNvSpPr/>
          <p:nvPr/>
        </p:nvSpPr>
        <p:spPr>
          <a:xfrm>
            <a:off x="1743121"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1" name="矩形 30"/>
          <p:cNvSpPr/>
          <p:nvPr/>
        </p:nvSpPr>
        <p:spPr>
          <a:xfrm>
            <a:off x="2052903"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2" name="矩形 31"/>
          <p:cNvSpPr/>
          <p:nvPr/>
        </p:nvSpPr>
        <p:spPr>
          <a:xfrm>
            <a:off x="2362686"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3" name="矩形 32"/>
          <p:cNvSpPr/>
          <p:nvPr/>
        </p:nvSpPr>
        <p:spPr>
          <a:xfrm>
            <a:off x="2672469"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4" name="矩形 33"/>
          <p:cNvSpPr/>
          <p:nvPr/>
        </p:nvSpPr>
        <p:spPr>
          <a:xfrm>
            <a:off x="298225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5" name="矩形 34"/>
          <p:cNvSpPr/>
          <p:nvPr/>
        </p:nvSpPr>
        <p:spPr>
          <a:xfrm>
            <a:off x="3292035"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6" name="矩形 35"/>
          <p:cNvSpPr/>
          <p:nvPr/>
        </p:nvSpPr>
        <p:spPr>
          <a:xfrm>
            <a:off x="3601818"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7" name="矩形 36"/>
          <p:cNvSpPr/>
          <p:nvPr/>
        </p:nvSpPr>
        <p:spPr>
          <a:xfrm>
            <a:off x="1743121"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8" name="矩形 37"/>
          <p:cNvSpPr/>
          <p:nvPr/>
        </p:nvSpPr>
        <p:spPr>
          <a:xfrm>
            <a:off x="205290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9" name="矩形 38"/>
          <p:cNvSpPr/>
          <p:nvPr/>
        </p:nvSpPr>
        <p:spPr>
          <a:xfrm>
            <a:off x="2362686"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0" name="矩形 39"/>
          <p:cNvSpPr/>
          <p:nvPr/>
        </p:nvSpPr>
        <p:spPr>
          <a:xfrm>
            <a:off x="2672469"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1" name="矩形 40"/>
          <p:cNvSpPr/>
          <p:nvPr/>
        </p:nvSpPr>
        <p:spPr>
          <a:xfrm>
            <a:off x="298225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2" name="矩形 41"/>
          <p:cNvSpPr/>
          <p:nvPr/>
        </p:nvSpPr>
        <p:spPr>
          <a:xfrm>
            <a:off x="3292035"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3" name="矩形 42"/>
          <p:cNvSpPr/>
          <p:nvPr/>
        </p:nvSpPr>
        <p:spPr>
          <a:xfrm>
            <a:off x="3601818"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4" name="矩形 43"/>
          <p:cNvSpPr/>
          <p:nvPr/>
        </p:nvSpPr>
        <p:spPr>
          <a:xfrm>
            <a:off x="1743121"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5" name="矩形 44"/>
          <p:cNvSpPr/>
          <p:nvPr/>
        </p:nvSpPr>
        <p:spPr>
          <a:xfrm>
            <a:off x="205290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6" name="矩形 45"/>
          <p:cNvSpPr/>
          <p:nvPr/>
        </p:nvSpPr>
        <p:spPr>
          <a:xfrm>
            <a:off x="236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7" name="矩形 46"/>
          <p:cNvSpPr/>
          <p:nvPr/>
        </p:nvSpPr>
        <p:spPr>
          <a:xfrm>
            <a:off x="267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8" name="矩形 47"/>
          <p:cNvSpPr/>
          <p:nvPr/>
        </p:nvSpPr>
        <p:spPr>
          <a:xfrm>
            <a:off x="298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9" name="矩形 48"/>
          <p:cNvSpPr/>
          <p:nvPr/>
        </p:nvSpPr>
        <p:spPr>
          <a:xfrm>
            <a:off x="329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0" name="矩形 49"/>
          <p:cNvSpPr/>
          <p:nvPr/>
        </p:nvSpPr>
        <p:spPr>
          <a:xfrm>
            <a:off x="360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1" name="矩形 50"/>
          <p:cNvSpPr/>
          <p:nvPr/>
        </p:nvSpPr>
        <p:spPr>
          <a:xfrm>
            <a:off x="1743121"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2" name="矩形 51"/>
          <p:cNvSpPr/>
          <p:nvPr/>
        </p:nvSpPr>
        <p:spPr>
          <a:xfrm>
            <a:off x="205290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3" name="矩形 52"/>
          <p:cNvSpPr/>
          <p:nvPr/>
        </p:nvSpPr>
        <p:spPr>
          <a:xfrm>
            <a:off x="2362686"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4" name="矩形 53"/>
          <p:cNvSpPr/>
          <p:nvPr/>
        </p:nvSpPr>
        <p:spPr>
          <a:xfrm>
            <a:off x="2672469"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5" name="矩形 54"/>
          <p:cNvSpPr/>
          <p:nvPr/>
        </p:nvSpPr>
        <p:spPr>
          <a:xfrm>
            <a:off x="298225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6" name="矩形 55"/>
          <p:cNvSpPr/>
          <p:nvPr/>
        </p:nvSpPr>
        <p:spPr>
          <a:xfrm>
            <a:off x="3292035"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7" name="矩形 56"/>
          <p:cNvSpPr/>
          <p:nvPr/>
        </p:nvSpPr>
        <p:spPr>
          <a:xfrm>
            <a:off x="3601818"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8" name="矩形 57"/>
          <p:cNvSpPr/>
          <p:nvPr/>
        </p:nvSpPr>
        <p:spPr>
          <a:xfrm>
            <a:off x="1743121"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9" name="矩形 58"/>
          <p:cNvSpPr/>
          <p:nvPr/>
        </p:nvSpPr>
        <p:spPr>
          <a:xfrm>
            <a:off x="205290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0" name="矩形 59"/>
          <p:cNvSpPr/>
          <p:nvPr/>
        </p:nvSpPr>
        <p:spPr>
          <a:xfrm>
            <a:off x="2362686"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1" name="矩形 60"/>
          <p:cNvSpPr/>
          <p:nvPr/>
        </p:nvSpPr>
        <p:spPr>
          <a:xfrm>
            <a:off x="2672469"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2" name="矩形 61"/>
          <p:cNvSpPr/>
          <p:nvPr/>
        </p:nvSpPr>
        <p:spPr>
          <a:xfrm>
            <a:off x="298225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3" name="矩形 62"/>
          <p:cNvSpPr/>
          <p:nvPr/>
        </p:nvSpPr>
        <p:spPr>
          <a:xfrm>
            <a:off x="3292035"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4" name="矩形 63"/>
          <p:cNvSpPr/>
          <p:nvPr/>
        </p:nvSpPr>
        <p:spPr>
          <a:xfrm>
            <a:off x="3601818"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6" name="矩形 65"/>
          <p:cNvSpPr/>
          <p:nvPr/>
        </p:nvSpPr>
        <p:spPr>
          <a:xfrm>
            <a:off x="7442686"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dirty="0">
              <a:ea typeface="黑体" panose="02010609060101010101" pitchFamily="49" charset="-122"/>
            </a:endParaRPr>
          </a:p>
        </p:txBody>
      </p:sp>
      <p:sp>
        <p:nvSpPr>
          <p:cNvPr id="67" name="矩形 66"/>
          <p:cNvSpPr/>
          <p:nvPr/>
        </p:nvSpPr>
        <p:spPr>
          <a:xfrm>
            <a:off x="7752469"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dirty="0">
              <a:ea typeface="黑体" panose="02010609060101010101" pitchFamily="49" charset="-122"/>
            </a:endParaRPr>
          </a:p>
        </p:txBody>
      </p:sp>
      <p:sp>
        <p:nvSpPr>
          <p:cNvPr id="68" name="矩形 67"/>
          <p:cNvSpPr/>
          <p:nvPr/>
        </p:nvSpPr>
        <p:spPr>
          <a:xfrm>
            <a:off x="8062253" y="316695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9" name="矩形 68"/>
          <p:cNvSpPr/>
          <p:nvPr/>
        </p:nvSpPr>
        <p:spPr>
          <a:xfrm>
            <a:off x="8372035" y="316695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0" name="矩形 69"/>
          <p:cNvSpPr/>
          <p:nvPr/>
        </p:nvSpPr>
        <p:spPr>
          <a:xfrm>
            <a:off x="8681818" y="316695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1" name="矩形 70"/>
          <p:cNvSpPr/>
          <p:nvPr/>
        </p:nvSpPr>
        <p:spPr>
          <a:xfrm>
            <a:off x="7442686"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2" name="矩形 71"/>
          <p:cNvSpPr/>
          <p:nvPr/>
        </p:nvSpPr>
        <p:spPr>
          <a:xfrm>
            <a:off x="7752469"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3" name="矩形 72"/>
          <p:cNvSpPr/>
          <p:nvPr/>
        </p:nvSpPr>
        <p:spPr>
          <a:xfrm>
            <a:off x="806225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4" name="矩形 73"/>
          <p:cNvSpPr/>
          <p:nvPr/>
        </p:nvSpPr>
        <p:spPr>
          <a:xfrm>
            <a:off x="8372035"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5" name="矩形 74"/>
          <p:cNvSpPr/>
          <p:nvPr/>
        </p:nvSpPr>
        <p:spPr>
          <a:xfrm>
            <a:off x="8681818"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6" name="矩形 75"/>
          <p:cNvSpPr/>
          <p:nvPr/>
        </p:nvSpPr>
        <p:spPr>
          <a:xfrm>
            <a:off x="7442686"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7" name="矩形 76"/>
          <p:cNvSpPr/>
          <p:nvPr/>
        </p:nvSpPr>
        <p:spPr>
          <a:xfrm>
            <a:off x="7752469"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8" name="矩形 77"/>
          <p:cNvSpPr/>
          <p:nvPr/>
        </p:nvSpPr>
        <p:spPr>
          <a:xfrm>
            <a:off x="8062253"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9" name="矩形 78"/>
          <p:cNvSpPr/>
          <p:nvPr/>
        </p:nvSpPr>
        <p:spPr>
          <a:xfrm>
            <a:off x="8372035"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0" name="矩形 79"/>
          <p:cNvSpPr/>
          <p:nvPr/>
        </p:nvSpPr>
        <p:spPr>
          <a:xfrm>
            <a:off x="8681818"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1" name="矩形 80"/>
          <p:cNvSpPr/>
          <p:nvPr/>
        </p:nvSpPr>
        <p:spPr>
          <a:xfrm>
            <a:off x="744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2" name="矩形 81"/>
          <p:cNvSpPr/>
          <p:nvPr/>
        </p:nvSpPr>
        <p:spPr>
          <a:xfrm>
            <a:off x="775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3" name="矩形 82"/>
          <p:cNvSpPr/>
          <p:nvPr/>
        </p:nvSpPr>
        <p:spPr>
          <a:xfrm>
            <a:off x="806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4" name="矩形 83"/>
          <p:cNvSpPr/>
          <p:nvPr/>
        </p:nvSpPr>
        <p:spPr>
          <a:xfrm>
            <a:off x="837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5" name="矩形 84"/>
          <p:cNvSpPr/>
          <p:nvPr/>
        </p:nvSpPr>
        <p:spPr>
          <a:xfrm>
            <a:off x="868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6" name="矩形 85"/>
          <p:cNvSpPr/>
          <p:nvPr/>
        </p:nvSpPr>
        <p:spPr>
          <a:xfrm>
            <a:off x="7442686"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7" name="矩形 86"/>
          <p:cNvSpPr/>
          <p:nvPr/>
        </p:nvSpPr>
        <p:spPr>
          <a:xfrm>
            <a:off x="7752469"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8" name="矩形 87"/>
          <p:cNvSpPr/>
          <p:nvPr/>
        </p:nvSpPr>
        <p:spPr>
          <a:xfrm>
            <a:off x="8062253"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9" name="矩形 88"/>
          <p:cNvSpPr/>
          <p:nvPr/>
        </p:nvSpPr>
        <p:spPr>
          <a:xfrm>
            <a:off x="8372035"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0" name="矩形 89"/>
          <p:cNvSpPr/>
          <p:nvPr/>
        </p:nvSpPr>
        <p:spPr>
          <a:xfrm>
            <a:off x="8681818"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1" name="箭头: 右 90"/>
          <p:cNvSpPr/>
          <p:nvPr/>
        </p:nvSpPr>
        <p:spPr>
          <a:xfrm>
            <a:off x="5267533" y="3730505"/>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2" name="矩形 91"/>
          <p:cNvSpPr/>
          <p:nvPr/>
        </p:nvSpPr>
        <p:spPr>
          <a:xfrm>
            <a:off x="1067981" y="1213230"/>
            <a:ext cx="9299944" cy="1077218"/>
          </a:xfrm>
          <a:prstGeom prst="rect">
            <a:avLst/>
          </a:prstGeom>
        </p:spPr>
        <p:txBody>
          <a:bodyPr wrap="square">
            <a:spAutoFit/>
          </a:bodyPr>
          <a:lstStyle/>
          <a:p>
            <a:pPr algn="ct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大小的图像，通过</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大小卷积矩阵以</a:t>
            </a:r>
            <a:r>
              <a:rPr lang="en-US" altLang="zh-CN" sz="3200" dirty="0">
                <a:latin typeface="楷体" panose="02010609060101010101" pitchFamily="49" charset="-122"/>
                <a:ea typeface="楷体" panose="02010609060101010101" pitchFamily="49" charset="-122"/>
                <a:cs typeface="Times New Roman" panose="02020603050405020304" pitchFamily="16" charset="0"/>
              </a:rPr>
              <a:t>1</a:t>
            </a:r>
            <a:r>
              <a:rPr lang="zh-CN" altLang="en-US" sz="3200" dirty="0">
                <a:latin typeface="楷体" panose="02010609060101010101" pitchFamily="49" charset="-122"/>
                <a:ea typeface="楷体" panose="02010609060101010101" pitchFamily="49" charset="-122"/>
                <a:cs typeface="Times New Roman" panose="02020603050405020304" pitchFamily="16" charset="0"/>
              </a:rPr>
              <a:t>的步长进行卷积操作，可得到</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大小的卷积结果</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3" name="标题 2"/>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1743121"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 name="矩形 16"/>
          <p:cNvSpPr/>
          <p:nvPr/>
        </p:nvSpPr>
        <p:spPr>
          <a:xfrm>
            <a:off x="2052903"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 name="矩形 17"/>
          <p:cNvSpPr/>
          <p:nvPr/>
        </p:nvSpPr>
        <p:spPr>
          <a:xfrm>
            <a:off x="2362686"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 name="矩形 18"/>
          <p:cNvSpPr/>
          <p:nvPr/>
        </p:nvSpPr>
        <p:spPr>
          <a:xfrm>
            <a:off x="2672469"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0" name="矩形 19"/>
          <p:cNvSpPr/>
          <p:nvPr/>
        </p:nvSpPr>
        <p:spPr>
          <a:xfrm>
            <a:off x="2982253"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1" name="矩形 20"/>
          <p:cNvSpPr/>
          <p:nvPr/>
        </p:nvSpPr>
        <p:spPr>
          <a:xfrm>
            <a:off x="3292035"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2" name="矩形 21"/>
          <p:cNvSpPr/>
          <p:nvPr/>
        </p:nvSpPr>
        <p:spPr>
          <a:xfrm>
            <a:off x="3601818"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3" name="矩形 22"/>
          <p:cNvSpPr/>
          <p:nvPr/>
        </p:nvSpPr>
        <p:spPr>
          <a:xfrm>
            <a:off x="1743121"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4" name="矩形 23"/>
          <p:cNvSpPr/>
          <p:nvPr/>
        </p:nvSpPr>
        <p:spPr>
          <a:xfrm>
            <a:off x="2052903"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5" name="矩形 24"/>
          <p:cNvSpPr/>
          <p:nvPr/>
        </p:nvSpPr>
        <p:spPr>
          <a:xfrm>
            <a:off x="2362686"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6" name="矩形 25"/>
          <p:cNvSpPr/>
          <p:nvPr/>
        </p:nvSpPr>
        <p:spPr>
          <a:xfrm>
            <a:off x="2672469"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7" name="矩形 26"/>
          <p:cNvSpPr/>
          <p:nvPr/>
        </p:nvSpPr>
        <p:spPr>
          <a:xfrm>
            <a:off x="2982253"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8" name="矩形 27"/>
          <p:cNvSpPr/>
          <p:nvPr/>
        </p:nvSpPr>
        <p:spPr>
          <a:xfrm>
            <a:off x="3292035"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9" name="矩形 28"/>
          <p:cNvSpPr/>
          <p:nvPr/>
        </p:nvSpPr>
        <p:spPr>
          <a:xfrm>
            <a:off x="3601818"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0" name="矩形 29"/>
          <p:cNvSpPr/>
          <p:nvPr/>
        </p:nvSpPr>
        <p:spPr>
          <a:xfrm>
            <a:off x="1743121"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1" name="矩形 30"/>
          <p:cNvSpPr/>
          <p:nvPr/>
        </p:nvSpPr>
        <p:spPr>
          <a:xfrm>
            <a:off x="205290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2" name="矩形 31"/>
          <p:cNvSpPr/>
          <p:nvPr/>
        </p:nvSpPr>
        <p:spPr>
          <a:xfrm>
            <a:off x="2362686"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3" name="矩形 32"/>
          <p:cNvSpPr/>
          <p:nvPr/>
        </p:nvSpPr>
        <p:spPr>
          <a:xfrm>
            <a:off x="2672469"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4" name="矩形 33"/>
          <p:cNvSpPr/>
          <p:nvPr/>
        </p:nvSpPr>
        <p:spPr>
          <a:xfrm>
            <a:off x="2982253"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5" name="矩形 34"/>
          <p:cNvSpPr/>
          <p:nvPr/>
        </p:nvSpPr>
        <p:spPr>
          <a:xfrm>
            <a:off x="3292035"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6" name="矩形 35"/>
          <p:cNvSpPr/>
          <p:nvPr/>
        </p:nvSpPr>
        <p:spPr>
          <a:xfrm>
            <a:off x="3601818"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7" name="矩形 36"/>
          <p:cNvSpPr/>
          <p:nvPr/>
        </p:nvSpPr>
        <p:spPr>
          <a:xfrm>
            <a:off x="1743121"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8" name="矩形 37"/>
          <p:cNvSpPr/>
          <p:nvPr/>
        </p:nvSpPr>
        <p:spPr>
          <a:xfrm>
            <a:off x="205290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9" name="矩形 38"/>
          <p:cNvSpPr/>
          <p:nvPr/>
        </p:nvSpPr>
        <p:spPr>
          <a:xfrm>
            <a:off x="2362686"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0" name="矩形 39"/>
          <p:cNvSpPr/>
          <p:nvPr/>
        </p:nvSpPr>
        <p:spPr>
          <a:xfrm>
            <a:off x="2672469"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1" name="矩形 40"/>
          <p:cNvSpPr/>
          <p:nvPr/>
        </p:nvSpPr>
        <p:spPr>
          <a:xfrm>
            <a:off x="298225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2" name="矩形 41"/>
          <p:cNvSpPr/>
          <p:nvPr/>
        </p:nvSpPr>
        <p:spPr>
          <a:xfrm>
            <a:off x="3292035"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3" name="矩形 42"/>
          <p:cNvSpPr/>
          <p:nvPr/>
        </p:nvSpPr>
        <p:spPr>
          <a:xfrm>
            <a:off x="3601818"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4" name="矩形 43"/>
          <p:cNvSpPr/>
          <p:nvPr/>
        </p:nvSpPr>
        <p:spPr>
          <a:xfrm>
            <a:off x="1743121"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5" name="矩形 44"/>
          <p:cNvSpPr/>
          <p:nvPr/>
        </p:nvSpPr>
        <p:spPr>
          <a:xfrm>
            <a:off x="205290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6" name="矩形 45"/>
          <p:cNvSpPr/>
          <p:nvPr/>
        </p:nvSpPr>
        <p:spPr>
          <a:xfrm>
            <a:off x="236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7" name="矩形 46"/>
          <p:cNvSpPr/>
          <p:nvPr/>
        </p:nvSpPr>
        <p:spPr>
          <a:xfrm>
            <a:off x="267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8" name="矩形 47"/>
          <p:cNvSpPr/>
          <p:nvPr/>
        </p:nvSpPr>
        <p:spPr>
          <a:xfrm>
            <a:off x="298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9" name="矩形 48"/>
          <p:cNvSpPr/>
          <p:nvPr/>
        </p:nvSpPr>
        <p:spPr>
          <a:xfrm>
            <a:off x="329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0" name="矩形 49"/>
          <p:cNvSpPr/>
          <p:nvPr/>
        </p:nvSpPr>
        <p:spPr>
          <a:xfrm>
            <a:off x="360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1" name="矩形 50"/>
          <p:cNvSpPr/>
          <p:nvPr/>
        </p:nvSpPr>
        <p:spPr>
          <a:xfrm>
            <a:off x="1743121"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2" name="矩形 51"/>
          <p:cNvSpPr/>
          <p:nvPr/>
        </p:nvSpPr>
        <p:spPr>
          <a:xfrm>
            <a:off x="205290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3" name="矩形 52"/>
          <p:cNvSpPr/>
          <p:nvPr/>
        </p:nvSpPr>
        <p:spPr>
          <a:xfrm>
            <a:off x="2362686"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4" name="矩形 53"/>
          <p:cNvSpPr/>
          <p:nvPr/>
        </p:nvSpPr>
        <p:spPr>
          <a:xfrm>
            <a:off x="2672469"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5" name="矩形 54"/>
          <p:cNvSpPr/>
          <p:nvPr/>
        </p:nvSpPr>
        <p:spPr>
          <a:xfrm>
            <a:off x="298225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6" name="矩形 55"/>
          <p:cNvSpPr/>
          <p:nvPr/>
        </p:nvSpPr>
        <p:spPr>
          <a:xfrm>
            <a:off x="3292035"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7" name="矩形 56"/>
          <p:cNvSpPr/>
          <p:nvPr/>
        </p:nvSpPr>
        <p:spPr>
          <a:xfrm>
            <a:off x="3601818"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8" name="矩形 57"/>
          <p:cNvSpPr/>
          <p:nvPr/>
        </p:nvSpPr>
        <p:spPr>
          <a:xfrm>
            <a:off x="1743121"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9" name="矩形 58"/>
          <p:cNvSpPr/>
          <p:nvPr/>
        </p:nvSpPr>
        <p:spPr>
          <a:xfrm>
            <a:off x="205290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0" name="矩形 59"/>
          <p:cNvSpPr/>
          <p:nvPr/>
        </p:nvSpPr>
        <p:spPr>
          <a:xfrm>
            <a:off x="2362686"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1" name="矩形 60"/>
          <p:cNvSpPr/>
          <p:nvPr/>
        </p:nvSpPr>
        <p:spPr>
          <a:xfrm>
            <a:off x="2672469"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2" name="矩形 61"/>
          <p:cNvSpPr/>
          <p:nvPr/>
        </p:nvSpPr>
        <p:spPr>
          <a:xfrm>
            <a:off x="298225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3" name="矩形 62"/>
          <p:cNvSpPr/>
          <p:nvPr/>
        </p:nvSpPr>
        <p:spPr>
          <a:xfrm>
            <a:off x="3292035"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4" name="矩形 63"/>
          <p:cNvSpPr/>
          <p:nvPr/>
        </p:nvSpPr>
        <p:spPr>
          <a:xfrm>
            <a:off x="3601818"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6" name="矩形 65"/>
          <p:cNvSpPr/>
          <p:nvPr/>
        </p:nvSpPr>
        <p:spPr>
          <a:xfrm>
            <a:off x="7442686"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7" name="矩形 66"/>
          <p:cNvSpPr/>
          <p:nvPr/>
        </p:nvSpPr>
        <p:spPr>
          <a:xfrm>
            <a:off x="7752469"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8" name="矩形 67"/>
          <p:cNvSpPr/>
          <p:nvPr/>
        </p:nvSpPr>
        <p:spPr>
          <a:xfrm>
            <a:off x="8062253"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9" name="矩形 68"/>
          <p:cNvSpPr/>
          <p:nvPr/>
        </p:nvSpPr>
        <p:spPr>
          <a:xfrm>
            <a:off x="8372035" y="316695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0" name="矩形 69"/>
          <p:cNvSpPr/>
          <p:nvPr/>
        </p:nvSpPr>
        <p:spPr>
          <a:xfrm>
            <a:off x="8681818" y="316695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1" name="矩形 70"/>
          <p:cNvSpPr/>
          <p:nvPr/>
        </p:nvSpPr>
        <p:spPr>
          <a:xfrm>
            <a:off x="7442686"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2" name="矩形 71"/>
          <p:cNvSpPr/>
          <p:nvPr/>
        </p:nvSpPr>
        <p:spPr>
          <a:xfrm>
            <a:off x="7752469"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3" name="矩形 72"/>
          <p:cNvSpPr/>
          <p:nvPr/>
        </p:nvSpPr>
        <p:spPr>
          <a:xfrm>
            <a:off x="806225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4" name="矩形 73"/>
          <p:cNvSpPr/>
          <p:nvPr/>
        </p:nvSpPr>
        <p:spPr>
          <a:xfrm>
            <a:off x="8372035"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5" name="矩形 74"/>
          <p:cNvSpPr/>
          <p:nvPr/>
        </p:nvSpPr>
        <p:spPr>
          <a:xfrm>
            <a:off x="8681818"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6" name="矩形 75"/>
          <p:cNvSpPr/>
          <p:nvPr/>
        </p:nvSpPr>
        <p:spPr>
          <a:xfrm>
            <a:off x="7442686"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7" name="矩形 76"/>
          <p:cNvSpPr/>
          <p:nvPr/>
        </p:nvSpPr>
        <p:spPr>
          <a:xfrm>
            <a:off x="7752469"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8" name="矩形 77"/>
          <p:cNvSpPr/>
          <p:nvPr/>
        </p:nvSpPr>
        <p:spPr>
          <a:xfrm>
            <a:off x="8062253"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9" name="矩形 78"/>
          <p:cNvSpPr/>
          <p:nvPr/>
        </p:nvSpPr>
        <p:spPr>
          <a:xfrm>
            <a:off x="8372035"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0" name="矩形 79"/>
          <p:cNvSpPr/>
          <p:nvPr/>
        </p:nvSpPr>
        <p:spPr>
          <a:xfrm>
            <a:off x="8681818"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1" name="矩形 80"/>
          <p:cNvSpPr/>
          <p:nvPr/>
        </p:nvSpPr>
        <p:spPr>
          <a:xfrm>
            <a:off x="744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2" name="矩形 81"/>
          <p:cNvSpPr/>
          <p:nvPr/>
        </p:nvSpPr>
        <p:spPr>
          <a:xfrm>
            <a:off x="775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3" name="矩形 82"/>
          <p:cNvSpPr/>
          <p:nvPr/>
        </p:nvSpPr>
        <p:spPr>
          <a:xfrm>
            <a:off x="806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4" name="矩形 83"/>
          <p:cNvSpPr/>
          <p:nvPr/>
        </p:nvSpPr>
        <p:spPr>
          <a:xfrm>
            <a:off x="837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5" name="矩形 84"/>
          <p:cNvSpPr/>
          <p:nvPr/>
        </p:nvSpPr>
        <p:spPr>
          <a:xfrm>
            <a:off x="868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6" name="矩形 85"/>
          <p:cNvSpPr/>
          <p:nvPr/>
        </p:nvSpPr>
        <p:spPr>
          <a:xfrm>
            <a:off x="7442686"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7" name="矩形 86"/>
          <p:cNvSpPr/>
          <p:nvPr/>
        </p:nvSpPr>
        <p:spPr>
          <a:xfrm>
            <a:off x="7752469"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8" name="矩形 87"/>
          <p:cNvSpPr/>
          <p:nvPr/>
        </p:nvSpPr>
        <p:spPr>
          <a:xfrm>
            <a:off x="8062253"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9" name="矩形 88"/>
          <p:cNvSpPr/>
          <p:nvPr/>
        </p:nvSpPr>
        <p:spPr>
          <a:xfrm>
            <a:off x="8372035"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0" name="矩形 89"/>
          <p:cNvSpPr/>
          <p:nvPr/>
        </p:nvSpPr>
        <p:spPr>
          <a:xfrm>
            <a:off x="8681818"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1" name="箭头: 右 90"/>
          <p:cNvSpPr/>
          <p:nvPr/>
        </p:nvSpPr>
        <p:spPr>
          <a:xfrm>
            <a:off x="5267533" y="3730505"/>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2" name="矩形 91"/>
          <p:cNvSpPr/>
          <p:nvPr/>
        </p:nvSpPr>
        <p:spPr>
          <a:xfrm>
            <a:off x="1067981" y="1213230"/>
            <a:ext cx="9299944" cy="1077218"/>
          </a:xfrm>
          <a:prstGeom prst="rect">
            <a:avLst/>
          </a:prstGeom>
        </p:spPr>
        <p:txBody>
          <a:bodyPr wrap="square">
            <a:spAutoFit/>
          </a:bodyPr>
          <a:lstStyle/>
          <a:p>
            <a:pPr algn="ct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大小的图像，通过</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大小卷积矩阵以</a:t>
            </a:r>
            <a:r>
              <a:rPr lang="en-US" altLang="zh-CN" sz="3200" dirty="0">
                <a:latin typeface="楷体" panose="02010609060101010101" pitchFamily="49" charset="-122"/>
                <a:ea typeface="楷体" panose="02010609060101010101" pitchFamily="49" charset="-122"/>
                <a:cs typeface="Times New Roman" panose="02020603050405020304" pitchFamily="16" charset="0"/>
              </a:rPr>
              <a:t>1</a:t>
            </a:r>
            <a:r>
              <a:rPr lang="zh-CN" altLang="en-US" sz="3200" dirty="0">
                <a:latin typeface="楷体" panose="02010609060101010101" pitchFamily="49" charset="-122"/>
                <a:ea typeface="楷体" panose="02010609060101010101" pitchFamily="49" charset="-122"/>
                <a:cs typeface="Times New Roman" panose="02020603050405020304" pitchFamily="16" charset="0"/>
              </a:rPr>
              <a:t>的步长进行卷积操作，可得到</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大小的卷积结果</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3" name="标题 2"/>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1743121"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 name="矩形 16"/>
          <p:cNvSpPr/>
          <p:nvPr/>
        </p:nvSpPr>
        <p:spPr>
          <a:xfrm>
            <a:off x="2052903"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 name="矩形 17"/>
          <p:cNvSpPr/>
          <p:nvPr/>
        </p:nvSpPr>
        <p:spPr>
          <a:xfrm>
            <a:off x="2362686"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 name="矩形 18"/>
          <p:cNvSpPr/>
          <p:nvPr/>
        </p:nvSpPr>
        <p:spPr>
          <a:xfrm>
            <a:off x="2672469"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0" name="矩形 19"/>
          <p:cNvSpPr/>
          <p:nvPr/>
        </p:nvSpPr>
        <p:spPr>
          <a:xfrm>
            <a:off x="2982253"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1" name="矩形 20"/>
          <p:cNvSpPr/>
          <p:nvPr/>
        </p:nvSpPr>
        <p:spPr>
          <a:xfrm>
            <a:off x="3292035"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2" name="矩形 21"/>
          <p:cNvSpPr/>
          <p:nvPr/>
        </p:nvSpPr>
        <p:spPr>
          <a:xfrm>
            <a:off x="3601818"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3" name="矩形 22"/>
          <p:cNvSpPr/>
          <p:nvPr/>
        </p:nvSpPr>
        <p:spPr>
          <a:xfrm>
            <a:off x="1743121"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4" name="矩形 23"/>
          <p:cNvSpPr/>
          <p:nvPr/>
        </p:nvSpPr>
        <p:spPr>
          <a:xfrm>
            <a:off x="2052903"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5" name="矩形 24"/>
          <p:cNvSpPr/>
          <p:nvPr/>
        </p:nvSpPr>
        <p:spPr>
          <a:xfrm>
            <a:off x="2362686"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6" name="矩形 25"/>
          <p:cNvSpPr/>
          <p:nvPr/>
        </p:nvSpPr>
        <p:spPr>
          <a:xfrm>
            <a:off x="2672469"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7" name="矩形 26"/>
          <p:cNvSpPr/>
          <p:nvPr/>
        </p:nvSpPr>
        <p:spPr>
          <a:xfrm>
            <a:off x="2982253"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8" name="矩形 27"/>
          <p:cNvSpPr/>
          <p:nvPr/>
        </p:nvSpPr>
        <p:spPr>
          <a:xfrm>
            <a:off x="3292035"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9" name="矩形 28"/>
          <p:cNvSpPr/>
          <p:nvPr/>
        </p:nvSpPr>
        <p:spPr>
          <a:xfrm>
            <a:off x="3601818"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0" name="矩形 29"/>
          <p:cNvSpPr/>
          <p:nvPr/>
        </p:nvSpPr>
        <p:spPr>
          <a:xfrm>
            <a:off x="1743121"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1" name="矩形 30"/>
          <p:cNvSpPr/>
          <p:nvPr/>
        </p:nvSpPr>
        <p:spPr>
          <a:xfrm>
            <a:off x="205290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2" name="矩形 31"/>
          <p:cNvSpPr/>
          <p:nvPr/>
        </p:nvSpPr>
        <p:spPr>
          <a:xfrm>
            <a:off x="2362686"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3" name="矩形 32"/>
          <p:cNvSpPr/>
          <p:nvPr/>
        </p:nvSpPr>
        <p:spPr>
          <a:xfrm>
            <a:off x="2672469"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4" name="矩形 33"/>
          <p:cNvSpPr/>
          <p:nvPr/>
        </p:nvSpPr>
        <p:spPr>
          <a:xfrm>
            <a:off x="2982253"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5" name="矩形 34"/>
          <p:cNvSpPr/>
          <p:nvPr/>
        </p:nvSpPr>
        <p:spPr>
          <a:xfrm>
            <a:off x="3292035"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6" name="矩形 35"/>
          <p:cNvSpPr/>
          <p:nvPr/>
        </p:nvSpPr>
        <p:spPr>
          <a:xfrm>
            <a:off x="3601818"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7" name="矩形 36"/>
          <p:cNvSpPr/>
          <p:nvPr/>
        </p:nvSpPr>
        <p:spPr>
          <a:xfrm>
            <a:off x="1743121"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8" name="矩形 37"/>
          <p:cNvSpPr/>
          <p:nvPr/>
        </p:nvSpPr>
        <p:spPr>
          <a:xfrm>
            <a:off x="205290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9" name="矩形 38"/>
          <p:cNvSpPr/>
          <p:nvPr/>
        </p:nvSpPr>
        <p:spPr>
          <a:xfrm>
            <a:off x="2362686"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0" name="矩形 39"/>
          <p:cNvSpPr/>
          <p:nvPr/>
        </p:nvSpPr>
        <p:spPr>
          <a:xfrm>
            <a:off x="2672469"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1" name="矩形 40"/>
          <p:cNvSpPr/>
          <p:nvPr/>
        </p:nvSpPr>
        <p:spPr>
          <a:xfrm>
            <a:off x="298225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2" name="矩形 41"/>
          <p:cNvSpPr/>
          <p:nvPr/>
        </p:nvSpPr>
        <p:spPr>
          <a:xfrm>
            <a:off x="3292035"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3" name="矩形 42"/>
          <p:cNvSpPr/>
          <p:nvPr/>
        </p:nvSpPr>
        <p:spPr>
          <a:xfrm>
            <a:off x="3601818"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4" name="矩形 43"/>
          <p:cNvSpPr/>
          <p:nvPr/>
        </p:nvSpPr>
        <p:spPr>
          <a:xfrm>
            <a:off x="1743121"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5" name="矩形 44"/>
          <p:cNvSpPr/>
          <p:nvPr/>
        </p:nvSpPr>
        <p:spPr>
          <a:xfrm>
            <a:off x="205290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6" name="矩形 45"/>
          <p:cNvSpPr/>
          <p:nvPr/>
        </p:nvSpPr>
        <p:spPr>
          <a:xfrm>
            <a:off x="236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7" name="矩形 46"/>
          <p:cNvSpPr/>
          <p:nvPr/>
        </p:nvSpPr>
        <p:spPr>
          <a:xfrm>
            <a:off x="267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8" name="矩形 47"/>
          <p:cNvSpPr/>
          <p:nvPr/>
        </p:nvSpPr>
        <p:spPr>
          <a:xfrm>
            <a:off x="298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9" name="矩形 48"/>
          <p:cNvSpPr/>
          <p:nvPr/>
        </p:nvSpPr>
        <p:spPr>
          <a:xfrm>
            <a:off x="329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0" name="矩形 49"/>
          <p:cNvSpPr/>
          <p:nvPr/>
        </p:nvSpPr>
        <p:spPr>
          <a:xfrm>
            <a:off x="360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1" name="矩形 50"/>
          <p:cNvSpPr/>
          <p:nvPr/>
        </p:nvSpPr>
        <p:spPr>
          <a:xfrm>
            <a:off x="1743121"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2" name="矩形 51"/>
          <p:cNvSpPr/>
          <p:nvPr/>
        </p:nvSpPr>
        <p:spPr>
          <a:xfrm>
            <a:off x="205290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3" name="矩形 52"/>
          <p:cNvSpPr/>
          <p:nvPr/>
        </p:nvSpPr>
        <p:spPr>
          <a:xfrm>
            <a:off x="2362686"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4" name="矩形 53"/>
          <p:cNvSpPr/>
          <p:nvPr/>
        </p:nvSpPr>
        <p:spPr>
          <a:xfrm>
            <a:off x="2672469"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5" name="矩形 54"/>
          <p:cNvSpPr/>
          <p:nvPr/>
        </p:nvSpPr>
        <p:spPr>
          <a:xfrm>
            <a:off x="298225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6" name="矩形 55"/>
          <p:cNvSpPr/>
          <p:nvPr/>
        </p:nvSpPr>
        <p:spPr>
          <a:xfrm>
            <a:off x="3292035"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7" name="矩形 56"/>
          <p:cNvSpPr/>
          <p:nvPr/>
        </p:nvSpPr>
        <p:spPr>
          <a:xfrm>
            <a:off x="3601818"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8" name="矩形 57"/>
          <p:cNvSpPr/>
          <p:nvPr/>
        </p:nvSpPr>
        <p:spPr>
          <a:xfrm>
            <a:off x="1743121"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9" name="矩形 58"/>
          <p:cNvSpPr/>
          <p:nvPr/>
        </p:nvSpPr>
        <p:spPr>
          <a:xfrm>
            <a:off x="205290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0" name="矩形 59"/>
          <p:cNvSpPr/>
          <p:nvPr/>
        </p:nvSpPr>
        <p:spPr>
          <a:xfrm>
            <a:off x="2362686"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1" name="矩形 60"/>
          <p:cNvSpPr/>
          <p:nvPr/>
        </p:nvSpPr>
        <p:spPr>
          <a:xfrm>
            <a:off x="2672469"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2" name="矩形 61"/>
          <p:cNvSpPr/>
          <p:nvPr/>
        </p:nvSpPr>
        <p:spPr>
          <a:xfrm>
            <a:off x="298225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3" name="矩形 62"/>
          <p:cNvSpPr/>
          <p:nvPr/>
        </p:nvSpPr>
        <p:spPr>
          <a:xfrm>
            <a:off x="3292035"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4" name="矩形 63"/>
          <p:cNvSpPr/>
          <p:nvPr/>
        </p:nvSpPr>
        <p:spPr>
          <a:xfrm>
            <a:off x="3601818"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6" name="矩形 65"/>
          <p:cNvSpPr/>
          <p:nvPr/>
        </p:nvSpPr>
        <p:spPr>
          <a:xfrm>
            <a:off x="7442686"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7" name="矩形 66"/>
          <p:cNvSpPr/>
          <p:nvPr/>
        </p:nvSpPr>
        <p:spPr>
          <a:xfrm>
            <a:off x="7752469"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8" name="矩形 67"/>
          <p:cNvSpPr/>
          <p:nvPr/>
        </p:nvSpPr>
        <p:spPr>
          <a:xfrm>
            <a:off x="8062253"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9" name="矩形 68"/>
          <p:cNvSpPr/>
          <p:nvPr/>
        </p:nvSpPr>
        <p:spPr>
          <a:xfrm>
            <a:off x="8372035"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0" name="矩形 69"/>
          <p:cNvSpPr/>
          <p:nvPr/>
        </p:nvSpPr>
        <p:spPr>
          <a:xfrm>
            <a:off x="8681818" y="316695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1" name="矩形 70"/>
          <p:cNvSpPr/>
          <p:nvPr/>
        </p:nvSpPr>
        <p:spPr>
          <a:xfrm>
            <a:off x="7442686"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2" name="矩形 71"/>
          <p:cNvSpPr/>
          <p:nvPr/>
        </p:nvSpPr>
        <p:spPr>
          <a:xfrm>
            <a:off x="7752469"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3" name="矩形 72"/>
          <p:cNvSpPr/>
          <p:nvPr/>
        </p:nvSpPr>
        <p:spPr>
          <a:xfrm>
            <a:off x="806225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4" name="矩形 73"/>
          <p:cNvSpPr/>
          <p:nvPr/>
        </p:nvSpPr>
        <p:spPr>
          <a:xfrm>
            <a:off x="8372035"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5" name="矩形 74"/>
          <p:cNvSpPr/>
          <p:nvPr/>
        </p:nvSpPr>
        <p:spPr>
          <a:xfrm>
            <a:off x="8681818"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6" name="矩形 75"/>
          <p:cNvSpPr/>
          <p:nvPr/>
        </p:nvSpPr>
        <p:spPr>
          <a:xfrm>
            <a:off x="7442686"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7" name="矩形 76"/>
          <p:cNvSpPr/>
          <p:nvPr/>
        </p:nvSpPr>
        <p:spPr>
          <a:xfrm>
            <a:off x="7752469"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8" name="矩形 77"/>
          <p:cNvSpPr/>
          <p:nvPr/>
        </p:nvSpPr>
        <p:spPr>
          <a:xfrm>
            <a:off x="8062253"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9" name="矩形 78"/>
          <p:cNvSpPr/>
          <p:nvPr/>
        </p:nvSpPr>
        <p:spPr>
          <a:xfrm>
            <a:off x="8372035"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0" name="矩形 79"/>
          <p:cNvSpPr/>
          <p:nvPr/>
        </p:nvSpPr>
        <p:spPr>
          <a:xfrm>
            <a:off x="8681818"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1" name="矩形 80"/>
          <p:cNvSpPr/>
          <p:nvPr/>
        </p:nvSpPr>
        <p:spPr>
          <a:xfrm>
            <a:off x="744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2" name="矩形 81"/>
          <p:cNvSpPr/>
          <p:nvPr/>
        </p:nvSpPr>
        <p:spPr>
          <a:xfrm>
            <a:off x="775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3" name="矩形 82"/>
          <p:cNvSpPr/>
          <p:nvPr/>
        </p:nvSpPr>
        <p:spPr>
          <a:xfrm>
            <a:off x="806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4" name="矩形 83"/>
          <p:cNvSpPr/>
          <p:nvPr/>
        </p:nvSpPr>
        <p:spPr>
          <a:xfrm>
            <a:off x="837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5" name="矩形 84"/>
          <p:cNvSpPr/>
          <p:nvPr/>
        </p:nvSpPr>
        <p:spPr>
          <a:xfrm>
            <a:off x="868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6" name="矩形 85"/>
          <p:cNvSpPr/>
          <p:nvPr/>
        </p:nvSpPr>
        <p:spPr>
          <a:xfrm>
            <a:off x="7442686"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7" name="矩形 86"/>
          <p:cNvSpPr/>
          <p:nvPr/>
        </p:nvSpPr>
        <p:spPr>
          <a:xfrm>
            <a:off x="7752469"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8" name="矩形 87"/>
          <p:cNvSpPr/>
          <p:nvPr/>
        </p:nvSpPr>
        <p:spPr>
          <a:xfrm>
            <a:off x="8062253"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9" name="矩形 88"/>
          <p:cNvSpPr/>
          <p:nvPr/>
        </p:nvSpPr>
        <p:spPr>
          <a:xfrm>
            <a:off x="8372035"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0" name="矩形 89"/>
          <p:cNvSpPr/>
          <p:nvPr/>
        </p:nvSpPr>
        <p:spPr>
          <a:xfrm>
            <a:off x="8681818"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1" name="箭头: 右 90"/>
          <p:cNvSpPr/>
          <p:nvPr/>
        </p:nvSpPr>
        <p:spPr>
          <a:xfrm>
            <a:off x="5267533" y="3730505"/>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2" name="矩形 91"/>
          <p:cNvSpPr/>
          <p:nvPr/>
        </p:nvSpPr>
        <p:spPr>
          <a:xfrm>
            <a:off x="1067981" y="1213230"/>
            <a:ext cx="9299944" cy="1077218"/>
          </a:xfrm>
          <a:prstGeom prst="rect">
            <a:avLst/>
          </a:prstGeom>
        </p:spPr>
        <p:txBody>
          <a:bodyPr wrap="square">
            <a:spAutoFit/>
          </a:bodyPr>
          <a:lstStyle/>
          <a:p>
            <a:pPr algn="ct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大小的图像，通过</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大小卷积矩阵以</a:t>
            </a:r>
            <a:r>
              <a:rPr lang="en-US" altLang="zh-CN" sz="3200" dirty="0">
                <a:latin typeface="楷体" panose="02010609060101010101" pitchFamily="49" charset="-122"/>
                <a:ea typeface="楷体" panose="02010609060101010101" pitchFamily="49" charset="-122"/>
                <a:cs typeface="Times New Roman" panose="02020603050405020304" pitchFamily="16" charset="0"/>
              </a:rPr>
              <a:t>1</a:t>
            </a:r>
            <a:r>
              <a:rPr lang="zh-CN" altLang="en-US" sz="3200" dirty="0">
                <a:latin typeface="楷体" panose="02010609060101010101" pitchFamily="49" charset="-122"/>
                <a:ea typeface="楷体" panose="02010609060101010101" pitchFamily="49" charset="-122"/>
                <a:cs typeface="Times New Roman" panose="02020603050405020304" pitchFamily="16" charset="0"/>
              </a:rPr>
              <a:t>的步长进行卷积操作，可得到</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大小的卷积结果</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3" name="标题 2"/>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1743121"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 name="矩形 16"/>
          <p:cNvSpPr/>
          <p:nvPr/>
        </p:nvSpPr>
        <p:spPr>
          <a:xfrm>
            <a:off x="2052903"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 name="矩形 17"/>
          <p:cNvSpPr/>
          <p:nvPr/>
        </p:nvSpPr>
        <p:spPr>
          <a:xfrm>
            <a:off x="2362686"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 name="矩形 18"/>
          <p:cNvSpPr/>
          <p:nvPr/>
        </p:nvSpPr>
        <p:spPr>
          <a:xfrm>
            <a:off x="2672469"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0" name="矩形 19"/>
          <p:cNvSpPr/>
          <p:nvPr/>
        </p:nvSpPr>
        <p:spPr>
          <a:xfrm>
            <a:off x="2982253"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1" name="矩形 20"/>
          <p:cNvSpPr/>
          <p:nvPr/>
        </p:nvSpPr>
        <p:spPr>
          <a:xfrm>
            <a:off x="3292035"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2" name="矩形 21"/>
          <p:cNvSpPr/>
          <p:nvPr/>
        </p:nvSpPr>
        <p:spPr>
          <a:xfrm>
            <a:off x="3601818"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3" name="矩形 22"/>
          <p:cNvSpPr/>
          <p:nvPr/>
        </p:nvSpPr>
        <p:spPr>
          <a:xfrm>
            <a:off x="1743121"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4" name="矩形 23"/>
          <p:cNvSpPr/>
          <p:nvPr/>
        </p:nvSpPr>
        <p:spPr>
          <a:xfrm>
            <a:off x="2052903"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5" name="矩形 24"/>
          <p:cNvSpPr/>
          <p:nvPr/>
        </p:nvSpPr>
        <p:spPr>
          <a:xfrm>
            <a:off x="2362686"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6" name="矩形 25"/>
          <p:cNvSpPr/>
          <p:nvPr/>
        </p:nvSpPr>
        <p:spPr>
          <a:xfrm>
            <a:off x="2672469"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7" name="矩形 26"/>
          <p:cNvSpPr/>
          <p:nvPr/>
        </p:nvSpPr>
        <p:spPr>
          <a:xfrm>
            <a:off x="2982253"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8" name="矩形 27"/>
          <p:cNvSpPr/>
          <p:nvPr/>
        </p:nvSpPr>
        <p:spPr>
          <a:xfrm>
            <a:off x="3292035"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9" name="矩形 28"/>
          <p:cNvSpPr/>
          <p:nvPr/>
        </p:nvSpPr>
        <p:spPr>
          <a:xfrm>
            <a:off x="3601818"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0" name="矩形 29"/>
          <p:cNvSpPr/>
          <p:nvPr/>
        </p:nvSpPr>
        <p:spPr>
          <a:xfrm>
            <a:off x="1743121"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1" name="矩形 30"/>
          <p:cNvSpPr/>
          <p:nvPr/>
        </p:nvSpPr>
        <p:spPr>
          <a:xfrm>
            <a:off x="205290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2" name="矩形 31"/>
          <p:cNvSpPr/>
          <p:nvPr/>
        </p:nvSpPr>
        <p:spPr>
          <a:xfrm>
            <a:off x="2362686"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3" name="矩形 32"/>
          <p:cNvSpPr/>
          <p:nvPr/>
        </p:nvSpPr>
        <p:spPr>
          <a:xfrm>
            <a:off x="2672469"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4" name="矩形 33"/>
          <p:cNvSpPr/>
          <p:nvPr/>
        </p:nvSpPr>
        <p:spPr>
          <a:xfrm>
            <a:off x="2982253"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5" name="矩形 34"/>
          <p:cNvSpPr/>
          <p:nvPr/>
        </p:nvSpPr>
        <p:spPr>
          <a:xfrm>
            <a:off x="3292035"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6" name="矩形 35"/>
          <p:cNvSpPr/>
          <p:nvPr/>
        </p:nvSpPr>
        <p:spPr>
          <a:xfrm>
            <a:off x="3601818"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7" name="矩形 36"/>
          <p:cNvSpPr/>
          <p:nvPr/>
        </p:nvSpPr>
        <p:spPr>
          <a:xfrm>
            <a:off x="1743121"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8" name="矩形 37"/>
          <p:cNvSpPr/>
          <p:nvPr/>
        </p:nvSpPr>
        <p:spPr>
          <a:xfrm>
            <a:off x="205290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9" name="矩形 38"/>
          <p:cNvSpPr/>
          <p:nvPr/>
        </p:nvSpPr>
        <p:spPr>
          <a:xfrm>
            <a:off x="2362686"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0" name="矩形 39"/>
          <p:cNvSpPr/>
          <p:nvPr/>
        </p:nvSpPr>
        <p:spPr>
          <a:xfrm>
            <a:off x="2672469"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1" name="矩形 40"/>
          <p:cNvSpPr/>
          <p:nvPr/>
        </p:nvSpPr>
        <p:spPr>
          <a:xfrm>
            <a:off x="298225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2" name="矩形 41"/>
          <p:cNvSpPr/>
          <p:nvPr/>
        </p:nvSpPr>
        <p:spPr>
          <a:xfrm>
            <a:off x="3292035"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3" name="矩形 42"/>
          <p:cNvSpPr/>
          <p:nvPr/>
        </p:nvSpPr>
        <p:spPr>
          <a:xfrm>
            <a:off x="3601818"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4" name="矩形 43"/>
          <p:cNvSpPr/>
          <p:nvPr/>
        </p:nvSpPr>
        <p:spPr>
          <a:xfrm>
            <a:off x="1743121"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5" name="矩形 44"/>
          <p:cNvSpPr/>
          <p:nvPr/>
        </p:nvSpPr>
        <p:spPr>
          <a:xfrm>
            <a:off x="205290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6" name="矩形 45"/>
          <p:cNvSpPr/>
          <p:nvPr/>
        </p:nvSpPr>
        <p:spPr>
          <a:xfrm>
            <a:off x="236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7" name="矩形 46"/>
          <p:cNvSpPr/>
          <p:nvPr/>
        </p:nvSpPr>
        <p:spPr>
          <a:xfrm>
            <a:off x="267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8" name="矩形 47"/>
          <p:cNvSpPr/>
          <p:nvPr/>
        </p:nvSpPr>
        <p:spPr>
          <a:xfrm>
            <a:off x="298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9" name="矩形 48"/>
          <p:cNvSpPr/>
          <p:nvPr/>
        </p:nvSpPr>
        <p:spPr>
          <a:xfrm>
            <a:off x="329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0" name="矩形 49"/>
          <p:cNvSpPr/>
          <p:nvPr/>
        </p:nvSpPr>
        <p:spPr>
          <a:xfrm>
            <a:off x="360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1" name="矩形 50"/>
          <p:cNvSpPr/>
          <p:nvPr/>
        </p:nvSpPr>
        <p:spPr>
          <a:xfrm>
            <a:off x="1743121"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2" name="矩形 51"/>
          <p:cNvSpPr/>
          <p:nvPr/>
        </p:nvSpPr>
        <p:spPr>
          <a:xfrm>
            <a:off x="205290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3" name="矩形 52"/>
          <p:cNvSpPr/>
          <p:nvPr/>
        </p:nvSpPr>
        <p:spPr>
          <a:xfrm>
            <a:off x="2362686"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4" name="矩形 53"/>
          <p:cNvSpPr/>
          <p:nvPr/>
        </p:nvSpPr>
        <p:spPr>
          <a:xfrm>
            <a:off x="2672469"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5" name="矩形 54"/>
          <p:cNvSpPr/>
          <p:nvPr/>
        </p:nvSpPr>
        <p:spPr>
          <a:xfrm>
            <a:off x="298225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6" name="矩形 55"/>
          <p:cNvSpPr/>
          <p:nvPr/>
        </p:nvSpPr>
        <p:spPr>
          <a:xfrm>
            <a:off x="3292035"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7" name="矩形 56"/>
          <p:cNvSpPr/>
          <p:nvPr/>
        </p:nvSpPr>
        <p:spPr>
          <a:xfrm>
            <a:off x="3601818"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8" name="矩形 57"/>
          <p:cNvSpPr/>
          <p:nvPr/>
        </p:nvSpPr>
        <p:spPr>
          <a:xfrm>
            <a:off x="1743121"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9" name="矩形 58"/>
          <p:cNvSpPr/>
          <p:nvPr/>
        </p:nvSpPr>
        <p:spPr>
          <a:xfrm>
            <a:off x="205290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0" name="矩形 59"/>
          <p:cNvSpPr/>
          <p:nvPr/>
        </p:nvSpPr>
        <p:spPr>
          <a:xfrm>
            <a:off x="2362686"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1" name="矩形 60"/>
          <p:cNvSpPr/>
          <p:nvPr/>
        </p:nvSpPr>
        <p:spPr>
          <a:xfrm>
            <a:off x="2672469"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2" name="矩形 61"/>
          <p:cNvSpPr/>
          <p:nvPr/>
        </p:nvSpPr>
        <p:spPr>
          <a:xfrm>
            <a:off x="298225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3" name="矩形 62"/>
          <p:cNvSpPr/>
          <p:nvPr/>
        </p:nvSpPr>
        <p:spPr>
          <a:xfrm>
            <a:off x="3292035"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4" name="矩形 63"/>
          <p:cNvSpPr/>
          <p:nvPr/>
        </p:nvSpPr>
        <p:spPr>
          <a:xfrm>
            <a:off x="3601818"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6" name="矩形 65"/>
          <p:cNvSpPr/>
          <p:nvPr/>
        </p:nvSpPr>
        <p:spPr>
          <a:xfrm>
            <a:off x="7442686"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7" name="矩形 66"/>
          <p:cNvSpPr/>
          <p:nvPr/>
        </p:nvSpPr>
        <p:spPr>
          <a:xfrm>
            <a:off x="7752469"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8" name="矩形 67"/>
          <p:cNvSpPr/>
          <p:nvPr/>
        </p:nvSpPr>
        <p:spPr>
          <a:xfrm>
            <a:off x="8062253"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9" name="矩形 68"/>
          <p:cNvSpPr/>
          <p:nvPr/>
        </p:nvSpPr>
        <p:spPr>
          <a:xfrm>
            <a:off x="8372035"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0" name="矩形 69"/>
          <p:cNvSpPr/>
          <p:nvPr/>
        </p:nvSpPr>
        <p:spPr>
          <a:xfrm>
            <a:off x="8681818" y="316695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1" name="矩形 70"/>
          <p:cNvSpPr/>
          <p:nvPr/>
        </p:nvSpPr>
        <p:spPr>
          <a:xfrm>
            <a:off x="7442686"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2" name="矩形 71"/>
          <p:cNvSpPr/>
          <p:nvPr/>
        </p:nvSpPr>
        <p:spPr>
          <a:xfrm>
            <a:off x="7752469"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3" name="矩形 72"/>
          <p:cNvSpPr/>
          <p:nvPr/>
        </p:nvSpPr>
        <p:spPr>
          <a:xfrm>
            <a:off x="806225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4" name="矩形 73"/>
          <p:cNvSpPr/>
          <p:nvPr/>
        </p:nvSpPr>
        <p:spPr>
          <a:xfrm>
            <a:off x="8372035"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5" name="矩形 74"/>
          <p:cNvSpPr/>
          <p:nvPr/>
        </p:nvSpPr>
        <p:spPr>
          <a:xfrm>
            <a:off x="8681818"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6" name="矩形 75"/>
          <p:cNvSpPr/>
          <p:nvPr/>
        </p:nvSpPr>
        <p:spPr>
          <a:xfrm>
            <a:off x="7442686"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7" name="矩形 76"/>
          <p:cNvSpPr/>
          <p:nvPr/>
        </p:nvSpPr>
        <p:spPr>
          <a:xfrm>
            <a:off x="7752469"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8" name="矩形 77"/>
          <p:cNvSpPr/>
          <p:nvPr/>
        </p:nvSpPr>
        <p:spPr>
          <a:xfrm>
            <a:off x="8062253"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79" name="矩形 78"/>
          <p:cNvSpPr/>
          <p:nvPr/>
        </p:nvSpPr>
        <p:spPr>
          <a:xfrm>
            <a:off x="8372035"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0" name="矩形 79"/>
          <p:cNvSpPr/>
          <p:nvPr/>
        </p:nvSpPr>
        <p:spPr>
          <a:xfrm>
            <a:off x="8681818" y="371369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1" name="矩形 80"/>
          <p:cNvSpPr/>
          <p:nvPr/>
        </p:nvSpPr>
        <p:spPr>
          <a:xfrm>
            <a:off x="744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2" name="矩形 81"/>
          <p:cNvSpPr/>
          <p:nvPr/>
        </p:nvSpPr>
        <p:spPr>
          <a:xfrm>
            <a:off x="775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3" name="矩形 82"/>
          <p:cNvSpPr/>
          <p:nvPr/>
        </p:nvSpPr>
        <p:spPr>
          <a:xfrm>
            <a:off x="806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4" name="矩形 83"/>
          <p:cNvSpPr/>
          <p:nvPr/>
        </p:nvSpPr>
        <p:spPr>
          <a:xfrm>
            <a:off x="837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5" name="矩形 84"/>
          <p:cNvSpPr/>
          <p:nvPr/>
        </p:nvSpPr>
        <p:spPr>
          <a:xfrm>
            <a:off x="868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6" name="矩形 85"/>
          <p:cNvSpPr/>
          <p:nvPr/>
        </p:nvSpPr>
        <p:spPr>
          <a:xfrm>
            <a:off x="7442686"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7" name="矩形 86"/>
          <p:cNvSpPr/>
          <p:nvPr/>
        </p:nvSpPr>
        <p:spPr>
          <a:xfrm>
            <a:off x="7752469"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8" name="矩形 87"/>
          <p:cNvSpPr/>
          <p:nvPr/>
        </p:nvSpPr>
        <p:spPr>
          <a:xfrm>
            <a:off x="8062253"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89" name="矩形 88"/>
          <p:cNvSpPr/>
          <p:nvPr/>
        </p:nvSpPr>
        <p:spPr>
          <a:xfrm>
            <a:off x="8372035"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0" name="矩形 89"/>
          <p:cNvSpPr/>
          <p:nvPr/>
        </p:nvSpPr>
        <p:spPr>
          <a:xfrm>
            <a:off x="8681818" y="426044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1" name="箭头: 右 90"/>
          <p:cNvSpPr/>
          <p:nvPr/>
        </p:nvSpPr>
        <p:spPr>
          <a:xfrm>
            <a:off x="5267533" y="3730505"/>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2" name="矩形 91"/>
          <p:cNvSpPr/>
          <p:nvPr/>
        </p:nvSpPr>
        <p:spPr>
          <a:xfrm>
            <a:off x="1067981" y="1213230"/>
            <a:ext cx="9299944" cy="1077218"/>
          </a:xfrm>
          <a:prstGeom prst="rect">
            <a:avLst/>
          </a:prstGeom>
        </p:spPr>
        <p:txBody>
          <a:bodyPr wrap="square">
            <a:spAutoFit/>
          </a:bodyPr>
          <a:lstStyle/>
          <a:p>
            <a:pPr algn="ct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7</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大小的图像，通过</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大小卷积矩阵以</a:t>
            </a:r>
            <a:r>
              <a:rPr lang="en-US" altLang="zh-CN" sz="3200" dirty="0">
                <a:latin typeface="楷体" panose="02010609060101010101" pitchFamily="49" charset="-122"/>
                <a:ea typeface="楷体" panose="02010609060101010101" pitchFamily="49" charset="-122"/>
                <a:cs typeface="Times New Roman" panose="02020603050405020304" pitchFamily="16" charset="0"/>
              </a:rPr>
              <a:t>1</a:t>
            </a:r>
            <a:r>
              <a:rPr lang="zh-CN" altLang="en-US" sz="3200" dirty="0">
                <a:latin typeface="楷体" panose="02010609060101010101" pitchFamily="49" charset="-122"/>
                <a:ea typeface="楷体" panose="02010609060101010101" pitchFamily="49" charset="-122"/>
                <a:cs typeface="Times New Roman" panose="02020603050405020304" pitchFamily="16" charset="0"/>
              </a:rPr>
              <a:t>的步长进行卷积操作，可得到</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大小的卷积结果</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3" name="标题 2"/>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067981" y="1213230"/>
            <a:ext cx="9299944" cy="584775"/>
          </a:xfrm>
          <a:prstGeom prst="rect">
            <a:avLst/>
          </a:prstGeom>
        </p:spPr>
        <p:txBody>
          <a:bodyPr wrap="square">
            <a:spAutoFit/>
          </a:bodyPr>
          <a:lstStyle/>
          <a:p>
            <a:r>
              <a:rPr lang="zh-CN" altLang="en-US" sz="3200" dirty="0">
                <a:latin typeface="楷体" panose="02010609060101010101" pitchFamily="49" charset="-122"/>
                <a:ea typeface="楷体" panose="02010609060101010101" pitchFamily="49" charset="-122"/>
                <a:cs typeface="Times New Roman" panose="02020603050405020304" pitchFamily="16" charset="0"/>
              </a:rPr>
              <a:t>如果步长改为</a:t>
            </a:r>
            <a:r>
              <a:rPr lang="en-US" altLang="zh-CN" sz="3200" dirty="0">
                <a:latin typeface="楷体" panose="02010609060101010101" pitchFamily="49" charset="-122"/>
                <a:ea typeface="楷体" panose="02010609060101010101" pitchFamily="49" charset="-122"/>
                <a:cs typeface="Times New Roman" panose="02020603050405020304" pitchFamily="16" charset="0"/>
              </a:rPr>
              <a:t>2</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16" name="矩形 15"/>
          <p:cNvSpPr/>
          <p:nvPr/>
        </p:nvSpPr>
        <p:spPr>
          <a:xfrm>
            <a:off x="1743121"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 name="矩形 16"/>
          <p:cNvSpPr/>
          <p:nvPr/>
        </p:nvSpPr>
        <p:spPr>
          <a:xfrm>
            <a:off x="2052903"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 name="矩形 17"/>
          <p:cNvSpPr/>
          <p:nvPr/>
        </p:nvSpPr>
        <p:spPr>
          <a:xfrm>
            <a:off x="2362686"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 name="矩形 18"/>
          <p:cNvSpPr/>
          <p:nvPr/>
        </p:nvSpPr>
        <p:spPr>
          <a:xfrm>
            <a:off x="2672469"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0" name="矩形 19"/>
          <p:cNvSpPr/>
          <p:nvPr/>
        </p:nvSpPr>
        <p:spPr>
          <a:xfrm>
            <a:off x="2982253"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1" name="矩形 20"/>
          <p:cNvSpPr/>
          <p:nvPr/>
        </p:nvSpPr>
        <p:spPr>
          <a:xfrm>
            <a:off x="3292035"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2" name="矩形 21"/>
          <p:cNvSpPr/>
          <p:nvPr/>
        </p:nvSpPr>
        <p:spPr>
          <a:xfrm>
            <a:off x="3601818"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3" name="矩形 22"/>
          <p:cNvSpPr/>
          <p:nvPr/>
        </p:nvSpPr>
        <p:spPr>
          <a:xfrm>
            <a:off x="1743121"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4" name="矩形 23"/>
          <p:cNvSpPr/>
          <p:nvPr/>
        </p:nvSpPr>
        <p:spPr>
          <a:xfrm>
            <a:off x="2052903"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5" name="矩形 24"/>
          <p:cNvSpPr/>
          <p:nvPr/>
        </p:nvSpPr>
        <p:spPr>
          <a:xfrm>
            <a:off x="2362686"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6" name="矩形 25"/>
          <p:cNvSpPr/>
          <p:nvPr/>
        </p:nvSpPr>
        <p:spPr>
          <a:xfrm>
            <a:off x="2672469"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7" name="矩形 26"/>
          <p:cNvSpPr/>
          <p:nvPr/>
        </p:nvSpPr>
        <p:spPr>
          <a:xfrm>
            <a:off x="2982253"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8" name="矩形 27"/>
          <p:cNvSpPr/>
          <p:nvPr/>
        </p:nvSpPr>
        <p:spPr>
          <a:xfrm>
            <a:off x="3292035"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9" name="矩形 28"/>
          <p:cNvSpPr/>
          <p:nvPr/>
        </p:nvSpPr>
        <p:spPr>
          <a:xfrm>
            <a:off x="3601818"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0" name="矩形 29"/>
          <p:cNvSpPr/>
          <p:nvPr/>
        </p:nvSpPr>
        <p:spPr>
          <a:xfrm>
            <a:off x="1743121"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1" name="矩形 30"/>
          <p:cNvSpPr/>
          <p:nvPr/>
        </p:nvSpPr>
        <p:spPr>
          <a:xfrm>
            <a:off x="2052903"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2" name="矩形 31"/>
          <p:cNvSpPr/>
          <p:nvPr/>
        </p:nvSpPr>
        <p:spPr>
          <a:xfrm>
            <a:off x="2362686"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3" name="矩形 32"/>
          <p:cNvSpPr/>
          <p:nvPr/>
        </p:nvSpPr>
        <p:spPr>
          <a:xfrm>
            <a:off x="2672469"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4" name="矩形 33"/>
          <p:cNvSpPr/>
          <p:nvPr/>
        </p:nvSpPr>
        <p:spPr>
          <a:xfrm>
            <a:off x="298225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5" name="矩形 34"/>
          <p:cNvSpPr/>
          <p:nvPr/>
        </p:nvSpPr>
        <p:spPr>
          <a:xfrm>
            <a:off x="3292035"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6" name="矩形 35"/>
          <p:cNvSpPr/>
          <p:nvPr/>
        </p:nvSpPr>
        <p:spPr>
          <a:xfrm>
            <a:off x="3601818"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7" name="矩形 36"/>
          <p:cNvSpPr/>
          <p:nvPr/>
        </p:nvSpPr>
        <p:spPr>
          <a:xfrm>
            <a:off x="1743121"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8" name="矩形 37"/>
          <p:cNvSpPr/>
          <p:nvPr/>
        </p:nvSpPr>
        <p:spPr>
          <a:xfrm>
            <a:off x="205290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9" name="矩形 38"/>
          <p:cNvSpPr/>
          <p:nvPr/>
        </p:nvSpPr>
        <p:spPr>
          <a:xfrm>
            <a:off x="2362686"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0" name="矩形 39"/>
          <p:cNvSpPr/>
          <p:nvPr/>
        </p:nvSpPr>
        <p:spPr>
          <a:xfrm>
            <a:off x="2672469"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1" name="矩形 40"/>
          <p:cNvSpPr/>
          <p:nvPr/>
        </p:nvSpPr>
        <p:spPr>
          <a:xfrm>
            <a:off x="298225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2" name="矩形 41"/>
          <p:cNvSpPr/>
          <p:nvPr/>
        </p:nvSpPr>
        <p:spPr>
          <a:xfrm>
            <a:off x="3292035"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3" name="矩形 42"/>
          <p:cNvSpPr/>
          <p:nvPr/>
        </p:nvSpPr>
        <p:spPr>
          <a:xfrm>
            <a:off x="3601818"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4" name="矩形 43"/>
          <p:cNvSpPr/>
          <p:nvPr/>
        </p:nvSpPr>
        <p:spPr>
          <a:xfrm>
            <a:off x="1743121"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5" name="矩形 44"/>
          <p:cNvSpPr/>
          <p:nvPr/>
        </p:nvSpPr>
        <p:spPr>
          <a:xfrm>
            <a:off x="205290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6" name="矩形 45"/>
          <p:cNvSpPr/>
          <p:nvPr/>
        </p:nvSpPr>
        <p:spPr>
          <a:xfrm>
            <a:off x="236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7" name="矩形 46"/>
          <p:cNvSpPr/>
          <p:nvPr/>
        </p:nvSpPr>
        <p:spPr>
          <a:xfrm>
            <a:off x="267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8" name="矩形 47"/>
          <p:cNvSpPr/>
          <p:nvPr/>
        </p:nvSpPr>
        <p:spPr>
          <a:xfrm>
            <a:off x="298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9" name="矩形 48"/>
          <p:cNvSpPr/>
          <p:nvPr/>
        </p:nvSpPr>
        <p:spPr>
          <a:xfrm>
            <a:off x="329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0" name="矩形 49"/>
          <p:cNvSpPr/>
          <p:nvPr/>
        </p:nvSpPr>
        <p:spPr>
          <a:xfrm>
            <a:off x="360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1" name="矩形 50"/>
          <p:cNvSpPr/>
          <p:nvPr/>
        </p:nvSpPr>
        <p:spPr>
          <a:xfrm>
            <a:off x="1743121"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2" name="矩形 51"/>
          <p:cNvSpPr/>
          <p:nvPr/>
        </p:nvSpPr>
        <p:spPr>
          <a:xfrm>
            <a:off x="205290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3" name="矩形 52"/>
          <p:cNvSpPr/>
          <p:nvPr/>
        </p:nvSpPr>
        <p:spPr>
          <a:xfrm>
            <a:off x="2362686"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4" name="矩形 53"/>
          <p:cNvSpPr/>
          <p:nvPr/>
        </p:nvSpPr>
        <p:spPr>
          <a:xfrm>
            <a:off x="2672469"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5" name="矩形 54"/>
          <p:cNvSpPr/>
          <p:nvPr/>
        </p:nvSpPr>
        <p:spPr>
          <a:xfrm>
            <a:off x="298225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6" name="矩形 55"/>
          <p:cNvSpPr/>
          <p:nvPr/>
        </p:nvSpPr>
        <p:spPr>
          <a:xfrm>
            <a:off x="3292035"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7" name="矩形 56"/>
          <p:cNvSpPr/>
          <p:nvPr/>
        </p:nvSpPr>
        <p:spPr>
          <a:xfrm>
            <a:off x="3601818"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8" name="矩形 57"/>
          <p:cNvSpPr/>
          <p:nvPr/>
        </p:nvSpPr>
        <p:spPr>
          <a:xfrm>
            <a:off x="1743121"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9" name="矩形 58"/>
          <p:cNvSpPr/>
          <p:nvPr/>
        </p:nvSpPr>
        <p:spPr>
          <a:xfrm>
            <a:off x="205290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0" name="矩形 59"/>
          <p:cNvSpPr/>
          <p:nvPr/>
        </p:nvSpPr>
        <p:spPr>
          <a:xfrm>
            <a:off x="2362686"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1" name="矩形 60"/>
          <p:cNvSpPr/>
          <p:nvPr/>
        </p:nvSpPr>
        <p:spPr>
          <a:xfrm>
            <a:off x="2672469"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2" name="矩形 61"/>
          <p:cNvSpPr/>
          <p:nvPr/>
        </p:nvSpPr>
        <p:spPr>
          <a:xfrm>
            <a:off x="298225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3" name="矩形 62"/>
          <p:cNvSpPr/>
          <p:nvPr/>
        </p:nvSpPr>
        <p:spPr>
          <a:xfrm>
            <a:off x="3292035"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4" name="矩形 63"/>
          <p:cNvSpPr/>
          <p:nvPr/>
        </p:nvSpPr>
        <p:spPr>
          <a:xfrm>
            <a:off x="3601818"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1" name="箭头: 右 90"/>
          <p:cNvSpPr/>
          <p:nvPr/>
        </p:nvSpPr>
        <p:spPr>
          <a:xfrm>
            <a:off x="5267533" y="3730505"/>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2" name="矩形 91"/>
          <p:cNvSpPr/>
          <p:nvPr/>
        </p:nvSpPr>
        <p:spPr>
          <a:xfrm>
            <a:off x="8125511" y="3413271"/>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3" name="矩形 92"/>
          <p:cNvSpPr/>
          <p:nvPr/>
        </p:nvSpPr>
        <p:spPr>
          <a:xfrm>
            <a:off x="8435294" y="34132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4" name="矩形 93"/>
          <p:cNvSpPr/>
          <p:nvPr/>
        </p:nvSpPr>
        <p:spPr>
          <a:xfrm>
            <a:off x="8745078" y="34132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5" name="矩形 94"/>
          <p:cNvSpPr/>
          <p:nvPr/>
        </p:nvSpPr>
        <p:spPr>
          <a:xfrm>
            <a:off x="8125511" y="367762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6" name="矩形 95"/>
          <p:cNvSpPr/>
          <p:nvPr/>
        </p:nvSpPr>
        <p:spPr>
          <a:xfrm>
            <a:off x="8435294" y="367762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7" name="矩形 96"/>
          <p:cNvSpPr/>
          <p:nvPr/>
        </p:nvSpPr>
        <p:spPr>
          <a:xfrm>
            <a:off x="8745078" y="367762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8" name="矩形 97"/>
          <p:cNvSpPr/>
          <p:nvPr/>
        </p:nvSpPr>
        <p:spPr>
          <a:xfrm>
            <a:off x="8125511" y="39600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9" name="矩形 98"/>
          <p:cNvSpPr/>
          <p:nvPr/>
        </p:nvSpPr>
        <p:spPr>
          <a:xfrm>
            <a:off x="8435294" y="39600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0" name="矩形 99"/>
          <p:cNvSpPr/>
          <p:nvPr/>
        </p:nvSpPr>
        <p:spPr>
          <a:xfrm>
            <a:off x="8745078" y="39600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 name="标题 2"/>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067981" y="1213230"/>
            <a:ext cx="9299944" cy="584775"/>
          </a:xfrm>
          <a:prstGeom prst="rect">
            <a:avLst/>
          </a:prstGeom>
        </p:spPr>
        <p:txBody>
          <a:bodyPr wrap="square">
            <a:spAutoFit/>
          </a:bodyPr>
          <a:lstStyle/>
          <a:p>
            <a:r>
              <a:rPr lang="zh-CN" altLang="en-US" sz="3200" dirty="0">
                <a:latin typeface="楷体" panose="02010609060101010101" pitchFamily="49" charset="-122"/>
                <a:ea typeface="楷体" panose="02010609060101010101" pitchFamily="49" charset="-122"/>
                <a:cs typeface="Times New Roman" panose="02020603050405020304" pitchFamily="16" charset="0"/>
              </a:rPr>
              <a:t>如果步长改为</a:t>
            </a:r>
            <a:r>
              <a:rPr lang="en-US" altLang="zh-CN" sz="3200" dirty="0">
                <a:latin typeface="楷体" panose="02010609060101010101" pitchFamily="49" charset="-122"/>
                <a:ea typeface="楷体" panose="02010609060101010101" pitchFamily="49" charset="-122"/>
                <a:cs typeface="Times New Roman" panose="02020603050405020304" pitchFamily="16" charset="0"/>
              </a:rPr>
              <a:t>2</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16" name="矩形 15"/>
          <p:cNvSpPr/>
          <p:nvPr/>
        </p:nvSpPr>
        <p:spPr>
          <a:xfrm>
            <a:off x="1743121"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 name="矩形 16"/>
          <p:cNvSpPr/>
          <p:nvPr/>
        </p:nvSpPr>
        <p:spPr>
          <a:xfrm>
            <a:off x="2052903"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 name="矩形 17"/>
          <p:cNvSpPr/>
          <p:nvPr/>
        </p:nvSpPr>
        <p:spPr>
          <a:xfrm>
            <a:off x="2362686"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 name="矩形 18"/>
          <p:cNvSpPr/>
          <p:nvPr/>
        </p:nvSpPr>
        <p:spPr>
          <a:xfrm>
            <a:off x="2672469"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0" name="矩形 19"/>
          <p:cNvSpPr/>
          <p:nvPr/>
        </p:nvSpPr>
        <p:spPr>
          <a:xfrm>
            <a:off x="2982253"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1" name="矩形 20"/>
          <p:cNvSpPr/>
          <p:nvPr/>
        </p:nvSpPr>
        <p:spPr>
          <a:xfrm>
            <a:off x="3292035"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2" name="矩形 21"/>
          <p:cNvSpPr/>
          <p:nvPr/>
        </p:nvSpPr>
        <p:spPr>
          <a:xfrm>
            <a:off x="3601818"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3" name="矩形 22"/>
          <p:cNvSpPr/>
          <p:nvPr/>
        </p:nvSpPr>
        <p:spPr>
          <a:xfrm>
            <a:off x="1743121"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4" name="矩形 23"/>
          <p:cNvSpPr/>
          <p:nvPr/>
        </p:nvSpPr>
        <p:spPr>
          <a:xfrm>
            <a:off x="2052903"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5" name="矩形 24"/>
          <p:cNvSpPr/>
          <p:nvPr/>
        </p:nvSpPr>
        <p:spPr>
          <a:xfrm>
            <a:off x="2362686"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6" name="矩形 25"/>
          <p:cNvSpPr/>
          <p:nvPr/>
        </p:nvSpPr>
        <p:spPr>
          <a:xfrm>
            <a:off x="2672469"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7" name="矩形 26"/>
          <p:cNvSpPr/>
          <p:nvPr/>
        </p:nvSpPr>
        <p:spPr>
          <a:xfrm>
            <a:off x="2982253"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8" name="矩形 27"/>
          <p:cNvSpPr/>
          <p:nvPr/>
        </p:nvSpPr>
        <p:spPr>
          <a:xfrm>
            <a:off x="3292035"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9" name="矩形 28"/>
          <p:cNvSpPr/>
          <p:nvPr/>
        </p:nvSpPr>
        <p:spPr>
          <a:xfrm>
            <a:off x="3601818"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0" name="矩形 29"/>
          <p:cNvSpPr/>
          <p:nvPr/>
        </p:nvSpPr>
        <p:spPr>
          <a:xfrm>
            <a:off x="1743121"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1" name="矩形 30"/>
          <p:cNvSpPr/>
          <p:nvPr/>
        </p:nvSpPr>
        <p:spPr>
          <a:xfrm>
            <a:off x="205290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2" name="矩形 31"/>
          <p:cNvSpPr/>
          <p:nvPr/>
        </p:nvSpPr>
        <p:spPr>
          <a:xfrm>
            <a:off x="2362686"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3" name="矩形 32"/>
          <p:cNvSpPr/>
          <p:nvPr/>
        </p:nvSpPr>
        <p:spPr>
          <a:xfrm>
            <a:off x="2672469"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4" name="矩形 33"/>
          <p:cNvSpPr/>
          <p:nvPr/>
        </p:nvSpPr>
        <p:spPr>
          <a:xfrm>
            <a:off x="2982253"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5" name="矩形 34"/>
          <p:cNvSpPr/>
          <p:nvPr/>
        </p:nvSpPr>
        <p:spPr>
          <a:xfrm>
            <a:off x="3292035"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6" name="矩形 35"/>
          <p:cNvSpPr/>
          <p:nvPr/>
        </p:nvSpPr>
        <p:spPr>
          <a:xfrm>
            <a:off x="3601818"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7" name="矩形 36"/>
          <p:cNvSpPr/>
          <p:nvPr/>
        </p:nvSpPr>
        <p:spPr>
          <a:xfrm>
            <a:off x="1743121"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8" name="矩形 37"/>
          <p:cNvSpPr/>
          <p:nvPr/>
        </p:nvSpPr>
        <p:spPr>
          <a:xfrm>
            <a:off x="205290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9" name="矩形 38"/>
          <p:cNvSpPr/>
          <p:nvPr/>
        </p:nvSpPr>
        <p:spPr>
          <a:xfrm>
            <a:off x="2362686"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0" name="矩形 39"/>
          <p:cNvSpPr/>
          <p:nvPr/>
        </p:nvSpPr>
        <p:spPr>
          <a:xfrm>
            <a:off x="2672469"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1" name="矩形 40"/>
          <p:cNvSpPr/>
          <p:nvPr/>
        </p:nvSpPr>
        <p:spPr>
          <a:xfrm>
            <a:off x="298225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2" name="矩形 41"/>
          <p:cNvSpPr/>
          <p:nvPr/>
        </p:nvSpPr>
        <p:spPr>
          <a:xfrm>
            <a:off x="3292035"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3" name="矩形 42"/>
          <p:cNvSpPr/>
          <p:nvPr/>
        </p:nvSpPr>
        <p:spPr>
          <a:xfrm>
            <a:off x="3601818"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4" name="矩形 43"/>
          <p:cNvSpPr/>
          <p:nvPr/>
        </p:nvSpPr>
        <p:spPr>
          <a:xfrm>
            <a:off x="1743121"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5" name="矩形 44"/>
          <p:cNvSpPr/>
          <p:nvPr/>
        </p:nvSpPr>
        <p:spPr>
          <a:xfrm>
            <a:off x="205290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6" name="矩形 45"/>
          <p:cNvSpPr/>
          <p:nvPr/>
        </p:nvSpPr>
        <p:spPr>
          <a:xfrm>
            <a:off x="236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7" name="矩形 46"/>
          <p:cNvSpPr/>
          <p:nvPr/>
        </p:nvSpPr>
        <p:spPr>
          <a:xfrm>
            <a:off x="267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8" name="矩形 47"/>
          <p:cNvSpPr/>
          <p:nvPr/>
        </p:nvSpPr>
        <p:spPr>
          <a:xfrm>
            <a:off x="298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9" name="矩形 48"/>
          <p:cNvSpPr/>
          <p:nvPr/>
        </p:nvSpPr>
        <p:spPr>
          <a:xfrm>
            <a:off x="329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0" name="矩形 49"/>
          <p:cNvSpPr/>
          <p:nvPr/>
        </p:nvSpPr>
        <p:spPr>
          <a:xfrm>
            <a:off x="360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1" name="矩形 50"/>
          <p:cNvSpPr/>
          <p:nvPr/>
        </p:nvSpPr>
        <p:spPr>
          <a:xfrm>
            <a:off x="1743121"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2" name="矩形 51"/>
          <p:cNvSpPr/>
          <p:nvPr/>
        </p:nvSpPr>
        <p:spPr>
          <a:xfrm>
            <a:off x="205290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3" name="矩形 52"/>
          <p:cNvSpPr/>
          <p:nvPr/>
        </p:nvSpPr>
        <p:spPr>
          <a:xfrm>
            <a:off x="2362686"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4" name="矩形 53"/>
          <p:cNvSpPr/>
          <p:nvPr/>
        </p:nvSpPr>
        <p:spPr>
          <a:xfrm>
            <a:off x="2672469"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5" name="矩形 54"/>
          <p:cNvSpPr/>
          <p:nvPr/>
        </p:nvSpPr>
        <p:spPr>
          <a:xfrm>
            <a:off x="298225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6" name="矩形 55"/>
          <p:cNvSpPr/>
          <p:nvPr/>
        </p:nvSpPr>
        <p:spPr>
          <a:xfrm>
            <a:off x="3292035"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7" name="矩形 56"/>
          <p:cNvSpPr/>
          <p:nvPr/>
        </p:nvSpPr>
        <p:spPr>
          <a:xfrm>
            <a:off x="3601818"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8" name="矩形 57"/>
          <p:cNvSpPr/>
          <p:nvPr/>
        </p:nvSpPr>
        <p:spPr>
          <a:xfrm>
            <a:off x="1743121"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9" name="矩形 58"/>
          <p:cNvSpPr/>
          <p:nvPr/>
        </p:nvSpPr>
        <p:spPr>
          <a:xfrm>
            <a:off x="205290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0" name="矩形 59"/>
          <p:cNvSpPr/>
          <p:nvPr/>
        </p:nvSpPr>
        <p:spPr>
          <a:xfrm>
            <a:off x="2362686"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1" name="矩形 60"/>
          <p:cNvSpPr/>
          <p:nvPr/>
        </p:nvSpPr>
        <p:spPr>
          <a:xfrm>
            <a:off x="2672469"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2" name="矩形 61"/>
          <p:cNvSpPr/>
          <p:nvPr/>
        </p:nvSpPr>
        <p:spPr>
          <a:xfrm>
            <a:off x="298225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3" name="矩形 62"/>
          <p:cNvSpPr/>
          <p:nvPr/>
        </p:nvSpPr>
        <p:spPr>
          <a:xfrm>
            <a:off x="3292035"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4" name="矩形 63"/>
          <p:cNvSpPr/>
          <p:nvPr/>
        </p:nvSpPr>
        <p:spPr>
          <a:xfrm>
            <a:off x="3601818"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1" name="箭头: 右 90"/>
          <p:cNvSpPr/>
          <p:nvPr/>
        </p:nvSpPr>
        <p:spPr>
          <a:xfrm>
            <a:off x="5267533" y="3730505"/>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2" name="矩形 91"/>
          <p:cNvSpPr/>
          <p:nvPr/>
        </p:nvSpPr>
        <p:spPr>
          <a:xfrm>
            <a:off x="8125511" y="3413271"/>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3" name="矩形 92"/>
          <p:cNvSpPr/>
          <p:nvPr/>
        </p:nvSpPr>
        <p:spPr>
          <a:xfrm>
            <a:off x="8435294" y="3413271"/>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4" name="矩形 93"/>
          <p:cNvSpPr/>
          <p:nvPr/>
        </p:nvSpPr>
        <p:spPr>
          <a:xfrm>
            <a:off x="8745078" y="3413271"/>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5" name="矩形 94"/>
          <p:cNvSpPr/>
          <p:nvPr/>
        </p:nvSpPr>
        <p:spPr>
          <a:xfrm>
            <a:off x="8125511" y="367762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6" name="矩形 95"/>
          <p:cNvSpPr/>
          <p:nvPr/>
        </p:nvSpPr>
        <p:spPr>
          <a:xfrm>
            <a:off x="8435294" y="367762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7" name="矩形 96"/>
          <p:cNvSpPr/>
          <p:nvPr/>
        </p:nvSpPr>
        <p:spPr>
          <a:xfrm>
            <a:off x="8745078" y="367762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8" name="矩形 97"/>
          <p:cNvSpPr/>
          <p:nvPr/>
        </p:nvSpPr>
        <p:spPr>
          <a:xfrm>
            <a:off x="8125511" y="39600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9" name="矩形 98"/>
          <p:cNvSpPr/>
          <p:nvPr/>
        </p:nvSpPr>
        <p:spPr>
          <a:xfrm>
            <a:off x="8435294" y="39600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0" name="矩形 99"/>
          <p:cNvSpPr/>
          <p:nvPr/>
        </p:nvSpPr>
        <p:spPr>
          <a:xfrm>
            <a:off x="8745078" y="39600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 name="标题 2"/>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1067981" y="1213230"/>
            <a:ext cx="9299944" cy="584775"/>
          </a:xfrm>
          <a:prstGeom prst="rect">
            <a:avLst/>
          </a:prstGeom>
        </p:spPr>
        <p:txBody>
          <a:bodyPr wrap="square">
            <a:spAutoFit/>
          </a:bodyPr>
          <a:lstStyle/>
          <a:p>
            <a:r>
              <a:rPr lang="zh-CN" altLang="en-US" sz="3200" dirty="0">
                <a:latin typeface="楷体" panose="02010609060101010101" pitchFamily="49" charset="-122"/>
                <a:ea typeface="楷体" panose="02010609060101010101" pitchFamily="49" charset="-122"/>
                <a:cs typeface="Times New Roman" panose="02020603050405020304" pitchFamily="16" charset="0"/>
              </a:rPr>
              <a:t>如果步长改为</a:t>
            </a:r>
            <a:r>
              <a:rPr lang="en-US" altLang="zh-CN" sz="3200" dirty="0">
                <a:latin typeface="楷体" panose="02010609060101010101" pitchFamily="49" charset="-122"/>
                <a:ea typeface="楷体" panose="02010609060101010101" pitchFamily="49" charset="-122"/>
                <a:cs typeface="Times New Roman" panose="02020603050405020304" pitchFamily="16" charset="0"/>
              </a:rPr>
              <a:t>2</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16" name="矩形 15"/>
          <p:cNvSpPr/>
          <p:nvPr/>
        </p:nvSpPr>
        <p:spPr>
          <a:xfrm>
            <a:off x="1743121"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7" name="矩形 16"/>
          <p:cNvSpPr/>
          <p:nvPr/>
        </p:nvSpPr>
        <p:spPr>
          <a:xfrm>
            <a:off x="2052903"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8" name="矩形 17"/>
          <p:cNvSpPr/>
          <p:nvPr/>
        </p:nvSpPr>
        <p:spPr>
          <a:xfrm>
            <a:off x="2362686"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9" name="矩形 18"/>
          <p:cNvSpPr/>
          <p:nvPr/>
        </p:nvSpPr>
        <p:spPr>
          <a:xfrm>
            <a:off x="2672469" y="288456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0" name="矩形 19"/>
          <p:cNvSpPr/>
          <p:nvPr/>
        </p:nvSpPr>
        <p:spPr>
          <a:xfrm>
            <a:off x="2982253"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1" name="矩形 20"/>
          <p:cNvSpPr/>
          <p:nvPr/>
        </p:nvSpPr>
        <p:spPr>
          <a:xfrm>
            <a:off x="3292035"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2" name="矩形 21"/>
          <p:cNvSpPr/>
          <p:nvPr/>
        </p:nvSpPr>
        <p:spPr>
          <a:xfrm>
            <a:off x="3601818" y="2884565"/>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3" name="矩形 22"/>
          <p:cNvSpPr/>
          <p:nvPr/>
        </p:nvSpPr>
        <p:spPr>
          <a:xfrm>
            <a:off x="1743121"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4" name="矩形 23"/>
          <p:cNvSpPr/>
          <p:nvPr/>
        </p:nvSpPr>
        <p:spPr>
          <a:xfrm>
            <a:off x="2052903"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5" name="矩形 24"/>
          <p:cNvSpPr/>
          <p:nvPr/>
        </p:nvSpPr>
        <p:spPr>
          <a:xfrm>
            <a:off x="2362686"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6" name="矩形 25"/>
          <p:cNvSpPr/>
          <p:nvPr/>
        </p:nvSpPr>
        <p:spPr>
          <a:xfrm>
            <a:off x="2672469" y="3148918"/>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7" name="矩形 26"/>
          <p:cNvSpPr/>
          <p:nvPr/>
        </p:nvSpPr>
        <p:spPr>
          <a:xfrm>
            <a:off x="2982253"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8" name="矩形 27"/>
          <p:cNvSpPr/>
          <p:nvPr/>
        </p:nvSpPr>
        <p:spPr>
          <a:xfrm>
            <a:off x="3292035"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29" name="矩形 28"/>
          <p:cNvSpPr/>
          <p:nvPr/>
        </p:nvSpPr>
        <p:spPr>
          <a:xfrm>
            <a:off x="3601818" y="3148918"/>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0" name="矩形 29"/>
          <p:cNvSpPr/>
          <p:nvPr/>
        </p:nvSpPr>
        <p:spPr>
          <a:xfrm>
            <a:off x="1743121"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1" name="矩形 30"/>
          <p:cNvSpPr/>
          <p:nvPr/>
        </p:nvSpPr>
        <p:spPr>
          <a:xfrm>
            <a:off x="2052903"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2" name="矩形 31"/>
          <p:cNvSpPr/>
          <p:nvPr/>
        </p:nvSpPr>
        <p:spPr>
          <a:xfrm>
            <a:off x="2362686"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3" name="矩形 32"/>
          <p:cNvSpPr/>
          <p:nvPr/>
        </p:nvSpPr>
        <p:spPr>
          <a:xfrm>
            <a:off x="2672469" y="3431309"/>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4" name="矩形 33"/>
          <p:cNvSpPr/>
          <p:nvPr/>
        </p:nvSpPr>
        <p:spPr>
          <a:xfrm>
            <a:off x="2982253"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5" name="矩形 34"/>
          <p:cNvSpPr/>
          <p:nvPr/>
        </p:nvSpPr>
        <p:spPr>
          <a:xfrm>
            <a:off x="3292035"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6" name="矩形 35"/>
          <p:cNvSpPr/>
          <p:nvPr/>
        </p:nvSpPr>
        <p:spPr>
          <a:xfrm>
            <a:off x="3601818" y="3431309"/>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7" name="矩形 36"/>
          <p:cNvSpPr/>
          <p:nvPr/>
        </p:nvSpPr>
        <p:spPr>
          <a:xfrm>
            <a:off x="1743121"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8" name="矩形 37"/>
          <p:cNvSpPr/>
          <p:nvPr/>
        </p:nvSpPr>
        <p:spPr>
          <a:xfrm>
            <a:off x="205290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9" name="矩形 38"/>
          <p:cNvSpPr/>
          <p:nvPr/>
        </p:nvSpPr>
        <p:spPr>
          <a:xfrm>
            <a:off x="2362686"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0" name="矩形 39"/>
          <p:cNvSpPr/>
          <p:nvPr/>
        </p:nvSpPr>
        <p:spPr>
          <a:xfrm>
            <a:off x="2672469"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1" name="矩形 40"/>
          <p:cNvSpPr/>
          <p:nvPr/>
        </p:nvSpPr>
        <p:spPr>
          <a:xfrm>
            <a:off x="2982253"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2" name="矩形 41"/>
          <p:cNvSpPr/>
          <p:nvPr/>
        </p:nvSpPr>
        <p:spPr>
          <a:xfrm>
            <a:off x="3292035"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3" name="矩形 42"/>
          <p:cNvSpPr/>
          <p:nvPr/>
        </p:nvSpPr>
        <p:spPr>
          <a:xfrm>
            <a:off x="3601818" y="3695662"/>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4" name="矩形 43"/>
          <p:cNvSpPr/>
          <p:nvPr/>
        </p:nvSpPr>
        <p:spPr>
          <a:xfrm>
            <a:off x="1743121"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5" name="矩形 44"/>
          <p:cNvSpPr/>
          <p:nvPr/>
        </p:nvSpPr>
        <p:spPr>
          <a:xfrm>
            <a:off x="205290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6" name="矩形 45"/>
          <p:cNvSpPr/>
          <p:nvPr/>
        </p:nvSpPr>
        <p:spPr>
          <a:xfrm>
            <a:off x="2362686"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7" name="矩形 46"/>
          <p:cNvSpPr/>
          <p:nvPr/>
        </p:nvSpPr>
        <p:spPr>
          <a:xfrm>
            <a:off x="2672469"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8" name="矩形 47"/>
          <p:cNvSpPr/>
          <p:nvPr/>
        </p:nvSpPr>
        <p:spPr>
          <a:xfrm>
            <a:off x="2982253"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9" name="矩形 48"/>
          <p:cNvSpPr/>
          <p:nvPr/>
        </p:nvSpPr>
        <p:spPr>
          <a:xfrm>
            <a:off x="3292035"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0" name="矩形 49"/>
          <p:cNvSpPr/>
          <p:nvPr/>
        </p:nvSpPr>
        <p:spPr>
          <a:xfrm>
            <a:off x="3601818" y="3978053"/>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1" name="矩形 50"/>
          <p:cNvSpPr/>
          <p:nvPr/>
        </p:nvSpPr>
        <p:spPr>
          <a:xfrm>
            <a:off x="1743121"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2" name="矩形 51"/>
          <p:cNvSpPr/>
          <p:nvPr/>
        </p:nvSpPr>
        <p:spPr>
          <a:xfrm>
            <a:off x="205290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3" name="矩形 52"/>
          <p:cNvSpPr/>
          <p:nvPr/>
        </p:nvSpPr>
        <p:spPr>
          <a:xfrm>
            <a:off x="2362686"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4" name="矩形 53"/>
          <p:cNvSpPr/>
          <p:nvPr/>
        </p:nvSpPr>
        <p:spPr>
          <a:xfrm>
            <a:off x="2672469"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5" name="矩形 54"/>
          <p:cNvSpPr/>
          <p:nvPr/>
        </p:nvSpPr>
        <p:spPr>
          <a:xfrm>
            <a:off x="2982253"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6" name="矩形 55"/>
          <p:cNvSpPr/>
          <p:nvPr/>
        </p:nvSpPr>
        <p:spPr>
          <a:xfrm>
            <a:off x="3292035"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7" name="矩形 56"/>
          <p:cNvSpPr/>
          <p:nvPr/>
        </p:nvSpPr>
        <p:spPr>
          <a:xfrm>
            <a:off x="3601818" y="4242406"/>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8" name="矩形 57"/>
          <p:cNvSpPr/>
          <p:nvPr/>
        </p:nvSpPr>
        <p:spPr>
          <a:xfrm>
            <a:off x="1743121"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9" name="矩形 58"/>
          <p:cNvSpPr/>
          <p:nvPr/>
        </p:nvSpPr>
        <p:spPr>
          <a:xfrm>
            <a:off x="205290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0" name="矩形 59"/>
          <p:cNvSpPr/>
          <p:nvPr/>
        </p:nvSpPr>
        <p:spPr>
          <a:xfrm>
            <a:off x="2362686"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1" name="矩形 60"/>
          <p:cNvSpPr/>
          <p:nvPr/>
        </p:nvSpPr>
        <p:spPr>
          <a:xfrm>
            <a:off x="2672469"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2" name="矩形 61"/>
          <p:cNvSpPr/>
          <p:nvPr/>
        </p:nvSpPr>
        <p:spPr>
          <a:xfrm>
            <a:off x="2982253"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3" name="矩形 62"/>
          <p:cNvSpPr/>
          <p:nvPr/>
        </p:nvSpPr>
        <p:spPr>
          <a:xfrm>
            <a:off x="3292035"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64" name="矩形 63"/>
          <p:cNvSpPr/>
          <p:nvPr/>
        </p:nvSpPr>
        <p:spPr>
          <a:xfrm>
            <a:off x="3601818" y="4524797"/>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1" name="箭头: 右 90"/>
          <p:cNvSpPr/>
          <p:nvPr/>
        </p:nvSpPr>
        <p:spPr>
          <a:xfrm>
            <a:off x="5267533" y="3730505"/>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2" name="矩形 91"/>
          <p:cNvSpPr/>
          <p:nvPr/>
        </p:nvSpPr>
        <p:spPr>
          <a:xfrm>
            <a:off x="8125511" y="3413271"/>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3" name="矩形 92"/>
          <p:cNvSpPr/>
          <p:nvPr/>
        </p:nvSpPr>
        <p:spPr>
          <a:xfrm>
            <a:off x="8435294" y="3413271"/>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4" name="矩形 93"/>
          <p:cNvSpPr/>
          <p:nvPr/>
        </p:nvSpPr>
        <p:spPr>
          <a:xfrm>
            <a:off x="8745078" y="3413271"/>
            <a:ext cx="309783" cy="282391"/>
          </a:xfrm>
          <a:prstGeom prst="rect">
            <a:avLst/>
          </a:prstGeom>
          <a:solidFill>
            <a:srgbClr val="FFC000"/>
          </a:solidFill>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5" name="矩形 94"/>
          <p:cNvSpPr/>
          <p:nvPr/>
        </p:nvSpPr>
        <p:spPr>
          <a:xfrm>
            <a:off x="8125511" y="367762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6" name="矩形 95"/>
          <p:cNvSpPr/>
          <p:nvPr/>
        </p:nvSpPr>
        <p:spPr>
          <a:xfrm>
            <a:off x="8435294" y="367762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7" name="矩形 96"/>
          <p:cNvSpPr/>
          <p:nvPr/>
        </p:nvSpPr>
        <p:spPr>
          <a:xfrm>
            <a:off x="8745078" y="367762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8" name="矩形 97"/>
          <p:cNvSpPr/>
          <p:nvPr/>
        </p:nvSpPr>
        <p:spPr>
          <a:xfrm>
            <a:off x="8125511" y="39600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99" name="矩形 98"/>
          <p:cNvSpPr/>
          <p:nvPr/>
        </p:nvSpPr>
        <p:spPr>
          <a:xfrm>
            <a:off x="8435294" y="39600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100" name="矩形 99"/>
          <p:cNvSpPr/>
          <p:nvPr/>
        </p:nvSpPr>
        <p:spPr>
          <a:xfrm>
            <a:off x="8745078" y="3960015"/>
            <a:ext cx="309783" cy="282391"/>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 name="标题 2"/>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10" name="矩形 9"/>
              <p:cNvSpPr/>
              <p:nvPr/>
            </p:nvSpPr>
            <p:spPr>
              <a:xfrm>
                <a:off x="737781" y="844929"/>
                <a:ext cx="10774063" cy="2062103"/>
              </a:xfrm>
              <a:prstGeom prst="rect">
                <a:avLst/>
              </a:prstGeom>
            </p:spPr>
            <p:txBody>
              <a:bodyPr wrap="square">
                <a:spAutoFit/>
              </a:bodyPr>
              <a:lstStyle/>
              <a:p>
                <a:r>
                  <a:rPr lang="zh-CN" altLang="en-US" sz="3200" dirty="0">
                    <a:latin typeface="楷体" panose="02010609060101010101" pitchFamily="49" charset="-122"/>
                    <a:ea typeface="楷体" panose="02010609060101010101" pitchFamily="49" charset="-122"/>
                    <a:cs typeface="Times New Roman" panose="02020603050405020304" pitchFamily="16" charset="0"/>
                  </a:rPr>
                  <a:t>有一张</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32</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32</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3(RGB)</a:t>
                </a:r>
                <a:r>
                  <a:rPr lang="zh-CN" altLang="en-US" sz="3200" dirty="0">
                    <a:latin typeface="楷体" panose="02010609060101010101" pitchFamily="49" charset="-122"/>
                    <a:ea typeface="楷体" panose="02010609060101010101" pitchFamily="49" charset="-122"/>
                    <a:cs typeface="Times New Roman" panose="02020603050405020304" pitchFamily="16" charset="0"/>
                  </a:rPr>
                  <a:t>的图像，使用</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的卷积核</a:t>
                </a:r>
                <a14:m>
                  <m:oMath xmlns:m="http://schemas.openxmlformats.org/officeDocument/2006/math">
                    <m:sSub>
                      <m:sSubPr>
                        <m:ctrlPr>
                          <a:rPr lang="en-US" altLang="zh-CN" sz="3200" i="1">
                            <a:latin typeface="Cambria Math" panose="02040503050406030204" pitchFamily="18" charset="0"/>
                            <a:ea typeface="楷体" panose="02010609060101010101" pitchFamily="49" charset="-122"/>
                            <a:cs typeface="Times New Roman" panose="02020603050405020304" pitchFamily="16" charset="0"/>
                          </a:rPr>
                        </m:ctrlPr>
                      </m:sSubPr>
                      <m:e>
                        <m:r>
                          <a:rPr lang="en-US" altLang="zh-CN" sz="3200">
                            <a:latin typeface="Cambria Math" panose="02040503050406030204" pitchFamily="18" charset="0"/>
                            <a:ea typeface="楷体" panose="02010609060101010101" pitchFamily="49" charset="-122"/>
                            <a:cs typeface="Times New Roman" panose="02020603050405020304" pitchFamily="16" charset="0"/>
                          </a:rPr>
                          <m:t>𝑊</m:t>
                        </m:r>
                      </m:e>
                      <m:sub>
                        <m:r>
                          <a:rPr lang="en-US" altLang="zh-CN" sz="3200">
                            <a:latin typeface="Cambria Math" panose="02040503050406030204" pitchFamily="18" charset="0"/>
                            <a:ea typeface="楷体" panose="02010609060101010101" pitchFamily="49" charset="-122"/>
                            <a:cs typeface="Times New Roman" panose="02020603050405020304" pitchFamily="16" charset="0"/>
                          </a:rPr>
                          <m:t>1</m:t>
                        </m:r>
                      </m:sub>
                    </m:sSub>
                  </m:oMath>
                </a14:m>
                <a:r>
                  <a:rPr lang="zh-CN" altLang="en-US" sz="3200" dirty="0">
                    <a:latin typeface="楷体" panose="02010609060101010101" pitchFamily="49" charset="-122"/>
                    <a:ea typeface="楷体" panose="02010609060101010101" pitchFamily="49" charset="-122"/>
                    <a:cs typeface="Times New Roman" panose="02020603050405020304" pitchFamily="16" charset="0"/>
                  </a:rPr>
                  <a:t>，步长为</a:t>
                </a:r>
                <a:r>
                  <a:rPr lang="en-US" altLang="zh-CN" sz="3200" dirty="0">
                    <a:latin typeface="楷体" panose="02010609060101010101" pitchFamily="49" charset="-122"/>
                    <a:ea typeface="楷体" panose="02010609060101010101" pitchFamily="49" charset="-122"/>
                    <a:cs typeface="Times New Roman" panose="02020603050405020304" pitchFamily="16" charset="0"/>
                  </a:rPr>
                  <a:t>1</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对其进行卷积操作。卷积核</a:t>
                </a:r>
                <a14:m>
                  <m:oMath xmlns:m="http://schemas.openxmlformats.org/officeDocument/2006/math">
                    <m:sSub>
                      <m:sSubPr>
                        <m:ctrlPr>
                          <a:rPr lang="en-US" altLang="zh-CN" sz="3200" i="1">
                            <a:latin typeface="Cambria Math" panose="02040503050406030204" pitchFamily="18" charset="0"/>
                            <a:ea typeface="楷体" panose="02010609060101010101" pitchFamily="49" charset="-122"/>
                            <a:cs typeface="Times New Roman" panose="02020603050405020304" pitchFamily="16" charset="0"/>
                          </a:rPr>
                        </m:ctrlPr>
                      </m:sSubPr>
                      <m:e>
                        <m:r>
                          <a:rPr lang="en-US" altLang="zh-CN" sz="3200">
                            <a:latin typeface="Cambria Math" panose="02040503050406030204" pitchFamily="18" charset="0"/>
                            <a:ea typeface="楷体" panose="02010609060101010101" pitchFamily="49" charset="-122"/>
                            <a:cs typeface="Times New Roman" panose="02020603050405020304" pitchFamily="16" charset="0"/>
                          </a:rPr>
                          <m:t>𝑊</m:t>
                        </m:r>
                      </m:e>
                      <m:sub>
                        <m:r>
                          <a:rPr lang="en-US" altLang="zh-CN" sz="3200">
                            <a:latin typeface="Cambria Math" panose="02040503050406030204" pitchFamily="18" charset="0"/>
                            <a:ea typeface="楷体" panose="02010609060101010101" pitchFamily="49" charset="-122"/>
                            <a:cs typeface="Times New Roman" panose="02020603050405020304" pitchFamily="16" charset="0"/>
                          </a:rPr>
                          <m:t>1</m:t>
                        </m:r>
                      </m:sub>
                    </m:sSub>
                  </m:oMath>
                </a14:m>
                <a:r>
                  <a:rPr lang="zh-CN" altLang="en-US" sz="3200" dirty="0">
                    <a:latin typeface="楷体" panose="02010609060101010101" pitchFamily="49" charset="-122"/>
                    <a:ea typeface="楷体" panose="02010609060101010101" pitchFamily="49" charset="-122"/>
                    <a:cs typeface="Times New Roman" panose="02020603050405020304" pitchFamily="16" charset="0"/>
                  </a:rPr>
                  <a:t>在原始图像上从左到右、从上到下进行计算，改变</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子块区域中的中心像素点值，得到</a:t>
                </a:r>
                <a:r>
                  <a:rPr lang="en-US" altLang="zh-CN" sz="3200" dirty="0">
                    <a:latin typeface="楷体" panose="02010609060101010101" pitchFamily="49" charset="-122"/>
                    <a:ea typeface="楷体" panose="02010609060101010101" pitchFamily="49" charset="-122"/>
                    <a:cs typeface="Times New Roman" panose="02020603050405020304" pitchFamily="16" charset="0"/>
                  </a:rPr>
                  <a:t>28*28</a:t>
                </a:r>
                <a:r>
                  <a:rPr lang="zh-CN" altLang="en-US" sz="3200" dirty="0">
                    <a:latin typeface="楷体" panose="02010609060101010101" pitchFamily="49" charset="-122"/>
                    <a:ea typeface="楷体" panose="02010609060101010101" pitchFamily="49" charset="-122"/>
                    <a:cs typeface="Times New Roman" panose="02020603050405020304" pitchFamily="16" charset="0"/>
                  </a:rPr>
                  <a:t>的特征图</a:t>
                </a:r>
                <a14:m>
                  <m:oMath xmlns:m="http://schemas.openxmlformats.org/officeDocument/2006/math">
                    <m:sSub>
                      <m:sSubPr>
                        <m:ctrlPr>
                          <a:rPr lang="en-US" altLang="zh-CN" sz="3200" i="1">
                            <a:latin typeface="Cambria Math" panose="02040503050406030204" pitchFamily="18" charset="0"/>
                            <a:ea typeface="楷体" panose="02010609060101010101" pitchFamily="49" charset="-122"/>
                            <a:cs typeface="Times New Roman" panose="02020603050405020304" pitchFamily="16" charset="0"/>
                          </a:rPr>
                        </m:ctrlPr>
                      </m:sSubPr>
                      <m:e>
                        <m:r>
                          <a:rPr lang="en-US" altLang="zh-CN" sz="3200">
                            <a:latin typeface="Cambria Math" panose="02040503050406030204" pitchFamily="18" charset="0"/>
                            <a:ea typeface="楷体" panose="02010609060101010101" pitchFamily="49" charset="-122"/>
                            <a:cs typeface="Times New Roman" panose="02020603050405020304" pitchFamily="16" charset="0"/>
                          </a:rPr>
                          <m:t>𝑚</m:t>
                        </m:r>
                      </m:e>
                      <m:sub>
                        <m:r>
                          <a:rPr lang="en-US" altLang="zh-CN" sz="3200">
                            <a:latin typeface="Cambria Math" panose="02040503050406030204" pitchFamily="18" charset="0"/>
                            <a:ea typeface="楷体" panose="02010609060101010101" pitchFamily="49" charset="-122"/>
                            <a:cs typeface="Times New Roman" panose="02020603050405020304" pitchFamily="16" charset="0"/>
                          </a:rPr>
                          <m:t>1</m:t>
                        </m:r>
                      </m:sub>
                    </m:sSub>
                  </m:oMath>
                </a14:m>
                <a:endParaRPr lang="en-US" altLang="zh-CN" sz="3200" dirty="0">
                  <a:latin typeface="楷体" panose="02010609060101010101" pitchFamily="49" charset="-122"/>
                  <a:ea typeface="楷体" panose="02010609060101010101" pitchFamily="49" charset="-122"/>
                  <a:cs typeface="Times New Roman" panose="02020603050405020304" pitchFamily="16" charset="0"/>
                </a:endParaRPr>
              </a:p>
            </p:txBody>
          </p:sp>
        </mc:Choice>
        <mc:Fallback>
          <p:sp>
            <p:nvSpPr>
              <p:cNvPr id="10" name="矩形 9"/>
              <p:cNvSpPr>
                <a:spLocks noRot="1" noChangeAspect="1" noMove="1" noResize="1" noEditPoints="1" noAdjustHandles="1" noChangeArrowheads="1" noChangeShapeType="1" noTextEdit="1"/>
              </p:cNvSpPr>
              <p:nvPr/>
            </p:nvSpPr>
            <p:spPr>
              <a:xfrm>
                <a:off x="737781" y="844929"/>
                <a:ext cx="10774063" cy="2062103"/>
              </a:xfrm>
              <a:prstGeom prst="rect">
                <a:avLst/>
              </a:prstGeom>
              <a:blipFill rotWithShape="1">
                <a:blip r:embed="rId1"/>
                <a:stretch>
                  <a:fillRect l="-5" t="-18" r="5"/>
                </a:stretch>
              </a:blipFill>
            </p:spPr>
            <p:txBody>
              <a:bodyPr/>
              <a:lstStyle/>
              <a:p>
                <a:r>
                  <a:rPr lang="zh-CN" altLang="en-US">
                    <a:noFill/>
                  </a:rPr>
                  <a:t> </a:t>
                </a:r>
              </a:p>
            </p:txBody>
          </p:sp>
        </mc:Fallback>
      </mc:AlternateContent>
      <p:sp>
        <p:nvSpPr>
          <p:cNvPr id="2" name="矩形 1"/>
          <p:cNvSpPr/>
          <p:nvPr/>
        </p:nvSpPr>
        <p:spPr>
          <a:xfrm>
            <a:off x="1005840" y="3022600"/>
            <a:ext cx="1788160" cy="1666240"/>
          </a:xfrm>
          <a:prstGeom prst="rect">
            <a:avLst/>
          </a:prstGeom>
          <a:solidFill>
            <a:srgbClr val="FF000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 name="矩形 6"/>
          <p:cNvSpPr/>
          <p:nvPr/>
        </p:nvSpPr>
        <p:spPr>
          <a:xfrm>
            <a:off x="1209040" y="3225800"/>
            <a:ext cx="1788160" cy="1666240"/>
          </a:xfrm>
          <a:prstGeom prst="rect">
            <a:avLst/>
          </a:prstGeom>
          <a:solidFill>
            <a:srgbClr val="00B05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8" name="矩形 7"/>
          <p:cNvSpPr/>
          <p:nvPr/>
        </p:nvSpPr>
        <p:spPr>
          <a:xfrm>
            <a:off x="1412240" y="3429000"/>
            <a:ext cx="1788160" cy="1666240"/>
          </a:xfrm>
          <a:prstGeom prst="rect">
            <a:avLst/>
          </a:prstGeom>
          <a:solidFill>
            <a:srgbClr val="0070C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 name="文本框 2"/>
          <p:cNvSpPr txBox="1"/>
          <p:nvPr/>
        </p:nvSpPr>
        <p:spPr>
          <a:xfrm>
            <a:off x="3200400" y="4003041"/>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1" name="文本框 10"/>
          <p:cNvSpPr txBox="1"/>
          <p:nvPr/>
        </p:nvSpPr>
        <p:spPr>
          <a:xfrm>
            <a:off x="2057400" y="5095241"/>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3" name="箭头: 右 12"/>
          <p:cNvSpPr/>
          <p:nvPr/>
        </p:nvSpPr>
        <p:spPr>
          <a:xfrm>
            <a:off x="3880589" y="4075432"/>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 name="矩形 3"/>
          <p:cNvSpPr/>
          <p:nvPr/>
        </p:nvSpPr>
        <p:spPr>
          <a:xfrm>
            <a:off x="5750560" y="3698240"/>
            <a:ext cx="497840" cy="497840"/>
          </a:xfrm>
          <a:prstGeom prst="rect">
            <a:avLst/>
          </a:prstGeom>
          <a:solidFill>
            <a:schemeClr val="bg1">
              <a:lumMod val="75000"/>
            </a:schemeClr>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4" name="矩形 13"/>
          <p:cNvSpPr/>
          <p:nvPr/>
        </p:nvSpPr>
        <p:spPr>
          <a:xfrm>
            <a:off x="5953760" y="3901440"/>
            <a:ext cx="497840" cy="497840"/>
          </a:xfrm>
          <a:prstGeom prst="rect">
            <a:avLst/>
          </a:prstGeom>
          <a:solidFill>
            <a:schemeClr val="bg1">
              <a:lumMod val="75000"/>
            </a:schemeClr>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5" name="矩形 14"/>
          <p:cNvSpPr/>
          <p:nvPr/>
        </p:nvSpPr>
        <p:spPr>
          <a:xfrm>
            <a:off x="6156960" y="4104640"/>
            <a:ext cx="497840" cy="497840"/>
          </a:xfrm>
          <a:prstGeom prst="rect">
            <a:avLst/>
          </a:prstGeom>
          <a:solidFill>
            <a:schemeClr val="bg1">
              <a:lumMod val="75000"/>
            </a:schemeClr>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 name="文本框 15"/>
          <p:cNvSpPr txBox="1"/>
          <p:nvPr/>
        </p:nvSpPr>
        <p:spPr>
          <a:xfrm>
            <a:off x="6609080" y="4148375"/>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 name="文本框 16"/>
          <p:cNvSpPr txBox="1"/>
          <p:nvPr/>
        </p:nvSpPr>
        <p:spPr>
          <a:xfrm>
            <a:off x="6202680" y="4558744"/>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 name="箭头: 右 17"/>
          <p:cNvSpPr/>
          <p:nvPr/>
        </p:nvSpPr>
        <p:spPr>
          <a:xfrm>
            <a:off x="7654092" y="4075432"/>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9" name="文本框 8"/>
          <p:cNvSpPr txBox="1"/>
          <p:nvPr/>
        </p:nvSpPr>
        <p:spPr>
          <a:xfrm>
            <a:off x="1148080" y="5644771"/>
            <a:ext cx="1717040"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原始图像</a:t>
            </a:r>
            <a:endParaRPr lang="zh-CN" altLang="en-US" sz="2800" dirty="0">
              <a:latin typeface="黑体" panose="02010609060101010101" pitchFamily="49" charset="-122"/>
              <a:ea typeface="黑体" panose="02010609060101010101" pitchFamily="49" charset="-122"/>
              <a:cs typeface="Times New Roman" panose="02020603050405020304" pitchFamily="16" charset="0"/>
            </a:endParaRPr>
          </a:p>
        </p:txBody>
      </p:sp>
      <mc:AlternateContent xmlns:mc="http://schemas.openxmlformats.org/markup-compatibility/2006">
        <mc:Choice xmlns:a14="http://schemas.microsoft.com/office/drawing/2010/main" Requires="a14">
          <p:sp>
            <p:nvSpPr>
              <p:cNvPr id="19" name="文本框 18"/>
              <p:cNvSpPr txBox="1"/>
              <p:nvPr/>
            </p:nvSpPr>
            <p:spPr>
              <a:xfrm>
                <a:off x="5547360" y="5644551"/>
                <a:ext cx="1717040"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卷积核</a:t>
                </a:r>
                <a14:m>
                  <m:oMath xmlns:m="http://schemas.openxmlformats.org/officeDocument/2006/math">
                    <m:sSub>
                      <m:sSubPr>
                        <m:ctrlPr>
                          <a:rPr lang="en-US" altLang="zh-CN" sz="2800" i="1">
                            <a:latin typeface="Cambria Math" panose="02040503050406030204" pitchFamily="18" charset="0"/>
                            <a:ea typeface="黑体" panose="02010609060101010101" pitchFamily="49" charset="-122"/>
                            <a:cs typeface="Times New Roman" panose="02020603050405020304" pitchFamily="16" charset="0"/>
                          </a:rPr>
                        </m:ctrlPr>
                      </m:sSubPr>
                      <m:e>
                        <m:r>
                          <a:rPr lang="en-US" altLang="zh-CN" sz="2800" i="1">
                            <a:latin typeface="Cambria Math" panose="02040503050406030204" pitchFamily="18" charset="0"/>
                            <a:ea typeface="黑体" panose="02010609060101010101" pitchFamily="49" charset="-122"/>
                            <a:cs typeface="Times New Roman" panose="02020603050405020304" pitchFamily="16" charset="0"/>
                          </a:rPr>
                          <m:t>𝑊</m:t>
                        </m:r>
                      </m:e>
                      <m:sub>
                        <m:r>
                          <a:rPr lang="en-US" altLang="zh-CN" sz="2800" i="1">
                            <a:latin typeface="Cambria Math" panose="02040503050406030204" pitchFamily="18" charset="0"/>
                            <a:ea typeface="黑体" panose="02010609060101010101" pitchFamily="49" charset="-122"/>
                            <a:cs typeface="Times New Roman" panose="02020603050405020304" pitchFamily="16" charset="0"/>
                          </a:rPr>
                          <m:t>1</m:t>
                        </m:r>
                      </m:sub>
                    </m:sSub>
                  </m:oMath>
                </a14:m>
                <a:endParaRPr lang="en-US" altLang="zh-CN" sz="2800" dirty="0">
                  <a:latin typeface="黑体" panose="02010609060101010101" pitchFamily="49" charset="-122"/>
                  <a:ea typeface="黑体" panose="02010609060101010101" pitchFamily="49" charset="-122"/>
                  <a:cs typeface="Times New Roman" panose="02020603050405020304" pitchFamily="16" charset="0"/>
                </a:endParaRPr>
              </a:p>
            </p:txBody>
          </p:sp>
        </mc:Choice>
        <mc:Fallback>
          <p:sp>
            <p:nvSpPr>
              <p:cNvPr id="19" name="文本框 18"/>
              <p:cNvSpPr txBox="1">
                <a:spLocks noRot="1" noChangeAspect="1" noMove="1" noResize="1" noEditPoints="1" noAdjustHandles="1" noChangeArrowheads="1" noChangeShapeType="1" noTextEdit="1"/>
              </p:cNvSpPr>
              <p:nvPr/>
            </p:nvSpPr>
            <p:spPr>
              <a:xfrm>
                <a:off x="5547360" y="5644551"/>
                <a:ext cx="1717040" cy="523220"/>
              </a:xfrm>
              <a:prstGeom prst="rect">
                <a:avLst/>
              </a:prstGeom>
              <a:blipFill rotWithShape="1">
                <a:blip r:embed="rId2"/>
                <a:stretch>
                  <a:fillRect t="-7" b="-71844"/>
                </a:stretch>
              </a:blipFill>
            </p:spPr>
            <p:txBody>
              <a:bodyPr/>
              <a:lstStyle/>
              <a:p>
                <a:r>
                  <a:rPr lang="zh-CN" altLang="en-US">
                    <a:noFill/>
                  </a:rPr>
                  <a:t> </a:t>
                </a:r>
              </a:p>
            </p:txBody>
          </p:sp>
        </mc:Fallback>
      </mc:AlternateContent>
      <p:sp>
        <p:nvSpPr>
          <p:cNvPr id="20" name="矩形 19"/>
          <p:cNvSpPr/>
          <p:nvPr/>
        </p:nvSpPr>
        <p:spPr>
          <a:xfrm>
            <a:off x="9438640" y="3429000"/>
            <a:ext cx="1544320" cy="1353997"/>
          </a:xfrm>
          <a:prstGeom prst="rect">
            <a:avLst/>
          </a:prstGeom>
          <a:solidFill>
            <a:schemeClr val="bg1">
              <a:lumMod val="75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mc:AlternateContent xmlns:mc="http://schemas.openxmlformats.org/markup-compatibility/2006">
        <mc:Choice xmlns:a14="http://schemas.microsoft.com/office/drawing/2010/main" Requires="a14">
          <p:sp>
            <p:nvSpPr>
              <p:cNvPr id="21" name="文本框 20"/>
              <p:cNvSpPr txBox="1"/>
              <p:nvPr/>
            </p:nvSpPr>
            <p:spPr>
              <a:xfrm>
                <a:off x="9438640" y="5644551"/>
                <a:ext cx="1717040"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特征图</a:t>
                </a:r>
                <a14:m>
                  <m:oMath xmlns:m="http://schemas.openxmlformats.org/officeDocument/2006/math">
                    <m:sSub>
                      <m:sSubPr>
                        <m:ctrlPr>
                          <a:rPr lang="en-US" altLang="zh-CN" sz="2800" i="1">
                            <a:latin typeface="Cambria Math" panose="02040503050406030204" pitchFamily="18" charset="0"/>
                            <a:ea typeface="黑体" panose="02010609060101010101" pitchFamily="49" charset="-122"/>
                            <a:cs typeface="Times New Roman" panose="02020603050405020304" pitchFamily="16" charset="0"/>
                          </a:rPr>
                        </m:ctrlPr>
                      </m:sSubPr>
                      <m:e>
                        <m:r>
                          <a:rPr lang="en-US" altLang="zh-CN" sz="2800" i="1">
                            <a:latin typeface="Cambria Math" panose="02040503050406030204" pitchFamily="18" charset="0"/>
                            <a:ea typeface="黑体" panose="02010609060101010101" pitchFamily="49" charset="-122"/>
                            <a:cs typeface="Times New Roman" panose="02020603050405020304" pitchFamily="16" charset="0"/>
                          </a:rPr>
                          <m:t>𝑚</m:t>
                        </m:r>
                      </m:e>
                      <m:sub>
                        <m:r>
                          <a:rPr lang="en-US" altLang="zh-CN" sz="2800" i="1">
                            <a:latin typeface="Cambria Math" panose="02040503050406030204" pitchFamily="18" charset="0"/>
                            <a:ea typeface="黑体" panose="02010609060101010101" pitchFamily="49" charset="-122"/>
                            <a:cs typeface="Times New Roman" panose="02020603050405020304" pitchFamily="16" charset="0"/>
                          </a:rPr>
                          <m:t>1</m:t>
                        </m:r>
                      </m:sub>
                    </m:sSub>
                  </m:oMath>
                </a14:m>
                <a:endParaRPr lang="en-US" altLang="zh-CN" sz="2800" dirty="0">
                  <a:latin typeface="黑体" panose="02010609060101010101" pitchFamily="49" charset="-122"/>
                  <a:ea typeface="黑体" panose="02010609060101010101" pitchFamily="49" charset="-122"/>
                  <a:cs typeface="Times New Roman" panose="02020603050405020304" pitchFamily="16" charset="0"/>
                </a:endParaRPr>
              </a:p>
            </p:txBody>
          </p:sp>
        </mc:Choice>
        <mc:Fallback>
          <p:sp>
            <p:nvSpPr>
              <p:cNvPr id="21" name="文本框 20"/>
              <p:cNvSpPr txBox="1">
                <a:spLocks noRot="1" noChangeAspect="1" noMove="1" noResize="1" noEditPoints="1" noAdjustHandles="1" noChangeArrowheads="1" noChangeShapeType="1" noTextEdit="1"/>
              </p:cNvSpPr>
              <p:nvPr/>
            </p:nvSpPr>
            <p:spPr>
              <a:xfrm>
                <a:off x="9438640" y="5644551"/>
                <a:ext cx="1717040" cy="523220"/>
              </a:xfrm>
              <a:prstGeom prst="rect">
                <a:avLst/>
              </a:prstGeom>
              <a:blipFill rotWithShape="1">
                <a:blip r:embed="rId3"/>
                <a:stretch>
                  <a:fillRect t="-7" b="3"/>
                </a:stretch>
              </a:blipFill>
            </p:spPr>
            <p:txBody>
              <a:bodyPr/>
              <a:lstStyle/>
              <a:p>
                <a:r>
                  <a:rPr lang="zh-CN" altLang="en-US">
                    <a:noFill/>
                  </a:rPr>
                  <a:t> </a:t>
                </a:r>
              </a:p>
            </p:txBody>
          </p:sp>
        </mc:Fallback>
      </mc:AlternateContent>
      <p:sp>
        <p:nvSpPr>
          <p:cNvPr id="23" name="文本框 22"/>
          <p:cNvSpPr txBox="1"/>
          <p:nvPr/>
        </p:nvSpPr>
        <p:spPr>
          <a:xfrm>
            <a:off x="10976412" y="3891281"/>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28</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 name="文本框 23"/>
          <p:cNvSpPr txBox="1"/>
          <p:nvPr/>
        </p:nvSpPr>
        <p:spPr>
          <a:xfrm>
            <a:off x="9961880" y="4782998"/>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28</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 name="标题 5"/>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10" name="矩形 9"/>
              <p:cNvSpPr/>
              <p:nvPr/>
            </p:nvSpPr>
            <p:spPr>
              <a:xfrm>
                <a:off x="1067981" y="1213230"/>
                <a:ext cx="10288641" cy="1077218"/>
              </a:xfrm>
              <a:prstGeom prst="rect">
                <a:avLst/>
              </a:prstGeom>
            </p:spPr>
            <p:txBody>
              <a:bodyPr wrap="square">
                <a:spAutoFit/>
              </a:bodyPr>
              <a:lstStyle/>
              <a:p>
                <a:r>
                  <a:rPr lang="zh-CN" altLang="en-US" sz="3200" dirty="0">
                    <a:latin typeface="楷体" panose="02010609060101010101" pitchFamily="49" charset="-122"/>
                    <a:ea typeface="楷体" panose="02010609060101010101" pitchFamily="49" charset="-122"/>
                    <a:cs typeface="Times New Roman" panose="02020603050405020304" pitchFamily="16" charset="0"/>
                  </a:rPr>
                  <a:t>使用另一个</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5</a:t>
                </a:r>
                <a:r>
                  <a:rPr lang="zh-CN" altLang="en-US" sz="3200" dirty="0">
                    <a:latin typeface="楷体" panose="02010609060101010101" pitchFamily="49" charset="-122"/>
                    <a:ea typeface="楷体" panose="02010609060101010101" pitchFamily="49" charset="-122"/>
                    <a:cs typeface="Times New Roman" panose="02020603050405020304" pitchFamily="16" charset="0"/>
                  </a:rPr>
                  <a:t>*</a:t>
                </a:r>
                <a:r>
                  <a:rPr lang="en-US" altLang="zh-CN" sz="3200" dirty="0">
                    <a:latin typeface="楷体" panose="02010609060101010101" pitchFamily="49" charset="-122"/>
                    <a:ea typeface="楷体" panose="02010609060101010101" pitchFamily="49" charset="-122"/>
                    <a:cs typeface="Times New Roman" panose="02020603050405020304" pitchFamily="16" charset="0"/>
                  </a:rPr>
                  <a:t>3</a:t>
                </a:r>
                <a:r>
                  <a:rPr lang="zh-CN" altLang="en-US" sz="3200" dirty="0">
                    <a:latin typeface="楷体" panose="02010609060101010101" pitchFamily="49" charset="-122"/>
                    <a:ea typeface="楷体" panose="02010609060101010101" pitchFamily="49" charset="-122"/>
                    <a:cs typeface="Times New Roman" panose="02020603050405020304" pitchFamily="16" charset="0"/>
                  </a:rPr>
                  <a:t>的卷积核</a:t>
                </a:r>
                <a14:m>
                  <m:oMath xmlns:m="http://schemas.openxmlformats.org/officeDocument/2006/math">
                    <m:sSub>
                      <m:sSubPr>
                        <m:ctrlPr>
                          <a:rPr lang="en-US" altLang="zh-CN" sz="3200" i="1">
                            <a:latin typeface="Cambria Math" panose="02040503050406030204" pitchFamily="18" charset="0"/>
                            <a:ea typeface="楷体" panose="02010609060101010101" pitchFamily="49" charset="-122"/>
                            <a:cs typeface="Times New Roman" panose="02020603050405020304" pitchFamily="16" charset="0"/>
                          </a:rPr>
                        </m:ctrlPr>
                      </m:sSubPr>
                      <m:e>
                        <m:r>
                          <a:rPr lang="en-US" altLang="zh-CN" sz="3200">
                            <a:latin typeface="Cambria Math" panose="02040503050406030204" pitchFamily="18" charset="0"/>
                            <a:ea typeface="楷体" panose="02010609060101010101" pitchFamily="49" charset="-122"/>
                            <a:cs typeface="Times New Roman" panose="02020603050405020304" pitchFamily="16" charset="0"/>
                          </a:rPr>
                          <m:t>𝑊</m:t>
                        </m:r>
                      </m:e>
                      <m:sub>
                        <m:r>
                          <a:rPr lang="en-US" altLang="zh-CN" sz="3200">
                            <a:latin typeface="Cambria Math" panose="02040503050406030204" pitchFamily="18" charset="0"/>
                            <a:ea typeface="楷体" panose="02010609060101010101" pitchFamily="49" charset="-122"/>
                            <a:cs typeface="Times New Roman" panose="02020603050405020304" pitchFamily="16" charset="0"/>
                          </a:rPr>
                          <m:t>2</m:t>
                        </m:r>
                      </m:sub>
                    </m:sSub>
                  </m:oMath>
                </a14:m>
                <a:r>
                  <a:rPr lang="zh-CN" altLang="en-US" sz="3200" dirty="0">
                    <a:latin typeface="楷体" panose="02010609060101010101" pitchFamily="49" charset="-122"/>
                    <a:ea typeface="楷体" panose="02010609060101010101" pitchFamily="49" charset="-122"/>
                    <a:cs typeface="Times New Roman" panose="02020603050405020304" pitchFamily="16" charset="0"/>
                  </a:rPr>
                  <a:t>与原始图像做卷积操作，得到特征图</a:t>
                </a:r>
                <a14:m>
                  <m:oMath xmlns:m="http://schemas.openxmlformats.org/officeDocument/2006/math">
                    <m:sSub>
                      <m:sSubPr>
                        <m:ctrlPr>
                          <a:rPr lang="en-US" altLang="zh-CN" sz="3200" i="1">
                            <a:latin typeface="Cambria Math" panose="02040503050406030204" pitchFamily="18" charset="0"/>
                            <a:ea typeface="楷体" panose="02010609060101010101" pitchFamily="49" charset="-122"/>
                            <a:cs typeface="Times New Roman" panose="02020603050405020304" pitchFamily="16" charset="0"/>
                          </a:rPr>
                        </m:ctrlPr>
                      </m:sSubPr>
                      <m:e>
                        <m:r>
                          <a:rPr lang="en-US" altLang="zh-CN" sz="3200">
                            <a:latin typeface="Cambria Math" panose="02040503050406030204" pitchFamily="18" charset="0"/>
                            <a:ea typeface="楷体" panose="02010609060101010101" pitchFamily="49" charset="-122"/>
                            <a:cs typeface="Times New Roman" panose="02020603050405020304" pitchFamily="16" charset="0"/>
                          </a:rPr>
                          <m:t>𝑚</m:t>
                        </m:r>
                      </m:e>
                      <m:sub>
                        <m:r>
                          <a:rPr lang="en-US" altLang="zh-CN" sz="3200">
                            <a:latin typeface="Cambria Math" panose="02040503050406030204" pitchFamily="18" charset="0"/>
                            <a:ea typeface="楷体" panose="02010609060101010101" pitchFamily="49" charset="-122"/>
                            <a:cs typeface="Times New Roman" panose="02020603050405020304" pitchFamily="16" charset="0"/>
                          </a:rPr>
                          <m:t>2</m:t>
                        </m:r>
                      </m:sub>
                    </m:sSub>
                  </m:oMath>
                </a14:m>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mc:Choice>
        <mc:Fallback>
          <p:sp>
            <p:nvSpPr>
              <p:cNvPr id="10" name="矩形 9"/>
              <p:cNvSpPr>
                <a:spLocks noRot="1" noChangeAspect="1" noMove="1" noResize="1" noEditPoints="1" noAdjustHandles="1" noChangeArrowheads="1" noChangeShapeType="1" noTextEdit="1"/>
              </p:cNvSpPr>
              <p:nvPr/>
            </p:nvSpPr>
            <p:spPr>
              <a:xfrm>
                <a:off x="1067981" y="1213230"/>
                <a:ext cx="10288641" cy="1077218"/>
              </a:xfrm>
              <a:prstGeom prst="rect">
                <a:avLst/>
              </a:prstGeom>
              <a:blipFill rotWithShape="1">
                <a:blip r:embed="rId1"/>
                <a:stretch>
                  <a:fillRect l="-5" t="-35" r="3"/>
                </a:stretch>
              </a:blipFill>
            </p:spPr>
            <p:txBody>
              <a:bodyPr/>
              <a:lstStyle/>
              <a:p>
                <a:r>
                  <a:rPr lang="zh-CN" altLang="en-US">
                    <a:noFill/>
                  </a:rPr>
                  <a:t> </a:t>
                </a:r>
              </a:p>
            </p:txBody>
          </p:sp>
        </mc:Fallback>
      </mc:AlternateContent>
      <p:sp>
        <p:nvSpPr>
          <p:cNvPr id="2" name="矩形 1"/>
          <p:cNvSpPr/>
          <p:nvPr/>
        </p:nvSpPr>
        <p:spPr>
          <a:xfrm>
            <a:off x="1005840" y="3022600"/>
            <a:ext cx="1788160" cy="1666240"/>
          </a:xfrm>
          <a:prstGeom prst="rect">
            <a:avLst/>
          </a:prstGeom>
          <a:solidFill>
            <a:srgbClr val="FF000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 name="矩形 6"/>
          <p:cNvSpPr/>
          <p:nvPr/>
        </p:nvSpPr>
        <p:spPr>
          <a:xfrm>
            <a:off x="1209040" y="3225800"/>
            <a:ext cx="1788160" cy="1666240"/>
          </a:xfrm>
          <a:prstGeom prst="rect">
            <a:avLst/>
          </a:prstGeom>
          <a:solidFill>
            <a:srgbClr val="00B05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8" name="矩形 7"/>
          <p:cNvSpPr/>
          <p:nvPr/>
        </p:nvSpPr>
        <p:spPr>
          <a:xfrm>
            <a:off x="1412240" y="3429000"/>
            <a:ext cx="1788160" cy="1666240"/>
          </a:xfrm>
          <a:prstGeom prst="rect">
            <a:avLst/>
          </a:prstGeom>
          <a:solidFill>
            <a:srgbClr val="0070C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 name="文本框 2"/>
          <p:cNvSpPr txBox="1"/>
          <p:nvPr/>
        </p:nvSpPr>
        <p:spPr>
          <a:xfrm>
            <a:off x="3200400" y="4003041"/>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1" name="文本框 10"/>
          <p:cNvSpPr txBox="1"/>
          <p:nvPr/>
        </p:nvSpPr>
        <p:spPr>
          <a:xfrm>
            <a:off x="2057400" y="5095241"/>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3" name="箭头: 右 12"/>
          <p:cNvSpPr/>
          <p:nvPr/>
        </p:nvSpPr>
        <p:spPr>
          <a:xfrm>
            <a:off x="3880589" y="4075432"/>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 name="矩形 3"/>
          <p:cNvSpPr/>
          <p:nvPr/>
        </p:nvSpPr>
        <p:spPr>
          <a:xfrm>
            <a:off x="5750560" y="3698240"/>
            <a:ext cx="497840" cy="497840"/>
          </a:xfrm>
          <a:prstGeom prst="rect">
            <a:avLst/>
          </a:prstGeom>
          <a:solidFill>
            <a:srgbClr val="7030A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4" name="矩形 13"/>
          <p:cNvSpPr/>
          <p:nvPr/>
        </p:nvSpPr>
        <p:spPr>
          <a:xfrm>
            <a:off x="5953760" y="3901440"/>
            <a:ext cx="497840" cy="497840"/>
          </a:xfrm>
          <a:prstGeom prst="rect">
            <a:avLst/>
          </a:prstGeom>
          <a:solidFill>
            <a:srgbClr val="7030A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5" name="矩形 14"/>
          <p:cNvSpPr/>
          <p:nvPr/>
        </p:nvSpPr>
        <p:spPr>
          <a:xfrm>
            <a:off x="6156960" y="4104640"/>
            <a:ext cx="497840" cy="497840"/>
          </a:xfrm>
          <a:prstGeom prst="rect">
            <a:avLst/>
          </a:prstGeom>
          <a:solidFill>
            <a:srgbClr val="7030A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 name="文本框 15"/>
          <p:cNvSpPr txBox="1"/>
          <p:nvPr/>
        </p:nvSpPr>
        <p:spPr>
          <a:xfrm>
            <a:off x="6609080" y="4148375"/>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 name="文本框 16"/>
          <p:cNvSpPr txBox="1"/>
          <p:nvPr/>
        </p:nvSpPr>
        <p:spPr>
          <a:xfrm>
            <a:off x="6202680" y="4558744"/>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 name="箭头: 右 17"/>
          <p:cNvSpPr/>
          <p:nvPr/>
        </p:nvSpPr>
        <p:spPr>
          <a:xfrm>
            <a:off x="7654092" y="4075432"/>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9" name="文本框 8"/>
          <p:cNvSpPr txBox="1"/>
          <p:nvPr/>
        </p:nvSpPr>
        <p:spPr>
          <a:xfrm>
            <a:off x="1148080" y="5644771"/>
            <a:ext cx="1717040"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原始图像</a:t>
            </a:r>
            <a:endParaRPr lang="zh-CN" altLang="en-US" sz="2800" dirty="0">
              <a:latin typeface="黑体" panose="02010609060101010101" pitchFamily="49" charset="-122"/>
              <a:ea typeface="黑体" panose="02010609060101010101" pitchFamily="49" charset="-122"/>
              <a:cs typeface="Times New Roman" panose="02020603050405020304" pitchFamily="16" charset="0"/>
            </a:endParaRPr>
          </a:p>
        </p:txBody>
      </p:sp>
      <mc:AlternateContent xmlns:mc="http://schemas.openxmlformats.org/markup-compatibility/2006">
        <mc:Choice xmlns:a14="http://schemas.microsoft.com/office/drawing/2010/main" Requires="a14">
          <p:sp>
            <p:nvSpPr>
              <p:cNvPr id="19" name="文本框 18"/>
              <p:cNvSpPr txBox="1"/>
              <p:nvPr/>
            </p:nvSpPr>
            <p:spPr>
              <a:xfrm>
                <a:off x="5547360" y="5644551"/>
                <a:ext cx="1717040"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卷积核</a:t>
                </a:r>
                <a14:m>
                  <m:oMath xmlns:m="http://schemas.openxmlformats.org/officeDocument/2006/math">
                    <m:sSub>
                      <m:sSubPr>
                        <m:ctrlPr>
                          <a:rPr lang="en-US" altLang="zh-CN" sz="2800" i="1">
                            <a:latin typeface="Cambria Math" panose="02040503050406030204" pitchFamily="18" charset="0"/>
                            <a:ea typeface="黑体" panose="02010609060101010101" pitchFamily="49" charset="-122"/>
                            <a:cs typeface="Times New Roman" panose="02020603050405020304" pitchFamily="16" charset="0"/>
                          </a:rPr>
                        </m:ctrlPr>
                      </m:sSubPr>
                      <m:e>
                        <m:r>
                          <a:rPr lang="en-US" altLang="zh-CN" sz="2800" i="1">
                            <a:latin typeface="Cambria Math" panose="02040503050406030204" pitchFamily="18" charset="0"/>
                            <a:ea typeface="黑体" panose="02010609060101010101" pitchFamily="49" charset="-122"/>
                            <a:cs typeface="Times New Roman" panose="02020603050405020304" pitchFamily="16" charset="0"/>
                          </a:rPr>
                          <m:t>𝑊</m:t>
                        </m:r>
                      </m:e>
                      <m:sub>
                        <m:r>
                          <a:rPr lang="en-US" altLang="zh-CN" sz="2800" i="1">
                            <a:latin typeface="Cambria Math" panose="02040503050406030204" pitchFamily="18" charset="0"/>
                            <a:ea typeface="黑体" panose="02010609060101010101" pitchFamily="49" charset="-122"/>
                            <a:cs typeface="Times New Roman" panose="02020603050405020304" pitchFamily="16" charset="0"/>
                          </a:rPr>
                          <m:t>2</m:t>
                        </m:r>
                      </m:sub>
                    </m:sSub>
                  </m:oMath>
                </a14:m>
                <a:endParaRPr lang="en-US" altLang="zh-CN" sz="2800" dirty="0">
                  <a:latin typeface="黑体" panose="02010609060101010101" pitchFamily="49" charset="-122"/>
                  <a:ea typeface="黑体" panose="02010609060101010101" pitchFamily="49" charset="-122"/>
                  <a:cs typeface="Times New Roman" panose="02020603050405020304" pitchFamily="16" charset="0"/>
                </a:endParaRPr>
              </a:p>
            </p:txBody>
          </p:sp>
        </mc:Choice>
        <mc:Fallback>
          <p:sp>
            <p:nvSpPr>
              <p:cNvPr id="19" name="文本框 18"/>
              <p:cNvSpPr txBox="1">
                <a:spLocks noRot="1" noChangeAspect="1" noMove="1" noResize="1" noEditPoints="1" noAdjustHandles="1" noChangeArrowheads="1" noChangeShapeType="1" noTextEdit="1"/>
              </p:cNvSpPr>
              <p:nvPr/>
            </p:nvSpPr>
            <p:spPr>
              <a:xfrm>
                <a:off x="5547360" y="5644551"/>
                <a:ext cx="1717040" cy="523220"/>
              </a:xfrm>
              <a:prstGeom prst="rect">
                <a:avLst/>
              </a:prstGeom>
              <a:blipFill rotWithShape="1">
                <a:blip r:embed="rId2"/>
                <a:stretch>
                  <a:fillRect t="-7" b="-71844"/>
                </a:stretch>
              </a:blipFill>
            </p:spPr>
            <p:txBody>
              <a:bodyPr/>
              <a:lstStyle/>
              <a:p>
                <a:r>
                  <a:rPr lang="zh-CN" altLang="en-US">
                    <a:noFill/>
                  </a:rPr>
                  <a:t> </a:t>
                </a:r>
              </a:p>
            </p:txBody>
          </p:sp>
        </mc:Fallback>
      </mc:AlternateContent>
      <p:sp>
        <p:nvSpPr>
          <p:cNvPr id="20" name="矩形 19"/>
          <p:cNvSpPr/>
          <p:nvPr/>
        </p:nvSpPr>
        <p:spPr>
          <a:xfrm>
            <a:off x="9438640" y="3429000"/>
            <a:ext cx="1544320" cy="1353997"/>
          </a:xfrm>
          <a:prstGeom prst="rect">
            <a:avLst/>
          </a:prstGeom>
          <a:solidFill>
            <a:srgbClr val="7030A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mc:AlternateContent xmlns:mc="http://schemas.openxmlformats.org/markup-compatibility/2006">
        <mc:Choice xmlns:a14="http://schemas.microsoft.com/office/drawing/2010/main" Requires="a14">
          <p:sp>
            <p:nvSpPr>
              <p:cNvPr id="21" name="文本框 20"/>
              <p:cNvSpPr txBox="1"/>
              <p:nvPr/>
            </p:nvSpPr>
            <p:spPr>
              <a:xfrm>
                <a:off x="9438640" y="5644551"/>
                <a:ext cx="1717040"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特征图</a:t>
                </a:r>
                <a14:m>
                  <m:oMath xmlns:m="http://schemas.openxmlformats.org/officeDocument/2006/math">
                    <m:sSub>
                      <m:sSubPr>
                        <m:ctrlPr>
                          <a:rPr lang="en-US" altLang="zh-CN" sz="2800" i="1">
                            <a:latin typeface="Cambria Math" panose="02040503050406030204" pitchFamily="18" charset="0"/>
                            <a:ea typeface="黑体" panose="02010609060101010101" pitchFamily="49" charset="-122"/>
                            <a:cs typeface="Times New Roman" panose="02020603050405020304" pitchFamily="16" charset="0"/>
                          </a:rPr>
                        </m:ctrlPr>
                      </m:sSubPr>
                      <m:e>
                        <m:r>
                          <a:rPr lang="en-US" altLang="zh-CN" sz="2800" i="1">
                            <a:latin typeface="Cambria Math" panose="02040503050406030204" pitchFamily="18" charset="0"/>
                            <a:ea typeface="黑体" panose="02010609060101010101" pitchFamily="49" charset="-122"/>
                            <a:cs typeface="Times New Roman" panose="02020603050405020304" pitchFamily="16" charset="0"/>
                          </a:rPr>
                          <m:t>𝑚</m:t>
                        </m:r>
                      </m:e>
                      <m:sub>
                        <m:r>
                          <a:rPr lang="en-US" altLang="zh-CN" sz="2800" i="1">
                            <a:latin typeface="Cambria Math" panose="02040503050406030204" pitchFamily="18" charset="0"/>
                            <a:ea typeface="黑体" panose="02010609060101010101" pitchFamily="49" charset="-122"/>
                            <a:cs typeface="Times New Roman" panose="02020603050405020304" pitchFamily="16" charset="0"/>
                          </a:rPr>
                          <m:t>2</m:t>
                        </m:r>
                      </m:sub>
                    </m:sSub>
                  </m:oMath>
                </a14:m>
                <a:endParaRPr lang="en-US" altLang="zh-CN" sz="2800" dirty="0">
                  <a:latin typeface="黑体" panose="02010609060101010101" pitchFamily="49" charset="-122"/>
                  <a:ea typeface="黑体" panose="02010609060101010101" pitchFamily="49" charset="-122"/>
                  <a:cs typeface="Times New Roman" panose="02020603050405020304" pitchFamily="16" charset="0"/>
                </a:endParaRPr>
              </a:p>
            </p:txBody>
          </p:sp>
        </mc:Choice>
        <mc:Fallback>
          <p:sp>
            <p:nvSpPr>
              <p:cNvPr id="21" name="文本框 20"/>
              <p:cNvSpPr txBox="1">
                <a:spLocks noRot="1" noChangeAspect="1" noMove="1" noResize="1" noEditPoints="1" noAdjustHandles="1" noChangeArrowheads="1" noChangeShapeType="1" noTextEdit="1"/>
              </p:cNvSpPr>
              <p:nvPr/>
            </p:nvSpPr>
            <p:spPr>
              <a:xfrm>
                <a:off x="9438640" y="5644551"/>
                <a:ext cx="1717040" cy="523220"/>
              </a:xfrm>
              <a:prstGeom prst="rect">
                <a:avLst/>
              </a:prstGeom>
              <a:blipFill rotWithShape="1">
                <a:blip r:embed="rId3"/>
                <a:stretch>
                  <a:fillRect t="-7" b="3"/>
                </a:stretch>
              </a:blipFill>
            </p:spPr>
            <p:txBody>
              <a:bodyPr/>
              <a:lstStyle/>
              <a:p>
                <a:r>
                  <a:rPr lang="zh-CN" altLang="en-US">
                    <a:noFill/>
                  </a:rPr>
                  <a:t> </a:t>
                </a:r>
              </a:p>
            </p:txBody>
          </p:sp>
        </mc:Fallback>
      </mc:AlternateContent>
      <p:sp>
        <p:nvSpPr>
          <p:cNvPr id="23" name="文本框 22"/>
          <p:cNvSpPr txBox="1"/>
          <p:nvPr/>
        </p:nvSpPr>
        <p:spPr>
          <a:xfrm>
            <a:off x="10976412" y="3891281"/>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28</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 name="文本框 23"/>
          <p:cNvSpPr txBox="1"/>
          <p:nvPr/>
        </p:nvSpPr>
        <p:spPr>
          <a:xfrm>
            <a:off x="9961880" y="4782998"/>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28</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 name="标题 5"/>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5400" y="815054"/>
            <a:ext cx="12141200" cy="1284006"/>
          </a:xfrm>
          <a:prstGeom prst="rect">
            <a:avLst/>
          </a:prstGeom>
        </p:spPr>
        <p:txBody>
          <a:bodyPr wrap="square">
            <a:spAutoFit/>
          </a:bodyPr>
          <a:lstStyle/>
          <a:p>
            <a:pPr marL="381000" indent="-381000">
              <a:lnSpc>
                <a:spcPct val="150000"/>
              </a:lnSpc>
              <a:buFont typeface="Wingdings" panose="05000000000000000000" pitchFamily="2" charset="2"/>
              <a:buChar char="l"/>
            </a:pPr>
            <a:r>
              <a:rPr lang="zh-CN" altLang="en-US" sz="2800" dirty="0">
                <a:latin typeface="楷体" panose="02010609060101010101" pitchFamily="49" charset="-122"/>
                <a:ea typeface="楷体" panose="02010609060101010101" pitchFamily="49" charset="-122"/>
                <a:cs typeface="Times New Roman" panose="02020603050405020304" pitchFamily="16" charset="0"/>
              </a:rPr>
              <a:t>使用</a:t>
            </a:r>
            <a:r>
              <a:rPr lang="en-US" altLang="zh-CN" sz="2800" dirty="0">
                <a:latin typeface="楷体" panose="02010609060101010101" pitchFamily="49" charset="-122"/>
                <a:ea typeface="楷体" panose="02010609060101010101" pitchFamily="49" charset="-122"/>
                <a:cs typeface="Times New Roman" panose="02020603050405020304" pitchFamily="16" charset="0"/>
              </a:rPr>
              <a:t>6</a:t>
            </a:r>
            <a:r>
              <a:rPr lang="zh-CN" altLang="en-US" sz="2800" dirty="0">
                <a:latin typeface="楷体" panose="02010609060101010101" pitchFamily="49" charset="-122"/>
                <a:ea typeface="楷体" panose="02010609060101010101" pitchFamily="49" charset="-122"/>
                <a:cs typeface="Times New Roman" panose="02020603050405020304" pitchFamily="16" charset="0"/>
              </a:rPr>
              <a:t>个</a:t>
            </a:r>
            <a:r>
              <a:rPr lang="en-US" altLang="zh-CN" sz="2800" dirty="0">
                <a:latin typeface="楷体" panose="02010609060101010101" pitchFamily="49" charset="-122"/>
                <a:ea typeface="楷体" panose="02010609060101010101" pitchFamily="49" charset="-122"/>
                <a:cs typeface="Times New Roman" panose="02020603050405020304" pitchFamily="16" charset="0"/>
              </a:rPr>
              <a:t>5</a:t>
            </a:r>
            <a:r>
              <a:rPr lang="zh-CN" altLang="en-US" sz="2800" dirty="0">
                <a:latin typeface="楷体" panose="02010609060101010101" pitchFamily="49" charset="-122"/>
                <a:ea typeface="楷体" panose="02010609060101010101" pitchFamily="49" charset="-122"/>
                <a:cs typeface="Times New Roman" panose="02020603050405020304" pitchFamily="16" charset="0"/>
              </a:rPr>
              <a:t>*</a:t>
            </a:r>
            <a:r>
              <a:rPr lang="en-US" altLang="zh-CN" sz="2800" dirty="0">
                <a:latin typeface="楷体" panose="02010609060101010101" pitchFamily="49" charset="-122"/>
                <a:ea typeface="楷体" panose="02010609060101010101" pitchFamily="49" charset="-122"/>
                <a:cs typeface="Times New Roman" panose="02020603050405020304" pitchFamily="16" charset="0"/>
              </a:rPr>
              <a:t>5</a:t>
            </a:r>
            <a:r>
              <a:rPr lang="zh-CN" altLang="en-US" sz="2800" dirty="0">
                <a:latin typeface="楷体" panose="02010609060101010101" pitchFamily="49" charset="-122"/>
                <a:ea typeface="楷体" panose="02010609060101010101" pitchFamily="49" charset="-122"/>
                <a:cs typeface="Times New Roman" panose="02020603050405020304" pitchFamily="16" charset="0"/>
              </a:rPr>
              <a:t>*</a:t>
            </a:r>
            <a:r>
              <a:rPr lang="en-US" altLang="zh-CN" sz="2800" dirty="0">
                <a:latin typeface="楷体" panose="02010609060101010101" pitchFamily="49" charset="-122"/>
                <a:ea typeface="楷体" panose="02010609060101010101" pitchFamily="49" charset="-122"/>
                <a:cs typeface="Times New Roman" panose="02020603050405020304" pitchFamily="16" charset="0"/>
              </a:rPr>
              <a:t>3</a:t>
            </a:r>
            <a:r>
              <a:rPr lang="zh-CN" altLang="en-US" sz="2800" dirty="0">
                <a:latin typeface="楷体" panose="02010609060101010101" pitchFamily="49" charset="-122"/>
                <a:ea typeface="楷体" panose="02010609060101010101" pitchFamily="49" charset="-122"/>
                <a:cs typeface="Times New Roman" panose="02020603050405020304" pitchFamily="16" charset="0"/>
              </a:rPr>
              <a:t>的卷积核与原始图像做卷积操作，则得到</a:t>
            </a:r>
            <a:r>
              <a:rPr lang="en-US" altLang="zh-CN" sz="2800" dirty="0">
                <a:latin typeface="楷体" panose="02010609060101010101" pitchFamily="49" charset="-122"/>
                <a:ea typeface="楷体" panose="02010609060101010101" pitchFamily="49" charset="-122"/>
                <a:cs typeface="Times New Roman" panose="02020603050405020304" pitchFamily="16" charset="0"/>
              </a:rPr>
              <a:t>6</a:t>
            </a:r>
            <a:r>
              <a:rPr lang="zh-CN" altLang="en-US" sz="2800" dirty="0">
                <a:latin typeface="楷体" panose="02010609060101010101" pitchFamily="49" charset="-122"/>
                <a:ea typeface="楷体" panose="02010609060101010101" pitchFamily="49" charset="-122"/>
                <a:cs typeface="Times New Roman" panose="02020603050405020304" pitchFamily="16" charset="0"/>
              </a:rPr>
              <a:t>个</a:t>
            </a:r>
            <a:r>
              <a:rPr lang="en-US" altLang="zh-CN" sz="2800" dirty="0">
                <a:latin typeface="楷体" panose="02010609060101010101" pitchFamily="49" charset="-122"/>
                <a:ea typeface="楷体" panose="02010609060101010101" pitchFamily="49" charset="-122"/>
                <a:cs typeface="Times New Roman" panose="02020603050405020304" pitchFamily="16" charset="0"/>
              </a:rPr>
              <a:t>28</a:t>
            </a:r>
            <a:r>
              <a:rPr lang="zh-CN" altLang="en-US" sz="2800" dirty="0">
                <a:latin typeface="楷体" panose="02010609060101010101" pitchFamily="49" charset="-122"/>
                <a:ea typeface="楷体" panose="02010609060101010101" pitchFamily="49" charset="-122"/>
                <a:cs typeface="Times New Roman" panose="02020603050405020304" pitchFamily="16" charset="0"/>
              </a:rPr>
              <a:t>*</a:t>
            </a:r>
            <a:r>
              <a:rPr lang="en-US" altLang="zh-CN" sz="2800" dirty="0">
                <a:latin typeface="楷体" panose="02010609060101010101" pitchFamily="49" charset="-122"/>
                <a:ea typeface="楷体" panose="02010609060101010101" pitchFamily="49" charset="-122"/>
                <a:cs typeface="Times New Roman" panose="02020603050405020304" pitchFamily="16" charset="0"/>
              </a:rPr>
              <a:t>28</a:t>
            </a:r>
            <a:r>
              <a:rPr lang="zh-CN" altLang="en-US" sz="2800" dirty="0">
                <a:latin typeface="楷体" panose="02010609060101010101" pitchFamily="49" charset="-122"/>
                <a:ea typeface="楷体" panose="02010609060101010101" pitchFamily="49" charset="-122"/>
                <a:cs typeface="Times New Roman" panose="02020603050405020304" pitchFamily="16" charset="0"/>
              </a:rPr>
              <a:t>的特征图</a:t>
            </a:r>
            <a:endParaRPr lang="en-US" altLang="zh-CN" sz="2800" dirty="0">
              <a:latin typeface="楷体" panose="02010609060101010101" pitchFamily="49" charset="-122"/>
              <a:ea typeface="楷体" panose="02010609060101010101" pitchFamily="49" charset="-122"/>
              <a:cs typeface="Times New Roman" panose="02020603050405020304" pitchFamily="16" charset="0"/>
            </a:endParaRPr>
          </a:p>
          <a:p>
            <a:pPr marL="381000" indent="-381000">
              <a:lnSpc>
                <a:spcPct val="150000"/>
              </a:lnSpc>
              <a:buFont typeface="Wingdings" panose="05000000000000000000" pitchFamily="2" charset="2"/>
              <a:buChar char="l"/>
            </a:pPr>
            <a:r>
              <a:rPr lang="zh-CN" altLang="en-US" sz="2800" dirty="0">
                <a:latin typeface="楷体" panose="02010609060101010101" pitchFamily="49" charset="-122"/>
                <a:ea typeface="楷体" panose="02010609060101010101" pitchFamily="49" charset="-122"/>
                <a:cs typeface="Times New Roman" panose="02020603050405020304" pitchFamily="16" charset="0"/>
              </a:rPr>
              <a:t>注意</a:t>
            </a:r>
            <a:r>
              <a:rPr lang="en-US" altLang="zh-CN" sz="2800" dirty="0">
                <a:latin typeface="楷体" panose="02010609060101010101" pitchFamily="49" charset="-122"/>
                <a:ea typeface="楷体" panose="02010609060101010101" pitchFamily="49" charset="-122"/>
                <a:cs typeface="Times New Roman" panose="02020603050405020304" pitchFamily="16" charset="0"/>
              </a:rPr>
              <a:t>:6</a:t>
            </a:r>
            <a:r>
              <a:rPr lang="zh-CN" altLang="en-US" sz="2800" dirty="0">
                <a:latin typeface="楷体" panose="02010609060101010101" pitchFamily="49" charset="-122"/>
                <a:ea typeface="楷体" panose="02010609060101010101" pitchFamily="49" charset="-122"/>
                <a:cs typeface="Times New Roman" panose="02020603050405020304" pitchFamily="16" charset="0"/>
              </a:rPr>
              <a:t>个</a:t>
            </a:r>
            <a:r>
              <a:rPr lang="en-US" altLang="zh-CN" sz="2800" dirty="0">
                <a:latin typeface="楷体" panose="02010609060101010101" pitchFamily="49" charset="-122"/>
                <a:ea typeface="楷体" panose="02010609060101010101" pitchFamily="49" charset="-122"/>
                <a:cs typeface="Times New Roman" panose="02020603050405020304" pitchFamily="16" charset="0"/>
              </a:rPr>
              <a:t>5</a:t>
            </a:r>
            <a:r>
              <a:rPr lang="zh-CN" altLang="en-US" sz="2800" dirty="0">
                <a:latin typeface="楷体" panose="02010609060101010101" pitchFamily="49" charset="-122"/>
                <a:ea typeface="楷体" panose="02010609060101010101" pitchFamily="49" charset="-122"/>
                <a:cs typeface="Times New Roman" panose="02020603050405020304" pitchFamily="16" charset="0"/>
              </a:rPr>
              <a:t>*</a:t>
            </a:r>
            <a:r>
              <a:rPr lang="en-US" altLang="zh-CN" sz="2800" dirty="0">
                <a:latin typeface="楷体" panose="02010609060101010101" pitchFamily="49" charset="-122"/>
                <a:ea typeface="楷体" panose="02010609060101010101" pitchFamily="49" charset="-122"/>
                <a:cs typeface="Times New Roman" panose="02020603050405020304" pitchFamily="16" charset="0"/>
              </a:rPr>
              <a:t>5</a:t>
            </a:r>
            <a:r>
              <a:rPr lang="zh-CN" altLang="en-US" sz="2800" dirty="0">
                <a:latin typeface="楷体" panose="02010609060101010101" pitchFamily="49" charset="-122"/>
                <a:ea typeface="楷体" panose="02010609060101010101" pitchFamily="49" charset="-122"/>
                <a:cs typeface="Times New Roman" panose="02020603050405020304" pitchFamily="16" charset="0"/>
              </a:rPr>
              <a:t>*</a:t>
            </a:r>
            <a:r>
              <a:rPr lang="en-US" altLang="zh-CN" sz="2800" dirty="0">
                <a:latin typeface="楷体" panose="02010609060101010101" pitchFamily="49" charset="-122"/>
                <a:ea typeface="楷体" panose="02010609060101010101" pitchFamily="49" charset="-122"/>
                <a:cs typeface="Times New Roman" panose="02020603050405020304" pitchFamily="16" charset="0"/>
              </a:rPr>
              <a:t>3</a:t>
            </a:r>
            <a:r>
              <a:rPr lang="zh-CN" altLang="en-US" sz="2800" dirty="0">
                <a:latin typeface="楷体" panose="02010609060101010101" pitchFamily="49" charset="-122"/>
                <a:ea typeface="楷体" panose="02010609060101010101" pitchFamily="49" charset="-122"/>
                <a:cs typeface="Times New Roman" panose="02020603050405020304" pitchFamily="16" charset="0"/>
              </a:rPr>
              <a:t>的卷积核均是数据驱动学习得到，其刻画了不同的视觉模式</a:t>
            </a:r>
            <a:endParaRPr lang="zh-CN" altLang="en-US" sz="28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2" name="矩形 1"/>
          <p:cNvSpPr/>
          <p:nvPr/>
        </p:nvSpPr>
        <p:spPr>
          <a:xfrm>
            <a:off x="1005840" y="3022600"/>
            <a:ext cx="1788160" cy="1666240"/>
          </a:xfrm>
          <a:prstGeom prst="rect">
            <a:avLst/>
          </a:prstGeom>
          <a:solidFill>
            <a:srgbClr val="FF000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 name="矩形 6"/>
          <p:cNvSpPr/>
          <p:nvPr/>
        </p:nvSpPr>
        <p:spPr>
          <a:xfrm>
            <a:off x="1209040" y="3225800"/>
            <a:ext cx="1788160" cy="1666240"/>
          </a:xfrm>
          <a:prstGeom prst="rect">
            <a:avLst/>
          </a:prstGeom>
          <a:solidFill>
            <a:srgbClr val="00B05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8" name="矩形 7"/>
          <p:cNvSpPr/>
          <p:nvPr/>
        </p:nvSpPr>
        <p:spPr>
          <a:xfrm>
            <a:off x="1412240" y="3429000"/>
            <a:ext cx="1788160" cy="1666240"/>
          </a:xfrm>
          <a:prstGeom prst="rect">
            <a:avLst/>
          </a:prstGeom>
          <a:solidFill>
            <a:srgbClr val="0070C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 name="文本框 2"/>
          <p:cNvSpPr txBox="1"/>
          <p:nvPr/>
        </p:nvSpPr>
        <p:spPr>
          <a:xfrm>
            <a:off x="3200400" y="4003041"/>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1" name="文本框 10"/>
          <p:cNvSpPr txBox="1"/>
          <p:nvPr/>
        </p:nvSpPr>
        <p:spPr>
          <a:xfrm>
            <a:off x="2057400" y="5095241"/>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3" name="箭头: 右 12"/>
          <p:cNvSpPr/>
          <p:nvPr/>
        </p:nvSpPr>
        <p:spPr>
          <a:xfrm>
            <a:off x="3880589" y="4075432"/>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 name="矩形 3"/>
          <p:cNvSpPr/>
          <p:nvPr/>
        </p:nvSpPr>
        <p:spPr>
          <a:xfrm>
            <a:off x="6609080" y="2301063"/>
            <a:ext cx="497840" cy="497840"/>
          </a:xfrm>
          <a:prstGeom prst="rect">
            <a:avLst/>
          </a:prstGeom>
          <a:solidFill>
            <a:srgbClr val="7030A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4" name="矩形 13"/>
          <p:cNvSpPr/>
          <p:nvPr/>
        </p:nvSpPr>
        <p:spPr>
          <a:xfrm>
            <a:off x="6812280" y="2504263"/>
            <a:ext cx="497840" cy="497840"/>
          </a:xfrm>
          <a:prstGeom prst="rect">
            <a:avLst/>
          </a:prstGeom>
          <a:solidFill>
            <a:srgbClr val="7030A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5" name="矩形 14"/>
          <p:cNvSpPr/>
          <p:nvPr/>
        </p:nvSpPr>
        <p:spPr>
          <a:xfrm>
            <a:off x="7015480" y="2707463"/>
            <a:ext cx="497840" cy="497840"/>
          </a:xfrm>
          <a:prstGeom prst="rect">
            <a:avLst/>
          </a:prstGeom>
          <a:solidFill>
            <a:srgbClr val="7030A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 name="文本框 15"/>
          <p:cNvSpPr txBox="1"/>
          <p:nvPr/>
        </p:nvSpPr>
        <p:spPr>
          <a:xfrm>
            <a:off x="7467600" y="2751197"/>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 name="文本框 16"/>
          <p:cNvSpPr txBox="1"/>
          <p:nvPr/>
        </p:nvSpPr>
        <p:spPr>
          <a:xfrm>
            <a:off x="7061200" y="3161567"/>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 name="箭头: 右 17"/>
          <p:cNvSpPr/>
          <p:nvPr/>
        </p:nvSpPr>
        <p:spPr>
          <a:xfrm>
            <a:off x="8019852" y="4075432"/>
            <a:ext cx="1245803"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9" name="文本框 8"/>
          <p:cNvSpPr txBox="1"/>
          <p:nvPr/>
        </p:nvSpPr>
        <p:spPr>
          <a:xfrm>
            <a:off x="1148080" y="5995291"/>
            <a:ext cx="1717040"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原始图像</a:t>
            </a:r>
            <a:endParaRPr lang="zh-CN" altLang="en-US" sz="2800" dirty="0">
              <a:latin typeface="黑体" panose="02010609060101010101" pitchFamily="49" charset="-122"/>
              <a:ea typeface="黑体" panose="02010609060101010101" pitchFamily="49" charset="-122"/>
              <a:cs typeface="Times New Roman" panose="02020603050405020304" pitchFamily="16" charset="0"/>
            </a:endParaRPr>
          </a:p>
        </p:txBody>
      </p:sp>
      <p:sp>
        <p:nvSpPr>
          <p:cNvPr id="19" name="文本框 18"/>
          <p:cNvSpPr txBox="1"/>
          <p:nvPr/>
        </p:nvSpPr>
        <p:spPr>
          <a:xfrm>
            <a:off x="5547360" y="5995072"/>
            <a:ext cx="1717040"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卷积核</a:t>
            </a:r>
            <a:endParaRPr lang="en-US" altLang="zh-CN" sz="2800" dirty="0">
              <a:latin typeface="黑体" panose="02010609060101010101" pitchFamily="49" charset="-122"/>
              <a:ea typeface="黑体" panose="02010609060101010101" pitchFamily="49" charset="-122"/>
              <a:cs typeface="Times New Roman" panose="02020603050405020304" pitchFamily="16" charset="0"/>
            </a:endParaRPr>
          </a:p>
        </p:txBody>
      </p:sp>
      <p:sp>
        <p:nvSpPr>
          <p:cNvPr id="20" name="矩形 19"/>
          <p:cNvSpPr/>
          <p:nvPr/>
        </p:nvSpPr>
        <p:spPr>
          <a:xfrm>
            <a:off x="9265655" y="2428751"/>
            <a:ext cx="1544320" cy="1353997"/>
          </a:xfrm>
          <a:prstGeom prst="rect">
            <a:avLst/>
          </a:prstGeom>
          <a:solidFill>
            <a:schemeClr val="bg1">
              <a:lumMod val="65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 name="文本框 20"/>
          <p:cNvSpPr txBox="1"/>
          <p:nvPr/>
        </p:nvSpPr>
        <p:spPr>
          <a:xfrm>
            <a:off x="9438640" y="5995072"/>
            <a:ext cx="1717040"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特征图</a:t>
            </a:r>
            <a:endParaRPr lang="en-US" altLang="zh-CN" sz="2800" dirty="0">
              <a:latin typeface="黑体" panose="02010609060101010101" pitchFamily="49" charset="-122"/>
              <a:ea typeface="黑体" panose="02010609060101010101" pitchFamily="49" charset="-122"/>
              <a:cs typeface="Times New Roman" panose="02020603050405020304" pitchFamily="16" charset="0"/>
            </a:endParaRPr>
          </a:p>
        </p:txBody>
      </p:sp>
      <p:sp>
        <p:nvSpPr>
          <p:cNvPr id="23" name="文本框 22"/>
          <p:cNvSpPr txBox="1"/>
          <p:nvPr/>
        </p:nvSpPr>
        <p:spPr>
          <a:xfrm>
            <a:off x="11739349" y="3890539"/>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28</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 name="文本框 23"/>
          <p:cNvSpPr txBox="1"/>
          <p:nvPr/>
        </p:nvSpPr>
        <p:spPr>
          <a:xfrm>
            <a:off x="10850615" y="4870742"/>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28</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 name="矩形 21"/>
          <p:cNvSpPr/>
          <p:nvPr/>
        </p:nvSpPr>
        <p:spPr>
          <a:xfrm>
            <a:off x="5496560" y="2280743"/>
            <a:ext cx="497840" cy="497840"/>
          </a:xfrm>
          <a:prstGeom prst="rect">
            <a:avLst/>
          </a:prstGeom>
          <a:solidFill>
            <a:schemeClr val="bg1">
              <a:lumMod val="75000"/>
            </a:schemeClr>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 name="矩形 24"/>
          <p:cNvSpPr/>
          <p:nvPr/>
        </p:nvSpPr>
        <p:spPr>
          <a:xfrm>
            <a:off x="5699760" y="2483943"/>
            <a:ext cx="497840" cy="497840"/>
          </a:xfrm>
          <a:prstGeom prst="rect">
            <a:avLst/>
          </a:prstGeom>
          <a:solidFill>
            <a:schemeClr val="bg1">
              <a:lumMod val="75000"/>
            </a:schemeClr>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 name="矩形 25"/>
          <p:cNvSpPr/>
          <p:nvPr/>
        </p:nvSpPr>
        <p:spPr>
          <a:xfrm>
            <a:off x="5902960" y="2687143"/>
            <a:ext cx="497840" cy="497840"/>
          </a:xfrm>
          <a:prstGeom prst="rect">
            <a:avLst/>
          </a:prstGeom>
          <a:solidFill>
            <a:schemeClr val="bg1">
              <a:lumMod val="75000"/>
            </a:schemeClr>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 name="文本框 26"/>
          <p:cNvSpPr txBox="1"/>
          <p:nvPr/>
        </p:nvSpPr>
        <p:spPr>
          <a:xfrm>
            <a:off x="6355080" y="2730877"/>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 name="文本框 27"/>
          <p:cNvSpPr txBox="1"/>
          <p:nvPr/>
        </p:nvSpPr>
        <p:spPr>
          <a:xfrm>
            <a:off x="5948680" y="3141247"/>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 name="矩形 28"/>
          <p:cNvSpPr/>
          <p:nvPr/>
        </p:nvSpPr>
        <p:spPr>
          <a:xfrm>
            <a:off x="6609080" y="3599868"/>
            <a:ext cx="497840" cy="497840"/>
          </a:xfrm>
          <a:prstGeom prst="rect">
            <a:avLst/>
          </a:prstGeom>
          <a:solidFill>
            <a:srgbClr val="00206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 name="矩形 29"/>
          <p:cNvSpPr/>
          <p:nvPr/>
        </p:nvSpPr>
        <p:spPr>
          <a:xfrm>
            <a:off x="6812280" y="3803068"/>
            <a:ext cx="497840" cy="497840"/>
          </a:xfrm>
          <a:prstGeom prst="rect">
            <a:avLst/>
          </a:prstGeom>
          <a:solidFill>
            <a:srgbClr val="00206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 name="矩形 30"/>
          <p:cNvSpPr/>
          <p:nvPr/>
        </p:nvSpPr>
        <p:spPr>
          <a:xfrm>
            <a:off x="7015480" y="4006268"/>
            <a:ext cx="497840" cy="497840"/>
          </a:xfrm>
          <a:prstGeom prst="rect">
            <a:avLst/>
          </a:prstGeom>
          <a:solidFill>
            <a:srgbClr val="00206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 name="文本框 31"/>
          <p:cNvSpPr txBox="1"/>
          <p:nvPr/>
        </p:nvSpPr>
        <p:spPr>
          <a:xfrm>
            <a:off x="7467600" y="4050003"/>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3" name="文本框 32"/>
          <p:cNvSpPr txBox="1"/>
          <p:nvPr/>
        </p:nvSpPr>
        <p:spPr>
          <a:xfrm>
            <a:off x="7061200" y="4460372"/>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 name="矩形 33"/>
          <p:cNvSpPr/>
          <p:nvPr/>
        </p:nvSpPr>
        <p:spPr>
          <a:xfrm>
            <a:off x="5496560" y="3579548"/>
            <a:ext cx="497840" cy="497840"/>
          </a:xfrm>
          <a:prstGeom prst="rect">
            <a:avLst/>
          </a:prstGeom>
          <a:solidFill>
            <a:srgbClr val="C0000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 name="矩形 34"/>
          <p:cNvSpPr/>
          <p:nvPr/>
        </p:nvSpPr>
        <p:spPr>
          <a:xfrm>
            <a:off x="5699760" y="3782748"/>
            <a:ext cx="497840" cy="497840"/>
          </a:xfrm>
          <a:prstGeom prst="rect">
            <a:avLst/>
          </a:prstGeom>
          <a:solidFill>
            <a:srgbClr val="C0000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 name="矩形 35"/>
          <p:cNvSpPr/>
          <p:nvPr/>
        </p:nvSpPr>
        <p:spPr>
          <a:xfrm>
            <a:off x="5902960" y="3985948"/>
            <a:ext cx="497840" cy="497840"/>
          </a:xfrm>
          <a:prstGeom prst="rect">
            <a:avLst/>
          </a:prstGeom>
          <a:solidFill>
            <a:srgbClr val="C0000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 name="文本框 36"/>
          <p:cNvSpPr txBox="1"/>
          <p:nvPr/>
        </p:nvSpPr>
        <p:spPr>
          <a:xfrm>
            <a:off x="6355080" y="4029683"/>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 name="文本框 37"/>
          <p:cNvSpPr txBox="1"/>
          <p:nvPr/>
        </p:nvSpPr>
        <p:spPr>
          <a:xfrm>
            <a:off x="5948680" y="4440052"/>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 name="矩形 38"/>
          <p:cNvSpPr/>
          <p:nvPr/>
        </p:nvSpPr>
        <p:spPr>
          <a:xfrm>
            <a:off x="6654800" y="4740311"/>
            <a:ext cx="497840" cy="497840"/>
          </a:xfrm>
          <a:prstGeom prst="rect">
            <a:avLst/>
          </a:prstGeom>
          <a:solidFill>
            <a:srgbClr val="92D05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 name="矩形 39"/>
          <p:cNvSpPr/>
          <p:nvPr/>
        </p:nvSpPr>
        <p:spPr>
          <a:xfrm>
            <a:off x="6858000" y="4943511"/>
            <a:ext cx="497840" cy="497840"/>
          </a:xfrm>
          <a:prstGeom prst="rect">
            <a:avLst/>
          </a:prstGeom>
          <a:solidFill>
            <a:srgbClr val="92D05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 name="矩形 40"/>
          <p:cNvSpPr/>
          <p:nvPr/>
        </p:nvSpPr>
        <p:spPr>
          <a:xfrm>
            <a:off x="7061200" y="5146711"/>
            <a:ext cx="497840" cy="497840"/>
          </a:xfrm>
          <a:prstGeom prst="rect">
            <a:avLst/>
          </a:prstGeom>
          <a:solidFill>
            <a:srgbClr val="92D050"/>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2" name="文本框 41"/>
          <p:cNvSpPr txBox="1"/>
          <p:nvPr/>
        </p:nvSpPr>
        <p:spPr>
          <a:xfrm>
            <a:off x="7513320" y="5190445"/>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3" name="文本框 42"/>
          <p:cNvSpPr txBox="1"/>
          <p:nvPr/>
        </p:nvSpPr>
        <p:spPr>
          <a:xfrm>
            <a:off x="7106920" y="5600815"/>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4" name="矩形 43"/>
          <p:cNvSpPr/>
          <p:nvPr/>
        </p:nvSpPr>
        <p:spPr>
          <a:xfrm>
            <a:off x="5542280" y="4719991"/>
            <a:ext cx="497840" cy="497840"/>
          </a:xfrm>
          <a:prstGeom prst="rect">
            <a:avLst/>
          </a:prstGeom>
          <a:solidFill>
            <a:schemeClr val="accent4">
              <a:lumMod val="50000"/>
            </a:schemeClr>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5" name="矩形 44"/>
          <p:cNvSpPr/>
          <p:nvPr/>
        </p:nvSpPr>
        <p:spPr>
          <a:xfrm>
            <a:off x="5745480" y="4923191"/>
            <a:ext cx="497840" cy="497840"/>
          </a:xfrm>
          <a:prstGeom prst="rect">
            <a:avLst/>
          </a:prstGeom>
          <a:solidFill>
            <a:schemeClr val="accent4">
              <a:lumMod val="50000"/>
            </a:schemeClr>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6" name="矩形 45"/>
          <p:cNvSpPr/>
          <p:nvPr/>
        </p:nvSpPr>
        <p:spPr>
          <a:xfrm>
            <a:off x="5948680" y="5126391"/>
            <a:ext cx="497840" cy="497840"/>
          </a:xfrm>
          <a:prstGeom prst="rect">
            <a:avLst/>
          </a:prstGeom>
          <a:solidFill>
            <a:schemeClr val="accent4">
              <a:lumMod val="50000"/>
            </a:schemeClr>
          </a:solidFill>
          <a:ln w="952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7" name="文本框 46"/>
          <p:cNvSpPr txBox="1"/>
          <p:nvPr/>
        </p:nvSpPr>
        <p:spPr>
          <a:xfrm>
            <a:off x="6400800" y="5170125"/>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8" name="文本框 47"/>
          <p:cNvSpPr txBox="1"/>
          <p:nvPr/>
        </p:nvSpPr>
        <p:spPr>
          <a:xfrm>
            <a:off x="5994400" y="5580495"/>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9" name="矩形 48"/>
          <p:cNvSpPr/>
          <p:nvPr/>
        </p:nvSpPr>
        <p:spPr>
          <a:xfrm>
            <a:off x="9468855" y="2631951"/>
            <a:ext cx="1544320" cy="1353997"/>
          </a:xfrm>
          <a:prstGeom prst="rect">
            <a:avLst/>
          </a:prstGeom>
          <a:solidFill>
            <a:srgbClr val="7030A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0" name="矩形 49"/>
          <p:cNvSpPr/>
          <p:nvPr/>
        </p:nvSpPr>
        <p:spPr>
          <a:xfrm>
            <a:off x="9672055" y="2835151"/>
            <a:ext cx="1544320" cy="1353997"/>
          </a:xfrm>
          <a:prstGeom prst="rect">
            <a:avLst/>
          </a:prstGeom>
          <a:solidFill>
            <a:srgbClr val="C0000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1" name="矩形 50"/>
          <p:cNvSpPr/>
          <p:nvPr/>
        </p:nvSpPr>
        <p:spPr>
          <a:xfrm>
            <a:off x="9875255" y="3038351"/>
            <a:ext cx="1544320" cy="1353997"/>
          </a:xfrm>
          <a:prstGeom prst="rect">
            <a:avLst/>
          </a:prstGeom>
          <a:solidFill>
            <a:srgbClr val="00206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2" name="矩形 51"/>
          <p:cNvSpPr/>
          <p:nvPr/>
        </p:nvSpPr>
        <p:spPr>
          <a:xfrm>
            <a:off x="10078455" y="3241551"/>
            <a:ext cx="1544320" cy="1353997"/>
          </a:xfrm>
          <a:prstGeom prst="rect">
            <a:avLst/>
          </a:prstGeom>
          <a:solidFill>
            <a:schemeClr val="accent5">
              <a:lumMod val="50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3" name="矩形 52"/>
          <p:cNvSpPr/>
          <p:nvPr/>
        </p:nvSpPr>
        <p:spPr>
          <a:xfrm>
            <a:off x="10281655" y="3444751"/>
            <a:ext cx="1544320" cy="1353997"/>
          </a:xfrm>
          <a:prstGeom prst="rect">
            <a:avLst/>
          </a:prstGeom>
          <a:solidFill>
            <a:srgbClr val="92D05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32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 name="标题 5"/>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4381500" y="476250"/>
            <a:ext cx="3429000" cy="2143125"/>
          </a:xfrm>
          <a:prstGeom prst="rect">
            <a:avLst/>
          </a:prstGeom>
          <a:noFill/>
        </p:spPr>
        <p:txBody>
          <a:bodyPr vert="horz" wrap="square" rtlCol="0" anchor="ctr" anchorCtr="0">
            <a:noAutofit/>
          </a:bodyPr>
          <a:lstStyle/>
          <a:p>
            <a:pPr lvl="0"/>
            <a:r>
              <a:rPr lang="zh-CN" altLang="zh-CN" sz="1500" dirty="0"/>
              <a:t>以下关于</a:t>
            </a:r>
            <a:r>
              <a:rPr lang="zh-CN" altLang="en-US" sz="1500" dirty="0"/>
              <a:t>批量</a:t>
            </a:r>
            <a:r>
              <a:rPr lang="zh-CN" altLang="zh-CN" sz="1500" dirty="0"/>
              <a:t>梯度下降和随机梯度下降的说明，哪</a:t>
            </a:r>
            <a:r>
              <a:rPr lang="zh-CN" altLang="en-US" sz="1500" dirty="0"/>
              <a:t>个</a:t>
            </a:r>
            <a:r>
              <a:rPr lang="zh-CN" altLang="zh-CN" sz="1500" dirty="0"/>
              <a:t>描述是</a:t>
            </a:r>
            <a:r>
              <a:rPr lang="zh-CN" altLang="en-US" sz="1500" dirty="0"/>
              <a:t>不</a:t>
            </a:r>
            <a:r>
              <a:rPr lang="zh-CN" altLang="zh-CN" sz="1500" dirty="0"/>
              <a:t>正确的？</a:t>
            </a:r>
            <a:endParaRPr lang="zh-CN" altLang="zh-CN" sz="1500" dirty="0"/>
          </a:p>
        </p:txBody>
      </p:sp>
      <p:sp>
        <p:nvSpPr>
          <p:cNvPr id="5" name="文本框 4"/>
          <p:cNvSpPr txBox="1"/>
          <p:nvPr>
            <p:custDataLst>
              <p:tags r:id="rId2"/>
            </p:custDataLst>
          </p:nvPr>
        </p:nvSpPr>
        <p:spPr>
          <a:xfrm>
            <a:off x="4810125" y="2786063"/>
            <a:ext cx="3000375" cy="642938"/>
          </a:xfrm>
          <a:prstGeom prst="rect">
            <a:avLst/>
          </a:prstGeom>
          <a:noFill/>
        </p:spPr>
        <p:txBody>
          <a:bodyPr vert="horz" rtlCol="0" anchor="ctr" anchorCtr="0">
            <a:noAutofit/>
          </a:bodyPr>
          <a:lstStyle/>
          <a:p>
            <a:pPr lvl="0"/>
            <a:r>
              <a:rPr lang="zh-CN" altLang="zh-CN" sz="1350" dirty="0"/>
              <a:t>在</a:t>
            </a:r>
            <a:r>
              <a:rPr lang="zh-CN" altLang="en-US" sz="1350" dirty="0"/>
              <a:t>批量</a:t>
            </a:r>
            <a:r>
              <a:rPr lang="zh-CN" altLang="zh-CN" sz="1350" dirty="0"/>
              <a:t>梯度下降和随机梯度下降中，为了最小化损失函数，通常使用循环迭代的方式不断更新模型参数；</a:t>
            </a:r>
            <a:endParaRPr lang="zh-CN" altLang="zh-CN" sz="1350" dirty="0"/>
          </a:p>
        </p:txBody>
      </p:sp>
      <p:sp>
        <p:nvSpPr>
          <p:cNvPr id="6" name="文本框 5"/>
          <p:cNvSpPr txBox="1"/>
          <p:nvPr>
            <p:custDataLst>
              <p:tags r:id="rId3"/>
            </p:custDataLst>
          </p:nvPr>
        </p:nvSpPr>
        <p:spPr>
          <a:xfrm>
            <a:off x="4810125" y="3643313"/>
            <a:ext cx="3000375" cy="642938"/>
          </a:xfrm>
          <a:prstGeom prst="rect">
            <a:avLst/>
          </a:prstGeom>
          <a:noFill/>
        </p:spPr>
        <p:txBody>
          <a:bodyPr vert="horz" rtlCol="0" anchor="ctr" anchorCtr="0">
            <a:noAutofit/>
          </a:bodyPr>
          <a:lstStyle/>
          <a:p>
            <a:pPr lvl="0"/>
            <a:r>
              <a:rPr lang="zh-CN" altLang="zh-CN" sz="1350" dirty="0"/>
              <a:t>在每次迭代中，随机梯度下降需要计算训练集所有样本的误差和，用于更新模型参数；</a:t>
            </a:r>
            <a:endParaRPr lang="zh-CN" altLang="zh-CN" sz="1350" dirty="0"/>
          </a:p>
        </p:txBody>
      </p:sp>
      <p:sp>
        <p:nvSpPr>
          <p:cNvPr id="7" name="文本框 6"/>
          <p:cNvSpPr txBox="1"/>
          <p:nvPr>
            <p:custDataLst>
              <p:tags r:id="rId4"/>
            </p:custDataLst>
          </p:nvPr>
        </p:nvSpPr>
        <p:spPr>
          <a:xfrm>
            <a:off x="4810125" y="4500563"/>
            <a:ext cx="3000375" cy="642938"/>
          </a:xfrm>
          <a:prstGeom prst="rect">
            <a:avLst/>
          </a:prstGeom>
          <a:noFill/>
        </p:spPr>
        <p:txBody>
          <a:bodyPr vert="horz" rtlCol="0" anchor="ctr" anchorCtr="0">
            <a:noAutofit/>
          </a:bodyPr>
          <a:lstStyle/>
          <a:p>
            <a:pPr lvl="0"/>
            <a:r>
              <a:rPr lang="zh-CN" altLang="zh-CN" sz="1350" dirty="0"/>
              <a:t>在每次迭代中，梯度下降使用所有数据或者部分训练数据，用于更新模型参数</a:t>
            </a:r>
            <a:r>
              <a:rPr lang="en-US" altLang="zh-CN" sz="1350" dirty="0"/>
              <a:t>.</a:t>
            </a:r>
            <a:endParaRPr lang="zh-CN" altLang="zh-CN" sz="1350" dirty="0"/>
          </a:p>
        </p:txBody>
      </p:sp>
      <p:sp>
        <p:nvSpPr>
          <p:cNvPr id="9" name="椭圆 8"/>
          <p:cNvSpPr>
            <a:spLocks noChangeAspect="1"/>
          </p:cNvSpPr>
          <p:nvPr>
            <p:custDataLst>
              <p:tags r:id="rId5"/>
            </p:custDataLst>
          </p:nvPr>
        </p:nvSpPr>
        <p:spPr>
          <a:xfrm>
            <a:off x="4357497" y="290179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A</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0" name="椭圆 9"/>
          <p:cNvSpPr>
            <a:spLocks noChangeAspect="1"/>
          </p:cNvSpPr>
          <p:nvPr>
            <p:custDataLst>
              <p:tags r:id="rId6"/>
            </p:custDataLst>
          </p:nvPr>
        </p:nvSpPr>
        <p:spPr>
          <a:xfrm>
            <a:off x="4357497" y="3759041"/>
            <a:ext cx="411480" cy="4114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B</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1" name="椭圆 10"/>
          <p:cNvSpPr>
            <a:spLocks noChangeAspect="1"/>
          </p:cNvSpPr>
          <p:nvPr>
            <p:custDataLst>
              <p:tags r:id="rId7"/>
            </p:custDataLst>
          </p:nvPr>
        </p:nvSpPr>
        <p:spPr>
          <a:xfrm>
            <a:off x="4357497" y="461629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C</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2" name="圆角矩形 1"/>
          <p:cNvSpPr/>
          <p:nvPr>
            <p:custDataLst>
              <p:tags r:id="rId8"/>
            </p:custDataLst>
          </p:nvPr>
        </p:nvSpPr>
        <p:spPr>
          <a:xfrm>
            <a:off x="8915400" y="6214745"/>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grpSp>
        <p:nvGrpSpPr>
          <p:cNvPr id="17" name="组合 16"/>
          <p:cNvGrpSpPr/>
          <p:nvPr>
            <p:custDataLst>
              <p:tags r:id="rId9"/>
            </p:custDataLst>
          </p:nvPr>
        </p:nvGrpSpPr>
        <p:grpSpPr>
          <a:xfrm>
            <a:off x="0" y="0"/>
            <a:ext cx="4286250" cy="490220"/>
            <a:chOff x="-5270500" y="0"/>
            <a:chExt cx="5715000" cy="653627"/>
          </a:xfrm>
        </p:grpSpPr>
        <p:sp>
          <p:nvSpPr>
            <p:cNvPr id="13" name="TitleBackground"/>
            <p:cNvSpPr/>
            <p:nvPr>
              <p:custDataLst>
                <p:tags r:id="rId10"/>
              </p:custDataLst>
            </p:nvPr>
          </p:nvSpPr>
          <p:spPr>
            <a:xfrm>
              <a:off x="-5270500" y="0"/>
              <a:ext cx="5715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ColorBlock"/>
            <p:cNvSpPr/>
            <p:nvPr>
              <p:custDataLst>
                <p:tags r:id="rId11"/>
              </p:custDataLst>
            </p:nvPr>
          </p:nvSpPr>
          <p:spPr>
            <a:xfrm>
              <a:off x="-52705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TypeText"/>
            <p:cNvSpPr txBox="1"/>
            <p:nvPr>
              <p:custDataLst>
                <p:tags r:id="rId12"/>
              </p:custDataLst>
            </p:nvPr>
          </p:nvSpPr>
          <p:spPr>
            <a:xfrm>
              <a:off x="-4931833" y="0"/>
              <a:ext cx="1905000" cy="635000"/>
            </a:xfrm>
            <a:prstGeom prst="rect">
              <a:avLst/>
            </a:prstGeom>
            <a:noFill/>
          </p:spPr>
          <p:txBody>
            <a:bodyPr vert="horz" wrap="none" rtlCol="0" anchor="ctr" anchorCtr="0">
              <a:noAutofit/>
            </a:bodyPr>
            <a:lstStyle/>
            <a:p>
              <a:r>
                <a:rPr lang="zh-CN" altLang="en-US" sz="1950">
                  <a:solidFill>
                    <a:srgbClr val="000000"/>
                  </a:solidFill>
                  <a:latin typeface="微软雅黑" panose="020B0503020204020204" charset="-122"/>
                  <a:ea typeface="微软雅黑" panose="020B0503020204020204" charset="-122"/>
                  <a:sym typeface="微软雅黑" panose="020B0503020204020204" charset="-122"/>
                </a:rPr>
                <a:t>单选题</a:t>
              </a:r>
              <a:endParaRPr lang="zh-CN" altLang="en-US" sz="195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16" name="TipText"/>
            <p:cNvSpPr txBox="1"/>
            <p:nvPr>
              <p:custDataLst>
                <p:tags r:id="rId13"/>
              </p:custDataLst>
            </p:nvPr>
          </p:nvSpPr>
          <p:spPr>
            <a:xfrm>
              <a:off x="-3697393" y="145627"/>
              <a:ext cx="2286000" cy="508000"/>
            </a:xfrm>
            <a:prstGeom prst="rect">
              <a:avLst/>
            </a:prstGeom>
            <a:noFill/>
          </p:spPr>
          <p:txBody>
            <a:bodyPr vert="horz" wrap="none" rtlCol="0" anchor="ctr" anchorCtr="0">
              <a:noAutofit/>
            </a:bodyPr>
            <a:lstStyle/>
            <a:p>
              <a:r>
                <a:rPr lang="en-US" altLang="zh-CN" sz="1500">
                  <a:solidFill>
                    <a:srgbClr val="808080"/>
                  </a:solidFill>
                  <a:latin typeface="微软雅黑" panose="020B0503020204020204" charset="-122"/>
                  <a:ea typeface="微软雅黑" panose="020B0503020204020204" charset="-122"/>
                  <a:sym typeface="微软雅黑" panose="020B0503020204020204" charset="-122"/>
                </a:rPr>
                <a:t>1</a:t>
              </a:r>
              <a:r>
                <a:rPr lang="zh-CN" altLang="en-US" sz="15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15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8" name="图片 7" descr="tmp3FFA"/>
          <p:cNvPicPr>
            <a:picLocks noChangeAspect="1"/>
          </p:cNvPicPr>
          <p:nvPr>
            <p:custDataLst>
              <p:tags r:id="rId14"/>
            </p:custDataLst>
          </p:nvPr>
        </p:nvPicPr>
        <p:blipFill>
          <a:blip r:embed="rId15"/>
          <a:stretch>
            <a:fillRect/>
          </a:stretch>
        </p:blipFill>
        <p:spPr>
          <a:xfrm>
            <a:off x="10642600" y="63500"/>
            <a:ext cx="1422400" cy="508000"/>
          </a:xfrm>
          <a:prstGeom prst="rect">
            <a:avLst/>
          </a:prstGeom>
        </p:spPr>
      </p:pic>
    </p:spTree>
    <p:custDataLst>
      <p:tags r:id="rId16"/>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520423" y="719641"/>
            <a:ext cx="11334757" cy="1077218"/>
          </a:xfrm>
          <a:prstGeom prst="rect">
            <a:avLst/>
          </a:prstGeom>
        </p:spPr>
        <p:txBody>
          <a:bodyPr wrap="square">
            <a:spAutoFit/>
          </a:bodyPr>
          <a:lstStyle/>
          <a:p>
            <a:r>
              <a:rPr lang="zh-CN" altLang="en-US" sz="3200" dirty="0">
                <a:latin typeface="楷体" panose="02010609060101010101" pitchFamily="49" charset="-122"/>
                <a:ea typeface="楷体" panose="02010609060101010101" pitchFamily="49" charset="-122"/>
                <a:cs typeface="Times New Roman" panose="02020603050405020304" pitchFamily="16" charset="0"/>
              </a:rPr>
              <a:t>在对原始图像做卷积操作后，可使用</a:t>
            </a:r>
            <a:r>
              <a:rPr lang="en-US" altLang="zh-CN" sz="3200" dirty="0" err="1">
                <a:latin typeface="楷体" panose="02010609060101010101" pitchFamily="49" charset="-122"/>
                <a:ea typeface="楷体" panose="02010609060101010101" pitchFamily="49" charset="-122"/>
                <a:cs typeface="Times New Roman" panose="02020603050405020304" pitchFamily="16" charset="0"/>
              </a:rPr>
              <a:t>ReLu</a:t>
            </a:r>
            <a:r>
              <a:rPr lang="zh-CN" altLang="en-US" sz="3200" dirty="0">
                <a:latin typeface="楷体" panose="02010609060101010101" pitchFamily="49" charset="-122"/>
                <a:ea typeface="楷体" panose="02010609060101010101" pitchFamily="49" charset="-122"/>
                <a:cs typeface="Times New Roman" panose="02020603050405020304" pitchFamily="16" charset="0"/>
              </a:rPr>
              <a:t>激活函数对卷积后结果进行处理</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2" name="矩形 1"/>
          <p:cNvSpPr/>
          <p:nvPr/>
        </p:nvSpPr>
        <p:spPr>
          <a:xfrm>
            <a:off x="520423" y="3325157"/>
            <a:ext cx="1788160" cy="1666240"/>
          </a:xfrm>
          <a:prstGeom prst="rect">
            <a:avLst/>
          </a:prstGeom>
          <a:solidFill>
            <a:srgbClr val="FF000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 name="矩形 6"/>
          <p:cNvSpPr/>
          <p:nvPr/>
        </p:nvSpPr>
        <p:spPr>
          <a:xfrm>
            <a:off x="723623" y="3528357"/>
            <a:ext cx="1788160" cy="1666240"/>
          </a:xfrm>
          <a:prstGeom prst="rect">
            <a:avLst/>
          </a:prstGeom>
          <a:solidFill>
            <a:srgbClr val="00B05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8" name="矩形 7"/>
          <p:cNvSpPr/>
          <p:nvPr/>
        </p:nvSpPr>
        <p:spPr>
          <a:xfrm>
            <a:off x="926823" y="3731557"/>
            <a:ext cx="1788160" cy="1666240"/>
          </a:xfrm>
          <a:prstGeom prst="rect">
            <a:avLst/>
          </a:prstGeom>
          <a:solidFill>
            <a:srgbClr val="0070C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 name="文本框 2"/>
          <p:cNvSpPr txBox="1"/>
          <p:nvPr/>
        </p:nvSpPr>
        <p:spPr>
          <a:xfrm>
            <a:off x="2714983" y="4305598"/>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1" name="文本框 10"/>
          <p:cNvSpPr txBox="1"/>
          <p:nvPr/>
        </p:nvSpPr>
        <p:spPr>
          <a:xfrm>
            <a:off x="1571983" y="5397798"/>
            <a:ext cx="497840" cy="461665"/>
          </a:xfrm>
          <a:prstGeom prst="rect">
            <a:avLst/>
          </a:prstGeom>
          <a:noFill/>
        </p:spPr>
        <p:txBody>
          <a:bodyPr wrap="square" rtlCol="0">
            <a:spAutoFit/>
          </a:bodyPr>
          <a:lstStyle/>
          <a:p>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3" name="箭头: 右 12"/>
          <p:cNvSpPr/>
          <p:nvPr/>
        </p:nvSpPr>
        <p:spPr>
          <a:xfrm>
            <a:off x="3212824" y="4377989"/>
            <a:ext cx="726705"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9" name="文本框 8"/>
          <p:cNvSpPr txBox="1"/>
          <p:nvPr/>
        </p:nvSpPr>
        <p:spPr>
          <a:xfrm>
            <a:off x="1231622" y="5918145"/>
            <a:ext cx="2488207" cy="523220"/>
          </a:xfrm>
          <a:prstGeom prst="rect">
            <a:avLst/>
          </a:prstGeom>
          <a:noFill/>
        </p:spPr>
        <p:txBody>
          <a:bodyPr wrap="square" rtlCol="0">
            <a:spAutoFit/>
          </a:bodyPr>
          <a:lstStyle/>
          <a:p>
            <a:r>
              <a:rPr lang="zh-CN" altLang="en-US" sz="2800" dirty="0">
                <a:latin typeface="黑体" panose="02010609060101010101" pitchFamily="49" charset="-122"/>
                <a:ea typeface="黑体" panose="02010609060101010101" pitchFamily="49" charset="-122"/>
                <a:cs typeface="Times New Roman" panose="02020603050405020304" pitchFamily="16" charset="0"/>
              </a:rPr>
              <a:t>原始图像</a:t>
            </a:r>
            <a:endParaRPr lang="zh-CN" altLang="en-US" sz="2800" dirty="0">
              <a:latin typeface="黑体" panose="02010609060101010101" pitchFamily="49" charset="-122"/>
              <a:ea typeface="黑体" panose="02010609060101010101" pitchFamily="49" charset="-122"/>
              <a:cs typeface="Times New Roman" panose="02020603050405020304" pitchFamily="16" charset="0"/>
            </a:endParaRPr>
          </a:p>
        </p:txBody>
      </p:sp>
      <p:sp>
        <p:nvSpPr>
          <p:cNvPr id="21" name="文本框 20"/>
          <p:cNvSpPr txBox="1"/>
          <p:nvPr/>
        </p:nvSpPr>
        <p:spPr>
          <a:xfrm>
            <a:off x="4675596" y="5903795"/>
            <a:ext cx="3327425" cy="523220"/>
          </a:xfrm>
          <a:prstGeom prst="rect">
            <a:avLst/>
          </a:prstGeom>
          <a:noFill/>
        </p:spPr>
        <p:txBody>
          <a:bodyPr wrap="square" rtlCol="0">
            <a:spAutoFit/>
          </a:bodyPr>
          <a:lstStyle/>
          <a:p>
            <a:r>
              <a:rPr lang="en-US" altLang="zh-CN" sz="2800" dirty="0">
                <a:latin typeface="黑体" panose="02010609060101010101" pitchFamily="49" charset="-122"/>
                <a:ea typeface="黑体" panose="02010609060101010101" pitchFamily="49" charset="-122"/>
                <a:cs typeface="Times New Roman" panose="02020603050405020304" pitchFamily="16" charset="0"/>
              </a:rPr>
              <a:t>28</a:t>
            </a:r>
            <a:r>
              <a:rPr lang="zh-CN" altLang="en-US" sz="2800" dirty="0">
                <a:latin typeface="黑体" panose="02010609060101010101" pitchFamily="49" charset="-122"/>
                <a:ea typeface="黑体" panose="02010609060101010101" pitchFamily="49" charset="-122"/>
                <a:cs typeface="Times New Roman" panose="02020603050405020304" pitchFamily="16" charset="0"/>
              </a:rPr>
              <a:t>*</a:t>
            </a:r>
            <a:r>
              <a:rPr lang="en-US" altLang="zh-CN" sz="2800" dirty="0">
                <a:latin typeface="黑体" panose="02010609060101010101" pitchFamily="49" charset="-122"/>
                <a:ea typeface="黑体" panose="02010609060101010101" pitchFamily="49" charset="-122"/>
                <a:cs typeface="Times New Roman" panose="02020603050405020304" pitchFamily="16" charset="0"/>
              </a:rPr>
              <a:t>28</a:t>
            </a:r>
            <a:r>
              <a:rPr lang="zh-CN" altLang="en-US" sz="2800" dirty="0">
                <a:latin typeface="黑体" panose="02010609060101010101" pitchFamily="49" charset="-122"/>
                <a:ea typeface="黑体" panose="02010609060101010101" pitchFamily="49" charset="-122"/>
                <a:cs typeface="Times New Roman" panose="02020603050405020304" pitchFamily="16" charset="0"/>
              </a:rPr>
              <a:t>*</a:t>
            </a:r>
            <a:r>
              <a:rPr lang="en-US" altLang="zh-CN" sz="2800" dirty="0">
                <a:latin typeface="黑体" panose="02010609060101010101" pitchFamily="49" charset="-122"/>
                <a:ea typeface="黑体" panose="02010609060101010101" pitchFamily="49" charset="-122"/>
                <a:cs typeface="Times New Roman" panose="02020603050405020304" pitchFamily="16" charset="0"/>
              </a:rPr>
              <a:t>6</a:t>
            </a:r>
            <a:r>
              <a:rPr lang="zh-CN" altLang="en-US" sz="2800" dirty="0">
                <a:latin typeface="黑体" panose="02010609060101010101" pitchFamily="49" charset="-122"/>
                <a:ea typeface="黑体" panose="02010609060101010101" pitchFamily="49" charset="-122"/>
                <a:cs typeface="Times New Roman" panose="02020603050405020304" pitchFamily="16" charset="0"/>
              </a:rPr>
              <a:t>特征图</a:t>
            </a:r>
            <a:endParaRPr lang="en-US" altLang="zh-CN" sz="2800" dirty="0">
              <a:latin typeface="黑体" panose="02010609060101010101" pitchFamily="49" charset="-122"/>
              <a:ea typeface="黑体" panose="02010609060101010101" pitchFamily="49" charset="-122"/>
              <a:cs typeface="Times New Roman" panose="02020603050405020304" pitchFamily="16" charset="0"/>
            </a:endParaRPr>
          </a:p>
        </p:txBody>
      </p:sp>
      <p:sp>
        <p:nvSpPr>
          <p:cNvPr id="25" name="矩形 24"/>
          <p:cNvSpPr/>
          <p:nvPr/>
        </p:nvSpPr>
        <p:spPr>
          <a:xfrm>
            <a:off x="4076157" y="3402610"/>
            <a:ext cx="1544320" cy="1353997"/>
          </a:xfrm>
          <a:prstGeom prst="rect">
            <a:avLst/>
          </a:prstGeom>
          <a:solidFill>
            <a:srgbClr val="7030A0"/>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 name="矩形 25"/>
          <p:cNvSpPr/>
          <p:nvPr/>
        </p:nvSpPr>
        <p:spPr>
          <a:xfrm>
            <a:off x="4279357" y="3605810"/>
            <a:ext cx="1544320" cy="1353997"/>
          </a:xfrm>
          <a:prstGeom prst="rect">
            <a:avLst/>
          </a:prstGeom>
          <a:solidFill>
            <a:srgbClr val="7030A0"/>
          </a:solidFill>
          <a:ln w="9525">
            <a:solidFill>
              <a:schemeClr val="bg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 name="矩形 26"/>
          <p:cNvSpPr/>
          <p:nvPr/>
        </p:nvSpPr>
        <p:spPr>
          <a:xfrm>
            <a:off x="4482557" y="3809010"/>
            <a:ext cx="1544320" cy="1353997"/>
          </a:xfrm>
          <a:prstGeom prst="rect">
            <a:avLst/>
          </a:prstGeom>
          <a:solidFill>
            <a:srgbClr val="7030A0"/>
          </a:solidFill>
          <a:ln w="9525">
            <a:solidFill>
              <a:schemeClr val="bg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 name="矩形 27"/>
          <p:cNvSpPr/>
          <p:nvPr/>
        </p:nvSpPr>
        <p:spPr>
          <a:xfrm>
            <a:off x="4685757" y="4012210"/>
            <a:ext cx="1544320" cy="1353997"/>
          </a:xfrm>
          <a:prstGeom prst="rect">
            <a:avLst/>
          </a:prstGeom>
          <a:solidFill>
            <a:srgbClr val="7030A0"/>
          </a:solidFill>
          <a:ln w="9525">
            <a:solidFill>
              <a:schemeClr val="bg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 name="矩形 28"/>
          <p:cNvSpPr/>
          <p:nvPr/>
        </p:nvSpPr>
        <p:spPr>
          <a:xfrm>
            <a:off x="4888957" y="4215410"/>
            <a:ext cx="1544320" cy="1353997"/>
          </a:xfrm>
          <a:prstGeom prst="rect">
            <a:avLst/>
          </a:prstGeom>
          <a:solidFill>
            <a:srgbClr val="7030A0"/>
          </a:solidFill>
          <a:ln w="9525">
            <a:solidFill>
              <a:schemeClr val="bg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 name="矩形 29"/>
          <p:cNvSpPr/>
          <p:nvPr/>
        </p:nvSpPr>
        <p:spPr>
          <a:xfrm>
            <a:off x="5092157" y="4418610"/>
            <a:ext cx="1544320" cy="1353997"/>
          </a:xfrm>
          <a:prstGeom prst="rect">
            <a:avLst/>
          </a:prstGeom>
          <a:solidFill>
            <a:srgbClr val="7030A0"/>
          </a:solidFill>
          <a:ln w="9525">
            <a:solidFill>
              <a:schemeClr val="bg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 name="文本框 4"/>
          <p:cNvSpPr txBox="1"/>
          <p:nvPr/>
        </p:nvSpPr>
        <p:spPr>
          <a:xfrm>
            <a:off x="2948529" y="3271381"/>
            <a:ext cx="1127495" cy="1200329"/>
          </a:xfrm>
          <a:prstGeom prst="rect">
            <a:avLst/>
          </a:prstGeom>
          <a:noFill/>
        </p:spPr>
        <p:txBody>
          <a:bodyPr wrap="square" rtlCol="0">
            <a:spAutoFit/>
          </a:bodyP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6</a:t>
            </a:r>
            <a:r>
              <a:rPr lang="zh-CN" altLang="en-US" sz="2400" dirty="0">
                <a:latin typeface="Times New Roman" panose="02020603050405020304" pitchFamily="16" charset="0"/>
                <a:ea typeface="黑体" panose="02010609060101010101" pitchFamily="49" charset="-122"/>
                <a:cs typeface="Times New Roman" panose="02020603050405020304" pitchFamily="16" charset="0"/>
              </a:rPr>
              <a:t>个</a:t>
            </a: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r>
              <a:rPr lang="zh-CN" altLang="en-US" sz="2400" dirty="0">
                <a:latin typeface="Times New Roman" panose="02020603050405020304" pitchFamily="16" charset="0"/>
                <a:ea typeface="黑体" panose="02010609060101010101" pitchFamily="49" charset="-122"/>
                <a:cs typeface="Times New Roman" panose="02020603050405020304" pitchFamily="16" charset="0"/>
              </a:rPr>
              <a:t>*</a:t>
            </a: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r>
              <a:rPr lang="zh-CN" altLang="en-US" sz="2400" dirty="0">
                <a:latin typeface="Times New Roman" panose="02020603050405020304" pitchFamily="16" charset="0"/>
                <a:ea typeface="黑体" panose="02010609060101010101" pitchFamily="49" charset="-122"/>
                <a:cs typeface="Times New Roman" panose="02020603050405020304" pitchFamily="16" charset="0"/>
              </a:rPr>
              <a:t>*</a:t>
            </a: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a:t>
            </a:r>
            <a:r>
              <a:rPr lang="zh-CN" altLang="en-US" sz="2400" dirty="0">
                <a:latin typeface="Times New Roman" panose="02020603050405020304" pitchFamily="16" charset="0"/>
                <a:ea typeface="黑体" panose="02010609060101010101" pitchFamily="49" charset="-122"/>
                <a:cs typeface="Times New Roman" panose="02020603050405020304" pitchFamily="16" charset="0"/>
              </a:rPr>
              <a:t>卷积核</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3" name="箭头: 右 32"/>
          <p:cNvSpPr/>
          <p:nvPr/>
        </p:nvSpPr>
        <p:spPr>
          <a:xfrm>
            <a:off x="6768558" y="4377989"/>
            <a:ext cx="726705"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 name="文本框 33"/>
          <p:cNvSpPr txBox="1"/>
          <p:nvPr/>
        </p:nvSpPr>
        <p:spPr>
          <a:xfrm>
            <a:off x="6514027" y="3285679"/>
            <a:ext cx="1219465" cy="1200329"/>
          </a:xfrm>
          <a:prstGeom prst="rect">
            <a:avLst/>
          </a:prstGeom>
          <a:noFill/>
        </p:spPr>
        <p:txBody>
          <a:bodyPr wrap="square" rtlCol="0">
            <a:spAutoFit/>
          </a:bodyP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10</a:t>
            </a:r>
            <a:r>
              <a:rPr lang="zh-CN" altLang="en-US" sz="2400" dirty="0">
                <a:latin typeface="Times New Roman" panose="02020603050405020304" pitchFamily="16" charset="0"/>
                <a:ea typeface="黑体" panose="02010609060101010101" pitchFamily="49" charset="-122"/>
                <a:cs typeface="Times New Roman" panose="02020603050405020304" pitchFamily="16" charset="0"/>
              </a:rPr>
              <a:t>个</a:t>
            </a: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r>
              <a:rPr lang="zh-CN" altLang="en-US" sz="2400" dirty="0">
                <a:latin typeface="Times New Roman" panose="02020603050405020304" pitchFamily="16" charset="0"/>
                <a:ea typeface="黑体" panose="02010609060101010101" pitchFamily="49" charset="-122"/>
                <a:cs typeface="Times New Roman" panose="02020603050405020304" pitchFamily="16" charset="0"/>
              </a:rPr>
              <a:t>*</a:t>
            </a: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r>
              <a:rPr lang="zh-CN" altLang="en-US" sz="2400" dirty="0">
                <a:latin typeface="Times New Roman" panose="02020603050405020304" pitchFamily="16" charset="0"/>
                <a:ea typeface="黑体" panose="02010609060101010101" pitchFamily="49" charset="-122"/>
                <a:cs typeface="Times New Roman" panose="02020603050405020304" pitchFamily="16" charset="0"/>
              </a:rPr>
              <a:t>*</a:t>
            </a: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6</a:t>
            </a:r>
            <a:r>
              <a:rPr lang="zh-CN" altLang="en-US" sz="2400" dirty="0">
                <a:latin typeface="Times New Roman" panose="02020603050405020304" pitchFamily="16" charset="0"/>
                <a:ea typeface="黑体" panose="02010609060101010101" pitchFamily="49" charset="-122"/>
                <a:cs typeface="Times New Roman" panose="02020603050405020304" pitchFamily="16" charset="0"/>
              </a:rPr>
              <a:t>卷积核</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 name="矩形 34"/>
          <p:cNvSpPr/>
          <p:nvPr/>
        </p:nvSpPr>
        <p:spPr>
          <a:xfrm>
            <a:off x="7754343" y="29199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5" name="矩形 44"/>
          <p:cNvSpPr/>
          <p:nvPr/>
        </p:nvSpPr>
        <p:spPr>
          <a:xfrm>
            <a:off x="7957543" y="31231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6" name="矩形 45"/>
          <p:cNvSpPr/>
          <p:nvPr/>
        </p:nvSpPr>
        <p:spPr>
          <a:xfrm>
            <a:off x="8160743" y="33263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7" name="矩形 46"/>
          <p:cNvSpPr/>
          <p:nvPr/>
        </p:nvSpPr>
        <p:spPr>
          <a:xfrm>
            <a:off x="8363943" y="35295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8" name="矩形 47"/>
          <p:cNvSpPr/>
          <p:nvPr/>
        </p:nvSpPr>
        <p:spPr>
          <a:xfrm>
            <a:off x="8567143" y="37327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9" name="矩形 48"/>
          <p:cNvSpPr/>
          <p:nvPr/>
        </p:nvSpPr>
        <p:spPr>
          <a:xfrm>
            <a:off x="8770343" y="39359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0" name="矩形 49"/>
          <p:cNvSpPr/>
          <p:nvPr/>
        </p:nvSpPr>
        <p:spPr>
          <a:xfrm>
            <a:off x="8973543" y="41391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1" name="矩形 50"/>
          <p:cNvSpPr/>
          <p:nvPr/>
        </p:nvSpPr>
        <p:spPr>
          <a:xfrm>
            <a:off x="9176743" y="43423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2" name="矩形 51"/>
          <p:cNvSpPr/>
          <p:nvPr/>
        </p:nvSpPr>
        <p:spPr>
          <a:xfrm>
            <a:off x="9379943" y="45455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3" name="矩形 52"/>
          <p:cNvSpPr/>
          <p:nvPr/>
        </p:nvSpPr>
        <p:spPr>
          <a:xfrm>
            <a:off x="9583143" y="4748703"/>
            <a:ext cx="1365989" cy="1295507"/>
          </a:xfrm>
          <a:prstGeom prst="rect">
            <a:avLst/>
          </a:prstGeom>
          <a:solidFill>
            <a:schemeClr val="bg1">
              <a:lumMod val="65000"/>
            </a:schemeClr>
          </a:solidFill>
          <a:ln w="952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4" name="文本框 53"/>
          <p:cNvSpPr txBox="1"/>
          <p:nvPr/>
        </p:nvSpPr>
        <p:spPr>
          <a:xfrm>
            <a:off x="8656043" y="5957643"/>
            <a:ext cx="3643202" cy="523220"/>
          </a:xfrm>
          <a:prstGeom prst="rect">
            <a:avLst/>
          </a:prstGeom>
          <a:noFill/>
        </p:spPr>
        <p:txBody>
          <a:bodyPr wrap="square" rtlCol="0">
            <a:spAutoFit/>
          </a:bodyPr>
          <a:lstStyle/>
          <a:p>
            <a:r>
              <a:rPr lang="en-US" altLang="zh-CN" sz="2800" dirty="0">
                <a:latin typeface="黑体" panose="02010609060101010101" pitchFamily="49" charset="-122"/>
                <a:ea typeface="黑体" panose="02010609060101010101" pitchFamily="49" charset="-122"/>
                <a:cs typeface="Times New Roman" panose="02020603050405020304" pitchFamily="16" charset="0"/>
              </a:rPr>
              <a:t>24</a:t>
            </a:r>
            <a:r>
              <a:rPr lang="zh-CN" altLang="en-US" sz="2800" dirty="0">
                <a:latin typeface="黑体" panose="02010609060101010101" pitchFamily="49" charset="-122"/>
                <a:ea typeface="黑体" panose="02010609060101010101" pitchFamily="49" charset="-122"/>
                <a:cs typeface="Times New Roman" panose="02020603050405020304" pitchFamily="16" charset="0"/>
              </a:rPr>
              <a:t>*</a:t>
            </a:r>
            <a:r>
              <a:rPr lang="en-US" altLang="zh-CN" sz="2800" dirty="0">
                <a:latin typeface="黑体" panose="02010609060101010101" pitchFamily="49" charset="-122"/>
                <a:ea typeface="黑体" panose="02010609060101010101" pitchFamily="49" charset="-122"/>
                <a:cs typeface="Times New Roman" panose="02020603050405020304" pitchFamily="16" charset="0"/>
              </a:rPr>
              <a:t>24</a:t>
            </a:r>
            <a:r>
              <a:rPr lang="zh-CN" altLang="en-US" sz="2800" dirty="0">
                <a:latin typeface="黑体" panose="02010609060101010101" pitchFamily="49" charset="-122"/>
                <a:ea typeface="黑体" panose="02010609060101010101" pitchFamily="49" charset="-122"/>
                <a:cs typeface="Times New Roman" panose="02020603050405020304" pitchFamily="16" charset="0"/>
              </a:rPr>
              <a:t>*</a:t>
            </a:r>
            <a:r>
              <a:rPr lang="en-US" altLang="zh-CN" sz="2800" dirty="0">
                <a:latin typeface="黑体" panose="02010609060101010101" pitchFamily="49" charset="-122"/>
                <a:ea typeface="黑体" panose="02010609060101010101" pitchFamily="49" charset="-122"/>
                <a:cs typeface="Times New Roman" panose="02020603050405020304" pitchFamily="16" charset="0"/>
              </a:rPr>
              <a:t>10</a:t>
            </a:r>
            <a:r>
              <a:rPr lang="zh-CN" altLang="en-US" sz="2800" dirty="0">
                <a:latin typeface="黑体" panose="02010609060101010101" pitchFamily="49" charset="-122"/>
                <a:ea typeface="黑体" panose="02010609060101010101" pitchFamily="49" charset="-122"/>
                <a:cs typeface="Times New Roman" panose="02020603050405020304" pitchFamily="16" charset="0"/>
              </a:rPr>
              <a:t>特征图</a:t>
            </a:r>
            <a:endParaRPr lang="en-US" altLang="zh-CN" sz="2800" dirty="0">
              <a:latin typeface="黑体" panose="02010609060101010101" pitchFamily="49" charset="-122"/>
              <a:ea typeface="黑体" panose="02010609060101010101" pitchFamily="49" charset="-122"/>
              <a:cs typeface="Times New Roman" panose="02020603050405020304" pitchFamily="16" charset="0"/>
            </a:endParaRPr>
          </a:p>
        </p:txBody>
      </p:sp>
      <p:sp>
        <p:nvSpPr>
          <p:cNvPr id="55" name="箭头: 右 54"/>
          <p:cNvSpPr/>
          <p:nvPr/>
        </p:nvSpPr>
        <p:spPr>
          <a:xfrm>
            <a:off x="10878809" y="4297381"/>
            <a:ext cx="726705" cy="265584"/>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 name="矩形 5"/>
          <p:cNvSpPr/>
          <p:nvPr/>
        </p:nvSpPr>
        <p:spPr>
          <a:xfrm>
            <a:off x="11686264" y="4080860"/>
            <a:ext cx="505737" cy="533293"/>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grpSp>
        <p:nvGrpSpPr>
          <p:cNvPr id="36" name="组合 35"/>
          <p:cNvGrpSpPr/>
          <p:nvPr/>
        </p:nvGrpSpPr>
        <p:grpSpPr>
          <a:xfrm>
            <a:off x="4924101" y="1252323"/>
            <a:ext cx="5483398" cy="1894519"/>
            <a:chOff x="3126108" y="2741115"/>
            <a:chExt cx="4838773" cy="2606677"/>
          </a:xfrm>
        </p:grpSpPr>
        <mc:AlternateContent xmlns:mc="http://schemas.openxmlformats.org/markup-compatibility/2006">
          <mc:Choice xmlns:a14="http://schemas.microsoft.com/office/drawing/2010/main" Requires="a14">
            <p:sp>
              <p:nvSpPr>
                <p:cNvPr id="37" name="流程图: 延期 36"/>
                <p:cNvSpPr/>
                <p:nvPr/>
              </p:nvSpPr>
              <p:spPr>
                <a:xfrm>
                  <a:off x="7043393" y="3347124"/>
                  <a:ext cx="921488" cy="1677503"/>
                </a:xfrm>
                <a:prstGeom prst="flowChartDelay">
                  <a:avLst/>
                </a:prstGeom>
                <a:solidFill>
                  <a:srgbClr val="92D050"/>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2400" dirty="0">
                      <a:ea typeface="黑体" panose="02010609060101010101" pitchFamily="49" charset="-122"/>
                    </a:rPr>
                    <a:t>输出</a:t>
                  </a:r>
                  <a:endParaRPr lang="en-US" altLang="zh-CN" sz="2400" dirty="0">
                    <a:ea typeface="黑体" panose="02010609060101010101" pitchFamily="49" charset="-122"/>
                  </a:endParaRPr>
                </a:p>
                <a:p>
                  <a:pPr algn="ctr"/>
                  <a14:m>
                    <m:oMathPara xmlns:m="http://schemas.openxmlformats.org/officeDocument/2006/math">
                      <m:oMathParaPr>
                        <m:jc m:val="centerGroup"/>
                      </m:oMathParaPr>
                      <m:oMath xmlns:m="http://schemas.openxmlformats.org/officeDocument/2006/math">
                        <m:r>
                          <a:rPr lang="en-US" altLang="zh-CN" sz="3200" i="1">
                            <a:latin typeface="Cambria Math" panose="02040503050406030204" pitchFamily="18" charset="0"/>
                            <a:ea typeface="黑体" panose="02010609060101010101" pitchFamily="49" charset="-122"/>
                          </a:rPr>
                          <m:t>𝑂𝑢𝑡</m:t>
                        </m:r>
                      </m:oMath>
                    </m:oMathPara>
                  </a14:m>
                  <a:endParaRPr lang="zh-CN" altLang="en-US" sz="3200" dirty="0">
                    <a:ea typeface="黑体" panose="02010609060101010101" pitchFamily="49" charset="-122"/>
                  </a:endParaRPr>
                </a:p>
              </p:txBody>
            </p:sp>
          </mc:Choice>
          <mc:Fallback>
            <p:sp>
              <p:nvSpPr>
                <p:cNvPr id="37" name="流程图: 延期 36"/>
                <p:cNvSpPr>
                  <a:spLocks noRot="1" noChangeAspect="1" noMove="1" noResize="1" noEditPoints="1" noAdjustHandles="1" noChangeArrowheads="1" noChangeShapeType="1" noTextEdit="1"/>
                </p:cNvSpPr>
                <p:nvPr/>
              </p:nvSpPr>
              <p:spPr>
                <a:xfrm>
                  <a:off x="7043393" y="3347124"/>
                  <a:ext cx="921488" cy="1677503"/>
                </a:xfrm>
                <a:prstGeom prst="flowChartDelay">
                  <a:avLst/>
                </a:prstGeom>
                <a:blipFill rotWithShape="1">
                  <a:blip r:embed="rId1"/>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8" name="矩形 37"/>
                <p:cNvSpPr/>
                <p:nvPr/>
              </p:nvSpPr>
              <p:spPr>
                <a:xfrm>
                  <a:off x="5930519" y="3347124"/>
                  <a:ext cx="1112874" cy="1677503"/>
                </a:xfrm>
                <a:prstGeom prst="rect">
                  <a:avLst/>
                </a:prstGeom>
                <a:solidFill>
                  <a:srgbClr val="FFFF00"/>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2400" dirty="0">
                      <a:ea typeface="黑体" panose="02010609060101010101" pitchFamily="49" charset="-122"/>
                    </a:rPr>
                    <a:t>激活</a:t>
                  </a:r>
                  <a:endParaRPr lang="en-US" altLang="zh-CN" sz="2400" dirty="0">
                    <a:ea typeface="黑体" panose="02010609060101010101" pitchFamily="49" charset="-122"/>
                  </a:endParaRPr>
                </a:p>
                <a:p>
                  <a:pPr algn="ctr"/>
                  <a:r>
                    <a:rPr lang="zh-CN" altLang="en-US" sz="2400" dirty="0">
                      <a:ea typeface="黑体" panose="02010609060101010101" pitchFamily="49" charset="-122"/>
                    </a:rPr>
                    <a:t>函数</a:t>
                  </a:r>
                  <a14:m>
                    <m:oMath xmlns:m="http://schemas.openxmlformats.org/officeDocument/2006/math">
                      <m:r>
                        <a:rPr lang="en-US" altLang="zh-CN" sz="3200" i="1" dirty="0">
                          <a:latin typeface="Cambria Math" panose="02040503050406030204" pitchFamily="18" charset="0"/>
                        </a:rPr>
                        <m:t>𝑔</m:t>
                      </m:r>
                    </m:oMath>
                  </a14:m>
                  <a:endParaRPr lang="zh-CN" altLang="en-US" sz="3200" dirty="0">
                    <a:ea typeface="黑体" panose="02010609060101010101" pitchFamily="49" charset="-122"/>
                  </a:endParaRPr>
                </a:p>
              </p:txBody>
            </p:sp>
          </mc:Choice>
          <mc:Fallback>
            <p:sp>
              <p:nvSpPr>
                <p:cNvPr id="38" name="矩形 37"/>
                <p:cNvSpPr>
                  <a:spLocks noRot="1" noChangeAspect="1" noMove="1" noResize="1" noEditPoints="1" noAdjustHandles="1" noChangeArrowheads="1" noChangeShapeType="1" noTextEdit="1"/>
                </p:cNvSpPr>
                <p:nvPr/>
              </p:nvSpPr>
              <p:spPr>
                <a:xfrm>
                  <a:off x="5930519" y="3347124"/>
                  <a:ext cx="1112874" cy="1677503"/>
                </a:xfrm>
                <a:prstGeom prst="rect">
                  <a:avLst/>
                </a:prstGeom>
                <a:blipFill rotWithShape="1">
                  <a:blip r:embed="rId2"/>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9" name="流程图: 延期 38"/>
                <p:cNvSpPr/>
                <p:nvPr/>
              </p:nvSpPr>
              <p:spPr>
                <a:xfrm flipH="1">
                  <a:off x="5009028" y="3347124"/>
                  <a:ext cx="921488" cy="1677503"/>
                </a:xfrm>
                <a:prstGeom prst="flowChartDelay">
                  <a:avLst/>
                </a:prstGeom>
                <a:solidFill>
                  <a:srgbClr val="00B050"/>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2400" dirty="0">
                      <a:ea typeface="黑体" panose="02010609060101010101" pitchFamily="49" charset="-122"/>
                    </a:rPr>
                    <a:t>输入</a:t>
                  </a:r>
                  <a14:m>
                    <m:oMath xmlns:m="http://schemas.openxmlformats.org/officeDocument/2006/math">
                      <m:r>
                        <a:rPr lang="en-US" altLang="zh-CN" sz="3200" i="1">
                          <a:latin typeface="Cambria Math" panose="02040503050406030204" pitchFamily="18" charset="0"/>
                          <a:ea typeface="黑体" panose="02010609060101010101" pitchFamily="49" charset="-122"/>
                        </a:rPr>
                        <m:t>𝐼𝑛</m:t>
                      </m:r>
                    </m:oMath>
                  </a14:m>
                  <a:endParaRPr lang="zh-CN" altLang="en-US" sz="3200" dirty="0">
                    <a:ea typeface="黑体" panose="02010609060101010101" pitchFamily="49" charset="-122"/>
                  </a:endParaRPr>
                </a:p>
              </p:txBody>
            </p:sp>
          </mc:Choice>
          <mc:Fallback>
            <p:sp>
              <p:nvSpPr>
                <p:cNvPr id="39" name="流程图: 延期 38"/>
                <p:cNvSpPr>
                  <a:spLocks noRot="1" noChangeAspect="1" noMove="1" noResize="1" noEditPoints="1" noAdjustHandles="1" noChangeArrowheads="1" noChangeShapeType="1" noTextEdit="1"/>
                </p:cNvSpPr>
                <p:nvPr/>
              </p:nvSpPr>
              <p:spPr>
                <a:xfrm flipH="1">
                  <a:off x="5009028" y="3347124"/>
                  <a:ext cx="921488" cy="1677503"/>
                </a:xfrm>
                <a:prstGeom prst="flowChartDelay">
                  <a:avLst/>
                </a:prstGeom>
                <a:blipFill rotWithShape="1">
                  <a:blip r:embed="rId3"/>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p:cxnSp>
          <p:nvCxnSpPr>
            <p:cNvPr id="40" name="直接箭头连接符 39"/>
            <p:cNvCxnSpPr>
              <a:stCxn id="42" idx="5"/>
            </p:cNvCxnSpPr>
            <p:nvPr/>
          </p:nvCxnSpPr>
          <p:spPr>
            <a:xfrm>
              <a:off x="3941745" y="3563350"/>
              <a:ext cx="1040718" cy="356542"/>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43" idx="5"/>
            </p:cNvCxnSpPr>
            <p:nvPr/>
          </p:nvCxnSpPr>
          <p:spPr>
            <a:xfrm flipV="1">
              <a:off x="3568590" y="4125063"/>
              <a:ext cx="1413873" cy="69468"/>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42" name="椭圆 41"/>
                <p:cNvSpPr/>
                <p:nvPr/>
              </p:nvSpPr>
              <p:spPr>
                <a:xfrm>
                  <a:off x="3499263" y="2741115"/>
                  <a:ext cx="518400" cy="963308"/>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altLang="zh-CN" sz="3200" i="1">
                                <a:latin typeface="Cambria Math" panose="02040503050406030204" pitchFamily="18" charset="0"/>
                                <a:ea typeface="黑体" panose="02010609060101010101" pitchFamily="49" charset="-122"/>
                              </a:rPr>
                            </m:ctrlPr>
                          </m:sSubPr>
                          <m:e>
                            <m:r>
                              <a:rPr lang="en-US" altLang="zh-CN" sz="3200" i="1">
                                <a:latin typeface="Cambria Math" panose="02040503050406030204" pitchFamily="18" charset="0"/>
                                <a:ea typeface="黑体" panose="02010609060101010101" pitchFamily="49" charset="-122"/>
                              </a:rPr>
                              <m:t>𝑎</m:t>
                            </m:r>
                          </m:e>
                          <m:sub>
                            <m:r>
                              <a:rPr lang="en-US" altLang="zh-CN" sz="3200" i="1">
                                <a:latin typeface="Cambria Math" panose="02040503050406030204" pitchFamily="18" charset="0"/>
                                <a:ea typeface="黑体" panose="02010609060101010101" pitchFamily="49" charset="-122"/>
                              </a:rPr>
                              <m:t>1</m:t>
                            </m:r>
                          </m:sub>
                        </m:sSub>
                      </m:oMath>
                    </m:oMathPara>
                  </a14:m>
                  <a:endParaRPr lang="zh-CN" altLang="en-US" sz="3200" dirty="0">
                    <a:ea typeface="黑体" panose="02010609060101010101" pitchFamily="49" charset="-122"/>
                  </a:endParaRPr>
                </a:p>
              </p:txBody>
            </p:sp>
          </mc:Choice>
          <mc:Fallback>
            <p:sp>
              <p:nvSpPr>
                <p:cNvPr id="42" name="椭圆 41"/>
                <p:cNvSpPr>
                  <a:spLocks noRot="1" noChangeAspect="1" noMove="1" noResize="1" noEditPoints="1" noAdjustHandles="1" noChangeArrowheads="1" noChangeShapeType="1" noTextEdit="1"/>
                </p:cNvSpPr>
                <p:nvPr/>
              </p:nvSpPr>
              <p:spPr>
                <a:xfrm>
                  <a:off x="3499263" y="2741115"/>
                  <a:ext cx="518400" cy="963308"/>
                </a:xfrm>
                <a:prstGeom prst="ellipse">
                  <a:avLst/>
                </a:prstGeom>
                <a:blipFill rotWithShape="1">
                  <a:blip r:embed="rId4"/>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3" name="椭圆 42"/>
                <p:cNvSpPr/>
                <p:nvPr/>
              </p:nvSpPr>
              <p:spPr>
                <a:xfrm>
                  <a:off x="3126108" y="3372296"/>
                  <a:ext cx="518400" cy="963308"/>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14:m>
                    <m:oMathPara xmlns:m="http://schemas.openxmlformats.org/officeDocument/2006/math">
                      <m:oMathParaPr>
                        <m:jc m:val="center"/>
                      </m:oMathParaPr>
                      <m:oMath xmlns:m="http://schemas.openxmlformats.org/officeDocument/2006/math">
                        <m:sSub>
                          <m:sSubPr>
                            <m:ctrlPr>
                              <a:rPr lang="en-US" altLang="zh-CN" sz="3200" i="1">
                                <a:latin typeface="Cambria Math" panose="02040503050406030204" pitchFamily="18" charset="0"/>
                                <a:ea typeface="黑体" panose="02010609060101010101" pitchFamily="49" charset="-122"/>
                              </a:rPr>
                            </m:ctrlPr>
                          </m:sSubPr>
                          <m:e>
                            <m:r>
                              <a:rPr lang="en-US" altLang="zh-CN" sz="3200" i="1">
                                <a:latin typeface="Cambria Math" panose="02040503050406030204" pitchFamily="18" charset="0"/>
                                <a:ea typeface="黑体" panose="02010609060101010101" pitchFamily="49" charset="-122"/>
                              </a:rPr>
                              <m:t>𝑎</m:t>
                            </m:r>
                          </m:e>
                          <m:sub>
                            <m:r>
                              <a:rPr lang="en-US" altLang="zh-CN" sz="3200" i="1">
                                <a:latin typeface="Cambria Math" panose="02040503050406030204" pitchFamily="18" charset="0"/>
                                <a:ea typeface="黑体" panose="02010609060101010101" pitchFamily="49" charset="-122"/>
                              </a:rPr>
                              <m:t>2</m:t>
                            </m:r>
                          </m:sub>
                        </m:sSub>
                      </m:oMath>
                    </m:oMathPara>
                  </a14:m>
                  <a:endParaRPr lang="zh-CN" altLang="en-US" sz="3200" dirty="0">
                    <a:ea typeface="黑体" panose="02010609060101010101" pitchFamily="49" charset="-122"/>
                  </a:endParaRPr>
                </a:p>
              </p:txBody>
            </p:sp>
          </mc:Choice>
          <mc:Fallback>
            <p:sp>
              <p:nvSpPr>
                <p:cNvPr id="43" name="椭圆 42"/>
                <p:cNvSpPr>
                  <a:spLocks noRot="1" noChangeAspect="1" noMove="1" noResize="1" noEditPoints="1" noAdjustHandles="1" noChangeArrowheads="1" noChangeShapeType="1" noTextEdit="1"/>
                </p:cNvSpPr>
                <p:nvPr/>
              </p:nvSpPr>
              <p:spPr>
                <a:xfrm>
                  <a:off x="3126108" y="3372296"/>
                  <a:ext cx="518400" cy="963308"/>
                </a:xfrm>
                <a:prstGeom prst="ellipse">
                  <a:avLst/>
                </a:prstGeom>
                <a:blipFill rotWithShape="1">
                  <a:blip r:embed="rId5"/>
                </a:blipFill>
              </p:spPr>
              <p:style>
                <a:lnRef idx="2">
                  <a:schemeClr val="accent1"/>
                </a:lnRef>
                <a:fillRef idx="1">
                  <a:schemeClr val="lt1"/>
                </a:fillRef>
                <a:effectRef idx="0">
                  <a:schemeClr val="accent1"/>
                </a:effectRef>
                <a:fontRef idx="minor">
                  <a:schemeClr val="dk1"/>
                </a:fontRef>
              </p:style>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4" name="文本框 35"/>
                <p:cNvSpPr txBox="1"/>
                <p:nvPr/>
              </p:nvSpPr>
              <p:spPr>
                <a:xfrm>
                  <a:off x="4314287" y="3081539"/>
                  <a:ext cx="467999" cy="804594"/>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zh-CN" sz="3200" i="1">
                                <a:latin typeface="Cambria Math" panose="02040503050406030204" pitchFamily="18" charset="0"/>
                                <a:ea typeface="黑体" panose="02010609060101010101" pitchFamily="49" charset="-122"/>
                              </a:rPr>
                            </m:ctrlPr>
                          </m:sSubPr>
                          <m:e>
                            <m:r>
                              <a:rPr lang="en-US" altLang="zh-CN" sz="3200" i="1">
                                <a:latin typeface="Cambria Math" panose="02040503050406030204" pitchFamily="18" charset="0"/>
                                <a:ea typeface="黑体" panose="02010609060101010101" pitchFamily="49" charset="-122"/>
                              </a:rPr>
                              <m:t>𝑤</m:t>
                            </m:r>
                          </m:e>
                          <m:sub>
                            <m:r>
                              <a:rPr lang="en-US" altLang="zh-CN" sz="3200" i="1">
                                <a:latin typeface="Cambria Math" panose="02040503050406030204" pitchFamily="18" charset="0"/>
                                <a:ea typeface="黑体" panose="02010609060101010101" pitchFamily="49" charset="-122"/>
                              </a:rPr>
                              <m:t>1</m:t>
                            </m:r>
                          </m:sub>
                        </m:sSub>
                      </m:oMath>
                    </m:oMathPara>
                  </a14:m>
                  <a:endParaRPr lang="zh-CN" altLang="en-US" sz="3200" dirty="0">
                    <a:ea typeface="黑体" panose="02010609060101010101" pitchFamily="49" charset="-122"/>
                  </a:endParaRPr>
                </a:p>
              </p:txBody>
            </p:sp>
          </mc:Choice>
          <mc:Fallback>
            <p:sp>
              <p:nvSpPr>
                <p:cNvPr id="44" name="文本框 35"/>
                <p:cNvSpPr txBox="1">
                  <a:spLocks noRot="1" noChangeAspect="1" noMove="1" noResize="1" noEditPoints="1" noAdjustHandles="1" noChangeArrowheads="1" noChangeShapeType="1" noTextEdit="1"/>
                </p:cNvSpPr>
                <p:nvPr/>
              </p:nvSpPr>
              <p:spPr>
                <a:xfrm>
                  <a:off x="4314287" y="3081539"/>
                  <a:ext cx="467999" cy="804594"/>
                </a:xfrm>
                <a:prstGeom prst="rect">
                  <a:avLst/>
                </a:prstGeom>
                <a:blipFill rotWithShape="1">
                  <a:blip r:embed="rId6"/>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6" name="文本框 38"/>
                <p:cNvSpPr txBox="1"/>
                <p:nvPr/>
              </p:nvSpPr>
              <p:spPr>
                <a:xfrm>
                  <a:off x="3941133" y="3491170"/>
                  <a:ext cx="467999" cy="804594"/>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zh-CN" sz="3200" i="1">
                                <a:latin typeface="Cambria Math" panose="02040503050406030204" pitchFamily="18" charset="0"/>
                                <a:ea typeface="黑体" panose="02010609060101010101" pitchFamily="49" charset="-122"/>
                              </a:rPr>
                            </m:ctrlPr>
                          </m:sSubPr>
                          <m:e>
                            <m:r>
                              <a:rPr lang="en-US" altLang="zh-CN" sz="3200" i="1">
                                <a:latin typeface="Cambria Math" panose="02040503050406030204" pitchFamily="18" charset="0"/>
                                <a:ea typeface="黑体" panose="02010609060101010101" pitchFamily="49" charset="-122"/>
                              </a:rPr>
                              <m:t>𝑤</m:t>
                            </m:r>
                          </m:e>
                          <m:sub>
                            <m:r>
                              <a:rPr lang="en-US" altLang="zh-CN" sz="3200" i="1">
                                <a:latin typeface="Cambria Math" panose="02040503050406030204" pitchFamily="18" charset="0"/>
                                <a:ea typeface="黑体" panose="02010609060101010101" pitchFamily="49" charset="-122"/>
                              </a:rPr>
                              <m:t>2</m:t>
                            </m:r>
                          </m:sub>
                        </m:sSub>
                      </m:oMath>
                    </m:oMathPara>
                  </a14:m>
                  <a:endParaRPr lang="zh-CN" altLang="en-US" sz="3200" dirty="0">
                    <a:ea typeface="黑体" panose="02010609060101010101" pitchFamily="49" charset="-122"/>
                  </a:endParaRPr>
                </a:p>
              </p:txBody>
            </p:sp>
          </mc:Choice>
          <mc:Fallback>
            <p:sp>
              <p:nvSpPr>
                <p:cNvPr id="56" name="文本框 38"/>
                <p:cNvSpPr txBox="1">
                  <a:spLocks noRot="1" noChangeAspect="1" noMove="1" noResize="1" noEditPoints="1" noAdjustHandles="1" noChangeArrowheads="1" noChangeShapeType="1" noTextEdit="1"/>
                </p:cNvSpPr>
                <p:nvPr/>
              </p:nvSpPr>
              <p:spPr>
                <a:xfrm>
                  <a:off x="3941133" y="3491170"/>
                  <a:ext cx="467999" cy="804594"/>
                </a:xfrm>
                <a:prstGeom prst="rect">
                  <a:avLst/>
                </a:prstGeom>
                <a:blipFill rotWithShape="1">
                  <a:blip r:embed="rId7"/>
                </a:blipFill>
              </p:spPr>
              <p:txBody>
                <a:bodyPr/>
                <a:lstStyle/>
                <a:p>
                  <a:r>
                    <a:rPr lang="zh-CN" altLang="en-US">
                      <a:noFill/>
                    </a:rPr>
                    <a:t> </a:t>
                  </a:r>
                </a:p>
              </p:txBody>
            </p:sp>
          </mc:Fallback>
        </mc:AlternateContent>
        <p:sp>
          <p:nvSpPr>
            <p:cNvPr id="57" name="文本框 36"/>
            <p:cNvSpPr txBox="1"/>
            <p:nvPr/>
          </p:nvSpPr>
          <p:spPr>
            <a:xfrm>
              <a:off x="3241225" y="4313184"/>
              <a:ext cx="488870" cy="369331"/>
            </a:xfrm>
            <a:prstGeom prst="rect">
              <a:avLst/>
            </a:prstGeom>
            <a:noFill/>
          </p:spPr>
          <p:txBody>
            <a:bodyPr vert="eaVert" wrap="square" rtlCol="0">
              <a:spAutoFit/>
            </a:bodyPr>
            <a:lstStyle/>
            <a:p>
              <a:r>
                <a:rPr lang="en-US" altLang="zh-CN" sz="2400" dirty="0">
                  <a:ea typeface="黑体" panose="02010609060101010101" pitchFamily="49" charset="-122"/>
                </a:rPr>
                <a:t>…</a:t>
              </a:r>
              <a:endParaRPr lang="zh-CN" altLang="en-US" sz="2400" dirty="0">
                <a:ea typeface="黑体" panose="02010609060101010101" pitchFamily="49" charset="-122"/>
              </a:endParaRPr>
            </a:p>
          </p:txBody>
        </p:sp>
        <p:cxnSp>
          <p:nvCxnSpPr>
            <p:cNvPr id="58" name="直接箭头连接符 57"/>
            <p:cNvCxnSpPr/>
            <p:nvPr/>
          </p:nvCxnSpPr>
          <p:spPr>
            <a:xfrm flipV="1">
              <a:off x="3644508" y="4307803"/>
              <a:ext cx="1337955" cy="668737"/>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59" name="文本框 42"/>
                <p:cNvSpPr txBox="1"/>
                <p:nvPr/>
              </p:nvSpPr>
              <p:spPr>
                <a:xfrm>
                  <a:off x="4090156" y="4543198"/>
                  <a:ext cx="467999" cy="804594"/>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en-US" altLang="zh-CN" sz="3200" i="1">
                                <a:latin typeface="Cambria Math" panose="02040503050406030204" pitchFamily="18" charset="0"/>
                                <a:ea typeface="黑体" panose="02010609060101010101" pitchFamily="49" charset="-122"/>
                              </a:rPr>
                            </m:ctrlPr>
                          </m:sSubPr>
                          <m:e>
                            <m:r>
                              <a:rPr lang="en-US" altLang="zh-CN" sz="3200" i="1">
                                <a:latin typeface="Cambria Math" panose="02040503050406030204" pitchFamily="18" charset="0"/>
                                <a:ea typeface="黑体" panose="02010609060101010101" pitchFamily="49" charset="-122"/>
                              </a:rPr>
                              <m:t>𝑤</m:t>
                            </m:r>
                          </m:e>
                          <m:sub>
                            <m:r>
                              <a:rPr lang="en-US" altLang="zh-CN" sz="3200" i="1">
                                <a:latin typeface="Cambria Math" panose="02040503050406030204" pitchFamily="18" charset="0"/>
                                <a:ea typeface="黑体" panose="02010609060101010101" pitchFamily="49" charset="-122"/>
                              </a:rPr>
                              <m:t>𝑛</m:t>
                            </m:r>
                          </m:sub>
                        </m:sSub>
                      </m:oMath>
                    </m:oMathPara>
                  </a14:m>
                  <a:endParaRPr lang="zh-CN" altLang="en-US" sz="3200" dirty="0">
                    <a:ea typeface="黑体" panose="02010609060101010101" pitchFamily="49" charset="-122"/>
                  </a:endParaRPr>
                </a:p>
              </p:txBody>
            </p:sp>
          </mc:Choice>
          <mc:Fallback>
            <p:sp>
              <p:nvSpPr>
                <p:cNvPr id="59" name="文本框 42"/>
                <p:cNvSpPr txBox="1">
                  <a:spLocks noRot="1" noChangeAspect="1" noMove="1" noResize="1" noEditPoints="1" noAdjustHandles="1" noChangeArrowheads="1" noChangeShapeType="1" noTextEdit="1"/>
                </p:cNvSpPr>
                <p:nvPr/>
              </p:nvSpPr>
              <p:spPr>
                <a:xfrm>
                  <a:off x="4090156" y="4543198"/>
                  <a:ext cx="467999" cy="804594"/>
                </a:xfrm>
                <a:prstGeom prst="rect">
                  <a:avLst/>
                </a:prstGeom>
                <a:blipFill rotWithShape="1">
                  <a:blip r:embed="rId8"/>
                </a:blipFill>
              </p:spPr>
              <p:txBody>
                <a:bodyPr/>
                <a:lstStyle/>
                <a:p>
                  <a:r>
                    <a:rPr lang="zh-CN" altLang="en-US">
                      <a:noFill/>
                    </a:rPr>
                    <a:t> </a:t>
                  </a:r>
                </a:p>
              </p:txBody>
            </p:sp>
          </mc:Fallback>
        </mc:AlternateContent>
      </p:grpSp>
      <p:sp>
        <p:nvSpPr>
          <p:cNvPr id="14" name="标题 13"/>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a:t>
            </a:r>
            <a:r>
              <a:rPr lang="en-US" altLang="zh-CN" dirty="0">
                <a:latin typeface="Times New Roman" panose="02020603050405020304" pitchFamily="16" charset="0"/>
                <a:cs typeface="Times New Roman" panose="02020603050405020304" pitchFamily="16" charset="0"/>
              </a:rPr>
              <a:t>+</a:t>
            </a:r>
            <a:r>
              <a:rPr lang="zh-CN" altLang="en-US" dirty="0">
                <a:latin typeface="Times New Roman" panose="02020603050405020304" pitchFamily="16" charset="0"/>
                <a:cs typeface="Times New Roman" panose="02020603050405020304" pitchFamily="16" charset="0"/>
              </a:rPr>
              <a:t>激活函数</a:t>
            </a:r>
            <a:r>
              <a:rPr lang="en-US" altLang="zh-CN" dirty="0">
                <a:latin typeface="Times New Roman" panose="02020603050405020304" pitchFamily="16" charset="0"/>
                <a:cs typeface="Times New Roman" panose="02020603050405020304" pitchFamily="16" charset="0"/>
              </a:rPr>
              <a:t>(</a:t>
            </a:r>
            <a:r>
              <a:rPr lang="zh-CN" altLang="en-US" dirty="0">
                <a:latin typeface="Times New Roman" panose="02020603050405020304" pitchFamily="16" charset="0"/>
                <a:cs typeface="Times New Roman" panose="02020603050405020304" pitchFamily="16" charset="0"/>
              </a:rPr>
              <a:t>非线性映射</a:t>
            </a:r>
            <a:r>
              <a:rPr lang="en-US" altLang="zh-CN" dirty="0">
                <a:latin typeface="Times New Roman" panose="02020603050405020304" pitchFamily="16" charset="0"/>
                <a:cs typeface="Times New Roman" panose="02020603050405020304" pitchFamily="16" charset="0"/>
              </a:rPr>
              <a:t>)</a:t>
            </a:r>
            <a:endParaRPr lang="zh-CN"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卷积神经网络：卷积操作</a:t>
            </a:r>
            <a:endParaRPr lang="zh-CN" altLang="en-US" dirty="0"/>
          </a:p>
        </p:txBody>
      </p:sp>
      <p:sp>
        <p:nvSpPr>
          <p:cNvPr id="3" name="内容占位符 2"/>
          <p:cNvSpPr>
            <a:spLocks noGrp="1"/>
          </p:cNvSpPr>
          <p:nvPr>
            <p:ph idx="1"/>
          </p:nvPr>
        </p:nvSpPr>
        <p:spPr/>
        <p:txBody>
          <a:bodyPr>
            <a:normAutofit/>
          </a:bodyPr>
          <a:lstStyle/>
          <a:p>
            <a:r>
              <a:rPr lang="zh-CN" altLang="en-US" dirty="0"/>
              <a:t>神经科学家发现，人的视觉神经细胞对不同的视觉模式具有特征选择性（</a:t>
            </a:r>
            <a:r>
              <a:rPr lang="en-US" altLang="zh-CN" dirty="0"/>
              <a:t>Feature Selectivity</a:t>
            </a:r>
            <a:r>
              <a:rPr lang="zh-CN" altLang="en-US" dirty="0"/>
              <a:t>）</a:t>
            </a:r>
            <a:endParaRPr lang="en-US" altLang="zh-CN" dirty="0"/>
          </a:p>
          <a:p>
            <a:pPr lvl="1"/>
            <a:r>
              <a:rPr lang="zh-CN" altLang="en-US" dirty="0"/>
              <a:t>不同视觉神经细胞对边界、运动和颜色等不同信息具有强弱不同的选择性。不同卷积核可被用来刻画视觉神经细胞对外界信息感受时的不同选择性。</a:t>
            </a:r>
            <a:endParaRPr lang="zh-CN" altLang="en-US" dirty="0"/>
          </a:p>
          <a:p>
            <a:pPr lvl="1"/>
            <a:r>
              <a:rPr lang="zh-CN" altLang="zh-CN" dirty="0"/>
              <a:t>卷积所得结果中，每个输出点的取值仅依赖于输入图像中该点及其邻域区域点的取值，与区域之外的其他无关，该区域被称为</a:t>
            </a:r>
            <a:r>
              <a:rPr lang="zh-CN" altLang="zh-CN" dirty="0">
                <a:solidFill>
                  <a:srgbClr val="FF0000"/>
                </a:solidFill>
              </a:rPr>
              <a:t>感受野</a:t>
            </a:r>
            <a:r>
              <a:rPr lang="en-US" altLang="zh-CN" dirty="0"/>
              <a:t> (receptive field)</a:t>
            </a:r>
            <a:r>
              <a:rPr lang="zh-CN" altLang="en-US" dirty="0"/>
              <a:t>。感受野是</a:t>
            </a:r>
            <a:r>
              <a:rPr lang="en-US" altLang="zh-CN" dirty="0"/>
              <a:t>CNN</a:t>
            </a:r>
            <a:r>
              <a:rPr lang="zh-CN" altLang="en-US" dirty="0"/>
              <a:t>每一层输出的特征图（</a:t>
            </a:r>
            <a:r>
              <a:rPr lang="en-US" altLang="zh-CN" dirty="0"/>
              <a:t>feature map</a:t>
            </a:r>
            <a:r>
              <a:rPr lang="zh-CN" altLang="en-US" dirty="0"/>
              <a:t>）上的一个点在输入图像上映射的区域。</a:t>
            </a:r>
            <a:endParaRPr lang="zh-CN" alt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839923" y="1611938"/>
            <a:ext cx="9299944" cy="3854901"/>
          </a:xfrm>
          <a:prstGeom prst="rect">
            <a:avLst/>
          </a:prstGeom>
        </p:spPr>
        <p:txBody>
          <a:bodyPr wrap="square">
            <a:spAutoFit/>
          </a:bodyPr>
          <a:lstStyle/>
          <a:p>
            <a:pPr marL="381000" indent="-381000">
              <a:buFont typeface="Wingdings" panose="05000000000000000000" pitchFamily="2" charset="2"/>
              <a:buChar char="l"/>
            </a:pPr>
            <a:r>
              <a:rPr lang="zh-CN" altLang="en-US" sz="3200" dirty="0">
                <a:latin typeface="楷体" panose="02010609060101010101" pitchFamily="49" charset="-122"/>
                <a:ea typeface="楷体" panose="02010609060101010101" pitchFamily="49" charset="-122"/>
                <a:cs typeface="Times New Roman" panose="02020603050405020304" pitchFamily="16" charset="0"/>
              </a:rPr>
              <a:t>对输入的特征图进行下采样，以获得最主要信息</a:t>
            </a:r>
            <a:endParaRPr lang="en-US" altLang="zh-CN" sz="3200" dirty="0">
              <a:latin typeface="楷体" panose="02010609060101010101" pitchFamily="49" charset="-122"/>
              <a:ea typeface="楷体" panose="02010609060101010101" pitchFamily="49" charset="-122"/>
              <a:cs typeface="Times New Roman" panose="02020603050405020304" pitchFamily="16" charset="0"/>
            </a:endParaRPr>
          </a:p>
          <a:p>
            <a:endParaRPr lang="en-US" altLang="zh-CN" sz="3200" dirty="0">
              <a:latin typeface="楷体" panose="02010609060101010101" pitchFamily="49" charset="-122"/>
              <a:ea typeface="楷体" panose="02010609060101010101" pitchFamily="49" charset="-122"/>
              <a:cs typeface="Times New Roman" panose="02020603050405020304" pitchFamily="16" charset="0"/>
            </a:endParaRPr>
          </a:p>
          <a:p>
            <a:pPr marL="381000" indent="-381000">
              <a:lnSpc>
                <a:spcPct val="200000"/>
              </a:lnSpc>
              <a:buFont typeface="Wingdings" panose="05000000000000000000" pitchFamily="2" charset="2"/>
              <a:buChar char="l"/>
            </a:pPr>
            <a:r>
              <a:rPr lang="zh-CN" altLang="en-US" sz="3200" dirty="0">
                <a:latin typeface="楷体" panose="02010609060101010101" pitchFamily="49" charset="-122"/>
                <a:ea typeface="楷体" panose="02010609060101010101" pitchFamily="49" charset="-122"/>
                <a:cs typeface="Times New Roman" panose="02020603050405020304" pitchFamily="16" charset="0"/>
              </a:rPr>
              <a:t>常用的池化操作有：</a:t>
            </a:r>
            <a:endParaRPr lang="en-US" altLang="zh-CN" sz="3200" dirty="0">
              <a:latin typeface="楷体" panose="02010609060101010101" pitchFamily="49" charset="-122"/>
              <a:ea typeface="楷体" panose="02010609060101010101" pitchFamily="49" charset="-122"/>
              <a:cs typeface="Times New Roman" panose="02020603050405020304" pitchFamily="16" charset="0"/>
            </a:endParaRPr>
          </a:p>
          <a:p>
            <a:pPr marL="990600" lvl="1" indent="-381000">
              <a:lnSpc>
                <a:spcPct val="200000"/>
              </a:lnSpc>
              <a:buFont typeface="Wingdings" panose="05000000000000000000" pitchFamily="2" charset="2"/>
              <a:buChar char="l"/>
            </a:pPr>
            <a:r>
              <a:rPr lang="zh-CN" altLang="en-US" sz="3200" dirty="0">
                <a:latin typeface="楷体" panose="02010609060101010101" pitchFamily="49" charset="-122"/>
                <a:ea typeface="楷体" panose="02010609060101010101" pitchFamily="49" charset="-122"/>
                <a:cs typeface="Times New Roman" panose="02020603050405020304" pitchFamily="16" charset="0"/>
              </a:rPr>
              <a:t>最大池化</a:t>
            </a:r>
            <a:endParaRPr lang="en-US" altLang="zh-CN" sz="3200" dirty="0">
              <a:latin typeface="楷体" panose="02010609060101010101" pitchFamily="49" charset="-122"/>
              <a:ea typeface="楷体" panose="02010609060101010101" pitchFamily="49" charset="-122"/>
              <a:cs typeface="Times New Roman" panose="02020603050405020304" pitchFamily="16" charset="0"/>
            </a:endParaRPr>
          </a:p>
          <a:p>
            <a:pPr marL="990600" lvl="1" indent="-381000">
              <a:lnSpc>
                <a:spcPct val="200000"/>
              </a:lnSpc>
              <a:buFont typeface="Wingdings" panose="05000000000000000000" pitchFamily="2" charset="2"/>
              <a:buChar char="l"/>
            </a:pPr>
            <a:r>
              <a:rPr lang="zh-CN" altLang="en-US" sz="3200" dirty="0">
                <a:latin typeface="楷体" panose="02010609060101010101" pitchFamily="49" charset="-122"/>
                <a:ea typeface="楷体" panose="02010609060101010101" pitchFamily="49" charset="-122"/>
                <a:cs typeface="Times New Roman" panose="02020603050405020304" pitchFamily="16" charset="0"/>
              </a:rPr>
              <a:t>平均池化</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3" name="标题 2"/>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卷积神经网络：池化</a:t>
            </a:r>
            <a:r>
              <a:rPr lang="en-US" altLang="zh-CN" dirty="0">
                <a:latin typeface="Times New Roman" panose="02020603050405020304" pitchFamily="16" charset="0"/>
                <a:cs typeface="Times New Roman" panose="02020603050405020304" pitchFamily="16" charset="0"/>
              </a:rPr>
              <a:t>(pooling)</a:t>
            </a:r>
            <a:r>
              <a:rPr lang="zh-CN" altLang="en-US" dirty="0">
                <a:latin typeface="Times New Roman" panose="02020603050405020304" pitchFamily="16" charset="0"/>
                <a:cs typeface="Times New Roman" panose="02020603050405020304" pitchFamily="16" charset="0"/>
              </a:rPr>
              <a:t>操作</a:t>
            </a:r>
            <a:endParaRPr lang="zh-CN" altLang="en-US" dirty="0"/>
          </a:p>
        </p:txBody>
      </p:sp>
      <p:pic>
        <p:nvPicPr>
          <p:cNvPr id="6" name="Picture 6"/>
          <p:cNvPicPr/>
          <p:nvPr/>
        </p:nvPicPr>
        <p:blipFill>
          <a:blip r:embed="rId1"/>
          <a:stretch>
            <a:fillRect/>
          </a:stretch>
        </p:blipFill>
        <p:spPr>
          <a:xfrm>
            <a:off x="5312228" y="2764746"/>
            <a:ext cx="5762171" cy="3286804"/>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943780" y="1455024"/>
            <a:ext cx="9299944" cy="584775"/>
          </a:xfrm>
          <a:prstGeom prst="rect">
            <a:avLst/>
          </a:prstGeom>
        </p:spPr>
        <p:txBody>
          <a:bodyPr wrap="square">
            <a:spAutoFit/>
          </a:bodyPr>
          <a:lstStyle/>
          <a:p>
            <a:r>
              <a:rPr lang="zh-CN" altLang="en-US" sz="3200" dirty="0">
                <a:latin typeface="楷体" panose="02010609060101010101" pitchFamily="49" charset="-122"/>
                <a:ea typeface="楷体" panose="02010609060101010101" pitchFamily="49" charset="-122"/>
                <a:cs typeface="Times New Roman" panose="02020603050405020304" pitchFamily="16" charset="0"/>
              </a:rPr>
              <a:t>在输入特征图中每一个区域寻找最大值。</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grpSp>
        <p:nvGrpSpPr>
          <p:cNvPr id="3" name="组合 2"/>
          <p:cNvGrpSpPr/>
          <p:nvPr/>
        </p:nvGrpSpPr>
        <p:grpSpPr>
          <a:xfrm>
            <a:off x="1391921" y="2731013"/>
            <a:ext cx="2590801" cy="2464003"/>
            <a:chOff x="1941450" y="1834900"/>
            <a:chExt cx="1045591" cy="991787"/>
          </a:xfrm>
        </p:grpSpPr>
        <p:sp>
          <p:nvSpPr>
            <p:cNvPr id="8" name="矩形 7"/>
            <p:cNvSpPr/>
            <p:nvPr/>
          </p:nvSpPr>
          <p:spPr>
            <a:xfrm>
              <a:off x="1941450" y="183490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1</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9" name="矩形 8"/>
            <p:cNvSpPr/>
            <p:nvPr/>
          </p:nvSpPr>
          <p:spPr>
            <a:xfrm>
              <a:off x="2202848" y="183490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1" name="矩形 10"/>
            <p:cNvSpPr/>
            <p:nvPr/>
          </p:nvSpPr>
          <p:spPr>
            <a:xfrm>
              <a:off x="2464245" y="183490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4</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3" name="矩形 12"/>
            <p:cNvSpPr/>
            <p:nvPr/>
          </p:nvSpPr>
          <p:spPr>
            <a:xfrm>
              <a:off x="2725643" y="183490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 name="矩形 17"/>
            <p:cNvSpPr/>
            <p:nvPr/>
          </p:nvSpPr>
          <p:spPr>
            <a:xfrm>
              <a:off x="1941450" y="208687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 name="矩形 18"/>
            <p:cNvSpPr/>
            <p:nvPr/>
          </p:nvSpPr>
          <p:spPr>
            <a:xfrm>
              <a:off x="2202848" y="208687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6</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 name="矩形 19"/>
            <p:cNvSpPr/>
            <p:nvPr/>
          </p:nvSpPr>
          <p:spPr>
            <a:xfrm>
              <a:off x="2464245" y="208687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4</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 name="矩形 20"/>
            <p:cNvSpPr/>
            <p:nvPr/>
          </p:nvSpPr>
          <p:spPr>
            <a:xfrm>
              <a:off x="2725643" y="208687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0</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 name="矩形 25"/>
            <p:cNvSpPr/>
            <p:nvPr/>
          </p:nvSpPr>
          <p:spPr>
            <a:xfrm>
              <a:off x="1941450" y="2322746"/>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 name="矩形 26"/>
            <p:cNvSpPr/>
            <p:nvPr/>
          </p:nvSpPr>
          <p:spPr>
            <a:xfrm>
              <a:off x="2202848" y="2322746"/>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1</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 name="矩形 27"/>
            <p:cNvSpPr/>
            <p:nvPr/>
          </p:nvSpPr>
          <p:spPr>
            <a:xfrm>
              <a:off x="2464245" y="2322746"/>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7</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 name="矩形 28"/>
            <p:cNvSpPr/>
            <p:nvPr/>
          </p:nvSpPr>
          <p:spPr>
            <a:xfrm>
              <a:off x="2725643" y="2322746"/>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9</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 name="矩形 33"/>
            <p:cNvSpPr/>
            <p:nvPr/>
          </p:nvSpPr>
          <p:spPr>
            <a:xfrm>
              <a:off x="1941450" y="2574717"/>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 name="矩形 34"/>
            <p:cNvSpPr/>
            <p:nvPr/>
          </p:nvSpPr>
          <p:spPr>
            <a:xfrm>
              <a:off x="2202848" y="2574717"/>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8</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 name="矩形 35"/>
            <p:cNvSpPr/>
            <p:nvPr/>
          </p:nvSpPr>
          <p:spPr>
            <a:xfrm>
              <a:off x="2464245" y="2574717"/>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6</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 name="矩形 36"/>
            <p:cNvSpPr/>
            <p:nvPr/>
          </p:nvSpPr>
          <p:spPr>
            <a:xfrm>
              <a:off x="2725643" y="2574717"/>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grpSp>
      <p:grpSp>
        <p:nvGrpSpPr>
          <p:cNvPr id="76" name="组合 75"/>
          <p:cNvGrpSpPr/>
          <p:nvPr/>
        </p:nvGrpSpPr>
        <p:grpSpPr>
          <a:xfrm>
            <a:off x="7797269" y="2939473"/>
            <a:ext cx="1707411" cy="1748887"/>
            <a:chOff x="5817870" y="2115098"/>
            <a:chExt cx="971551" cy="938996"/>
          </a:xfrm>
        </p:grpSpPr>
        <p:sp>
          <p:nvSpPr>
            <p:cNvPr id="72" name="矩形 71"/>
            <p:cNvSpPr/>
            <p:nvPr/>
          </p:nvSpPr>
          <p:spPr>
            <a:xfrm>
              <a:off x="5817870" y="2115098"/>
              <a:ext cx="485776" cy="469497"/>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6</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3" name="矩形 72"/>
            <p:cNvSpPr/>
            <p:nvPr/>
          </p:nvSpPr>
          <p:spPr>
            <a:xfrm>
              <a:off x="6303645" y="2115098"/>
              <a:ext cx="485776" cy="469497"/>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4</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4" name="矩形 73"/>
            <p:cNvSpPr/>
            <p:nvPr/>
          </p:nvSpPr>
          <p:spPr>
            <a:xfrm>
              <a:off x="5817870" y="2584597"/>
              <a:ext cx="485776" cy="469497"/>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8</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5" name="矩形 74"/>
            <p:cNvSpPr/>
            <p:nvPr/>
          </p:nvSpPr>
          <p:spPr>
            <a:xfrm>
              <a:off x="6303645" y="2584597"/>
              <a:ext cx="485776" cy="469497"/>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9</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grpSp>
      <p:sp>
        <p:nvSpPr>
          <p:cNvPr id="4" name="标题 3"/>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卷积神经网络：最大池化操作</a:t>
            </a:r>
            <a:endParaRPr lang="zh-CN" altLang="en-US" dirty="0"/>
          </a:p>
        </p:txBody>
      </p:sp>
      <p:sp>
        <p:nvSpPr>
          <p:cNvPr id="31" name="文本框 70"/>
          <p:cNvSpPr txBox="1"/>
          <p:nvPr/>
        </p:nvSpPr>
        <p:spPr>
          <a:xfrm>
            <a:off x="4089400" y="3044011"/>
            <a:ext cx="3562350" cy="830997"/>
          </a:xfrm>
          <a:prstGeom prst="rect">
            <a:avLst/>
          </a:prstGeom>
          <a:noFill/>
        </p:spPr>
        <p:txBody>
          <a:bodyPr wrap="square" rtlCol="0">
            <a:spAutoFit/>
          </a:bodyPr>
          <a:lstStyle/>
          <a:p>
            <a:pPr algn="ctr"/>
            <a:r>
              <a:rPr lang="zh-CN" altLang="en-US" sz="2400" dirty="0">
                <a:latin typeface="楷体" panose="02010609060101010101" pitchFamily="49" charset="-122"/>
                <a:ea typeface="楷体" panose="02010609060101010101" pitchFamily="49" charset="-122"/>
                <a:cs typeface="Times New Roman" panose="02020603050405020304" pitchFamily="16" charset="0"/>
              </a:rPr>
              <a:t>对</a:t>
            </a:r>
            <a:r>
              <a:rPr lang="en-US" altLang="zh-CN" sz="2400" dirty="0">
                <a:latin typeface="楷体" panose="02010609060101010101" pitchFamily="49" charset="-122"/>
                <a:ea typeface="楷体" panose="02010609060101010101" pitchFamily="49" charset="-122"/>
                <a:cs typeface="Times New Roman" panose="02020603050405020304" pitchFamily="16" charset="0"/>
              </a:rPr>
              <a:t>2</a:t>
            </a:r>
            <a:r>
              <a:rPr lang="zh-CN" altLang="en-US" sz="2400" dirty="0">
                <a:latin typeface="楷体" panose="02010609060101010101" pitchFamily="49" charset="-122"/>
                <a:ea typeface="楷体" panose="02010609060101010101" pitchFamily="49" charset="-122"/>
                <a:cs typeface="Times New Roman" panose="02020603050405020304" pitchFamily="16" charset="0"/>
              </a:rPr>
              <a:t>*</a:t>
            </a:r>
            <a:r>
              <a:rPr lang="en-US" altLang="zh-CN" sz="2400" dirty="0">
                <a:latin typeface="楷体" panose="02010609060101010101" pitchFamily="49" charset="-122"/>
                <a:ea typeface="楷体" panose="02010609060101010101" pitchFamily="49" charset="-122"/>
                <a:cs typeface="Times New Roman" panose="02020603050405020304" pitchFamily="16" charset="0"/>
              </a:rPr>
              <a:t>2</a:t>
            </a:r>
            <a:r>
              <a:rPr lang="zh-CN" altLang="en-US" sz="2400" dirty="0">
                <a:latin typeface="楷体" panose="02010609060101010101" pitchFamily="49" charset="-122"/>
                <a:ea typeface="楷体" panose="02010609060101010101" pitchFamily="49" charset="-122"/>
                <a:cs typeface="Times New Roman" panose="02020603050405020304" pitchFamily="16" charset="0"/>
              </a:rPr>
              <a:t>大小区域，按照步长为</a:t>
            </a:r>
            <a:r>
              <a:rPr lang="en-US" altLang="zh-CN" sz="2400" dirty="0">
                <a:latin typeface="楷体" panose="02010609060101010101" pitchFamily="49" charset="-122"/>
                <a:ea typeface="楷体" panose="02010609060101010101" pitchFamily="49" charset="-122"/>
                <a:cs typeface="Times New Roman" panose="02020603050405020304" pitchFamily="16" charset="0"/>
              </a:rPr>
              <a:t>2</a:t>
            </a:r>
            <a:r>
              <a:rPr lang="zh-CN" altLang="en-US" sz="2400" dirty="0">
                <a:latin typeface="楷体" panose="02010609060101010101" pitchFamily="49" charset="-122"/>
                <a:ea typeface="楷体" panose="02010609060101010101" pitchFamily="49" charset="-122"/>
                <a:cs typeface="Times New Roman" panose="02020603050405020304" pitchFamily="16" charset="0"/>
              </a:rPr>
              <a:t>进行最大池化操作</a:t>
            </a:r>
            <a:endParaRPr lang="zh-CN" altLang="en-US" sz="24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32" name="箭头: 右 31"/>
          <p:cNvSpPr/>
          <p:nvPr/>
        </p:nvSpPr>
        <p:spPr>
          <a:xfrm>
            <a:off x="4443338" y="3813917"/>
            <a:ext cx="3007327" cy="258209"/>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943780" y="1455024"/>
            <a:ext cx="9299944" cy="584775"/>
          </a:xfrm>
          <a:prstGeom prst="rect">
            <a:avLst/>
          </a:prstGeom>
        </p:spPr>
        <p:txBody>
          <a:bodyPr wrap="square">
            <a:spAutoFit/>
          </a:bodyPr>
          <a:lstStyle/>
          <a:p>
            <a:r>
              <a:rPr lang="zh-CN" altLang="en-US" sz="3200" dirty="0">
                <a:latin typeface="楷体" panose="02010609060101010101" pitchFamily="49" charset="-122"/>
                <a:ea typeface="楷体" panose="02010609060101010101" pitchFamily="49" charset="-122"/>
                <a:cs typeface="Times New Roman" panose="02020603050405020304" pitchFamily="16" charset="0"/>
              </a:rPr>
              <a:t>对输入特征图的每一个区域的值求平均值（取整）</a:t>
            </a:r>
            <a:endParaRPr lang="zh-CN" altLang="en-US" sz="3200" dirty="0">
              <a:latin typeface="楷体" panose="02010609060101010101" pitchFamily="49" charset="-122"/>
              <a:ea typeface="楷体" panose="02010609060101010101" pitchFamily="49" charset="-122"/>
              <a:cs typeface="Times New Roman" panose="02020603050405020304" pitchFamily="16" charset="0"/>
            </a:endParaRPr>
          </a:p>
        </p:txBody>
      </p:sp>
      <p:grpSp>
        <p:nvGrpSpPr>
          <p:cNvPr id="3" name="组合 2"/>
          <p:cNvGrpSpPr/>
          <p:nvPr/>
        </p:nvGrpSpPr>
        <p:grpSpPr>
          <a:xfrm>
            <a:off x="1391921" y="2731013"/>
            <a:ext cx="2590801" cy="2464003"/>
            <a:chOff x="1941450" y="1834900"/>
            <a:chExt cx="1045591" cy="991787"/>
          </a:xfrm>
        </p:grpSpPr>
        <p:sp>
          <p:nvSpPr>
            <p:cNvPr id="8" name="矩形 7"/>
            <p:cNvSpPr/>
            <p:nvPr/>
          </p:nvSpPr>
          <p:spPr>
            <a:xfrm>
              <a:off x="1941450" y="183490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1</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9" name="矩形 8"/>
            <p:cNvSpPr/>
            <p:nvPr/>
          </p:nvSpPr>
          <p:spPr>
            <a:xfrm>
              <a:off x="2202848" y="183490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1" name="矩形 10"/>
            <p:cNvSpPr/>
            <p:nvPr/>
          </p:nvSpPr>
          <p:spPr>
            <a:xfrm>
              <a:off x="2464245" y="183490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4</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3" name="矩形 12"/>
            <p:cNvSpPr/>
            <p:nvPr/>
          </p:nvSpPr>
          <p:spPr>
            <a:xfrm>
              <a:off x="2725643" y="183490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 name="矩形 17"/>
            <p:cNvSpPr/>
            <p:nvPr/>
          </p:nvSpPr>
          <p:spPr>
            <a:xfrm>
              <a:off x="1941450" y="208687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 name="矩形 18"/>
            <p:cNvSpPr/>
            <p:nvPr/>
          </p:nvSpPr>
          <p:spPr>
            <a:xfrm>
              <a:off x="2202848" y="208687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6</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 name="矩形 19"/>
            <p:cNvSpPr/>
            <p:nvPr/>
          </p:nvSpPr>
          <p:spPr>
            <a:xfrm>
              <a:off x="2464245" y="208687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4</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 name="矩形 20"/>
            <p:cNvSpPr/>
            <p:nvPr/>
          </p:nvSpPr>
          <p:spPr>
            <a:xfrm>
              <a:off x="2725643" y="2086870"/>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0</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 name="矩形 25"/>
            <p:cNvSpPr/>
            <p:nvPr/>
          </p:nvSpPr>
          <p:spPr>
            <a:xfrm>
              <a:off x="1941450" y="2322746"/>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 name="矩形 26"/>
            <p:cNvSpPr/>
            <p:nvPr/>
          </p:nvSpPr>
          <p:spPr>
            <a:xfrm>
              <a:off x="2202848" y="2322746"/>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1</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 name="矩形 27"/>
            <p:cNvSpPr/>
            <p:nvPr/>
          </p:nvSpPr>
          <p:spPr>
            <a:xfrm>
              <a:off x="2464245" y="2322746"/>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7</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 name="矩形 28"/>
            <p:cNvSpPr/>
            <p:nvPr/>
          </p:nvSpPr>
          <p:spPr>
            <a:xfrm>
              <a:off x="2725643" y="2322746"/>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9</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 name="矩形 33"/>
            <p:cNvSpPr/>
            <p:nvPr/>
          </p:nvSpPr>
          <p:spPr>
            <a:xfrm>
              <a:off x="1941450" y="2574717"/>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 name="矩形 34"/>
            <p:cNvSpPr/>
            <p:nvPr/>
          </p:nvSpPr>
          <p:spPr>
            <a:xfrm>
              <a:off x="2202848" y="2574717"/>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8</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 name="矩形 35"/>
            <p:cNvSpPr/>
            <p:nvPr/>
          </p:nvSpPr>
          <p:spPr>
            <a:xfrm>
              <a:off x="2464245" y="2574717"/>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6</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 name="矩形 36"/>
            <p:cNvSpPr/>
            <p:nvPr/>
          </p:nvSpPr>
          <p:spPr>
            <a:xfrm>
              <a:off x="2725643" y="2574717"/>
              <a:ext cx="261398" cy="251970"/>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5</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grpSp>
      <p:sp>
        <p:nvSpPr>
          <p:cNvPr id="70" name="箭头: 右 69"/>
          <p:cNvSpPr/>
          <p:nvPr/>
        </p:nvSpPr>
        <p:spPr>
          <a:xfrm>
            <a:off x="4443338" y="3813917"/>
            <a:ext cx="3007327" cy="258209"/>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grpSp>
        <p:nvGrpSpPr>
          <p:cNvPr id="76" name="组合 75"/>
          <p:cNvGrpSpPr/>
          <p:nvPr/>
        </p:nvGrpSpPr>
        <p:grpSpPr>
          <a:xfrm>
            <a:off x="7797269" y="2939473"/>
            <a:ext cx="1707411" cy="1748887"/>
            <a:chOff x="5817870" y="2115098"/>
            <a:chExt cx="971551" cy="938996"/>
          </a:xfrm>
        </p:grpSpPr>
        <p:sp>
          <p:nvSpPr>
            <p:cNvPr id="72" name="矩形 71"/>
            <p:cNvSpPr/>
            <p:nvPr/>
          </p:nvSpPr>
          <p:spPr>
            <a:xfrm>
              <a:off x="5817870" y="2115098"/>
              <a:ext cx="485776" cy="469497"/>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3" name="矩形 72"/>
            <p:cNvSpPr/>
            <p:nvPr/>
          </p:nvSpPr>
          <p:spPr>
            <a:xfrm>
              <a:off x="6303645" y="2115098"/>
              <a:ext cx="485776" cy="469497"/>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2</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4" name="矩形 73"/>
            <p:cNvSpPr/>
            <p:nvPr/>
          </p:nvSpPr>
          <p:spPr>
            <a:xfrm>
              <a:off x="5817870" y="2584597"/>
              <a:ext cx="485776" cy="469497"/>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3</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5" name="矩形 74"/>
            <p:cNvSpPr/>
            <p:nvPr/>
          </p:nvSpPr>
          <p:spPr>
            <a:xfrm>
              <a:off x="6303645" y="2584597"/>
              <a:ext cx="485776" cy="469497"/>
            </a:xfrm>
            <a:prstGeom prst="rect">
              <a:avLst/>
            </a:prstGeom>
            <a:ln w="12700">
              <a:solidFill>
                <a:schemeClr val="tx1">
                  <a:lumMod val="50000"/>
                  <a:lumOff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latin typeface="Times New Roman" panose="02020603050405020304" pitchFamily="16" charset="0"/>
                  <a:ea typeface="黑体" panose="02010609060101010101" pitchFamily="49" charset="-122"/>
                  <a:cs typeface="Times New Roman" panose="02020603050405020304" pitchFamily="16" charset="0"/>
                </a:rPr>
                <a:t>6</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grpSp>
      <p:sp>
        <p:nvSpPr>
          <p:cNvPr id="30" name="文本框 70"/>
          <p:cNvSpPr txBox="1"/>
          <p:nvPr/>
        </p:nvSpPr>
        <p:spPr>
          <a:xfrm>
            <a:off x="4089400" y="3044011"/>
            <a:ext cx="3562350" cy="830997"/>
          </a:xfrm>
          <a:prstGeom prst="rect">
            <a:avLst/>
          </a:prstGeom>
          <a:noFill/>
        </p:spPr>
        <p:txBody>
          <a:bodyPr wrap="square" rtlCol="0">
            <a:spAutoFit/>
          </a:bodyPr>
          <a:lstStyle/>
          <a:p>
            <a:pPr algn="ctr"/>
            <a:r>
              <a:rPr lang="zh-CN" altLang="en-US" sz="2400" dirty="0">
                <a:latin typeface="楷体" panose="02010609060101010101" pitchFamily="49" charset="-122"/>
                <a:ea typeface="楷体" panose="02010609060101010101" pitchFamily="49" charset="-122"/>
                <a:cs typeface="Times New Roman" panose="02020603050405020304" pitchFamily="16" charset="0"/>
              </a:rPr>
              <a:t>对</a:t>
            </a:r>
            <a:r>
              <a:rPr lang="en-US" altLang="zh-CN" sz="2400" dirty="0">
                <a:latin typeface="楷体" panose="02010609060101010101" pitchFamily="49" charset="-122"/>
                <a:ea typeface="楷体" panose="02010609060101010101" pitchFamily="49" charset="-122"/>
                <a:cs typeface="Times New Roman" panose="02020603050405020304" pitchFamily="16" charset="0"/>
              </a:rPr>
              <a:t>2</a:t>
            </a:r>
            <a:r>
              <a:rPr lang="zh-CN" altLang="en-US" sz="2400" dirty="0">
                <a:latin typeface="楷体" panose="02010609060101010101" pitchFamily="49" charset="-122"/>
                <a:ea typeface="楷体" panose="02010609060101010101" pitchFamily="49" charset="-122"/>
                <a:cs typeface="Times New Roman" panose="02020603050405020304" pitchFamily="16" charset="0"/>
              </a:rPr>
              <a:t>*</a:t>
            </a:r>
            <a:r>
              <a:rPr lang="en-US" altLang="zh-CN" sz="2400" dirty="0">
                <a:latin typeface="楷体" panose="02010609060101010101" pitchFamily="49" charset="-122"/>
                <a:ea typeface="楷体" panose="02010609060101010101" pitchFamily="49" charset="-122"/>
                <a:cs typeface="Times New Roman" panose="02020603050405020304" pitchFamily="16" charset="0"/>
              </a:rPr>
              <a:t>2</a:t>
            </a:r>
            <a:r>
              <a:rPr lang="zh-CN" altLang="en-US" sz="2400" dirty="0">
                <a:latin typeface="楷体" panose="02010609060101010101" pitchFamily="49" charset="-122"/>
                <a:ea typeface="楷体" panose="02010609060101010101" pitchFamily="49" charset="-122"/>
                <a:cs typeface="Times New Roman" panose="02020603050405020304" pitchFamily="16" charset="0"/>
              </a:rPr>
              <a:t>大小区域，按照步长为</a:t>
            </a:r>
            <a:r>
              <a:rPr lang="en-US" altLang="zh-CN" sz="2400" dirty="0">
                <a:latin typeface="楷体" panose="02010609060101010101" pitchFamily="49" charset="-122"/>
                <a:ea typeface="楷体" panose="02010609060101010101" pitchFamily="49" charset="-122"/>
                <a:cs typeface="Times New Roman" panose="02020603050405020304" pitchFamily="16" charset="0"/>
              </a:rPr>
              <a:t>2</a:t>
            </a:r>
            <a:r>
              <a:rPr lang="zh-CN" altLang="en-US" sz="2400" dirty="0">
                <a:latin typeface="楷体" panose="02010609060101010101" pitchFamily="49" charset="-122"/>
                <a:ea typeface="楷体" panose="02010609060101010101" pitchFamily="49" charset="-122"/>
                <a:cs typeface="Times New Roman" panose="02020603050405020304" pitchFamily="16" charset="0"/>
              </a:rPr>
              <a:t>进行平均池化操作</a:t>
            </a:r>
            <a:endParaRPr lang="zh-CN" altLang="en-US" sz="2400" dirty="0">
              <a:latin typeface="楷体" panose="02010609060101010101" pitchFamily="49" charset="-122"/>
              <a:ea typeface="楷体" panose="02010609060101010101" pitchFamily="49" charset="-122"/>
              <a:cs typeface="Times New Roman" panose="02020603050405020304" pitchFamily="16" charset="0"/>
            </a:endParaRPr>
          </a:p>
        </p:txBody>
      </p:sp>
      <p:sp>
        <p:nvSpPr>
          <p:cNvPr id="4" name="标题 3"/>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卷积神经网络：平均池化操作</a:t>
            </a:r>
            <a:endParaRPr lang="zh-CN" alt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6"/>
          <p:cNvPicPr/>
          <p:nvPr/>
        </p:nvPicPr>
        <p:blipFill>
          <a:blip r:embed="rId1"/>
          <a:stretch>
            <a:fillRect/>
          </a:stretch>
        </p:blipFill>
        <p:spPr>
          <a:xfrm>
            <a:off x="3127829" y="745446"/>
            <a:ext cx="5508172" cy="2999240"/>
          </a:xfrm>
          <a:prstGeom prst="rect">
            <a:avLst/>
          </a:prstGeom>
        </p:spPr>
      </p:pic>
      <p:sp>
        <p:nvSpPr>
          <p:cNvPr id="4" name="矩形 3"/>
          <p:cNvSpPr/>
          <p:nvPr/>
        </p:nvSpPr>
        <p:spPr>
          <a:xfrm>
            <a:off x="227533" y="3821002"/>
            <a:ext cx="11536296" cy="2301516"/>
          </a:xfrm>
          <a:prstGeom prst="rect">
            <a:avLst/>
          </a:prstGeom>
        </p:spPr>
        <p:txBody>
          <a:bodyPr wrap="square">
            <a:spAutoFit/>
          </a:bodyPr>
          <a:lstStyle/>
          <a:p>
            <a:pPr algn="just">
              <a:lnSpc>
                <a:spcPct val="150000"/>
              </a:lnSpc>
            </a:pPr>
            <a:r>
              <a:rPr lang="zh-CN" altLang="zh-CN" sz="2400" b="1" dirty="0">
                <a:latin typeface="Times New Roman" panose="02020603050405020304" pitchFamily="16" charset="0"/>
                <a:ea typeface="楷体" panose="02010609060101010101" pitchFamily="49" charset="-122"/>
                <a:cs typeface="Times New Roman" panose="02020603050405020304" pitchFamily="16" charset="0"/>
              </a:rPr>
              <a:t>由于图像中存在较多冗余，在图像处理中，可用某一区域子块的统计信息（如最大值或均值等）来刻画该区域中所有像素点呈现的空间分布模式，以替代区域子块中所有像素点取值，这就是卷积神经网络中池化</a:t>
            </a:r>
            <a:r>
              <a:rPr lang="en-US" altLang="zh-CN" sz="2400" b="1" dirty="0">
                <a:latin typeface="Times New Roman" panose="02020603050405020304" pitchFamily="16" charset="0"/>
                <a:ea typeface="楷体" panose="02010609060101010101" pitchFamily="49" charset="-122"/>
                <a:cs typeface="Times New Roman" panose="02020603050405020304" pitchFamily="16" charset="0"/>
              </a:rPr>
              <a:t>(pooling)</a:t>
            </a:r>
            <a:r>
              <a:rPr lang="zh-CN" altLang="zh-CN" sz="2400" b="1" dirty="0">
                <a:latin typeface="Times New Roman" panose="02020603050405020304" pitchFamily="16" charset="0"/>
                <a:ea typeface="楷体" panose="02010609060101010101" pitchFamily="49" charset="-122"/>
                <a:cs typeface="Times New Roman" panose="02020603050405020304" pitchFamily="16" charset="0"/>
              </a:rPr>
              <a:t>操作。池化操作对卷积结果特征图进行约减，实现了下采样，同时保留了特征图中主要信息。</a:t>
            </a:r>
            <a:endParaRPr lang="zh-CN" altLang="zh-CN" sz="2400" b="1" dirty="0">
              <a:latin typeface="Times New Roman" panose="02020603050405020304" pitchFamily="16" charset="0"/>
              <a:ea typeface="楷体" panose="02010609060101010101" pitchFamily="49" charset="-122"/>
              <a:cs typeface="Times New Roman" panose="02020603050405020304" pitchFamily="16" charset="0"/>
            </a:endParaRPr>
          </a:p>
        </p:txBody>
      </p:sp>
      <p:sp>
        <p:nvSpPr>
          <p:cNvPr id="3" name="标题 2"/>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卷积神经网络：池化操作</a:t>
            </a:r>
            <a:endParaRPr lang="zh-CN"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96850" y="4423484"/>
            <a:ext cx="11798300" cy="1684244"/>
          </a:xfrm>
          <a:prstGeom prst="rect">
            <a:avLst/>
          </a:prstGeom>
        </p:spPr>
        <p:txBody>
          <a:bodyPr wrap="square">
            <a:spAutoFit/>
          </a:bodyPr>
          <a:lstStyle/>
          <a:p>
            <a:pPr algn="just">
              <a:lnSpc>
                <a:spcPct val="150000"/>
              </a:lnSpc>
            </a:pPr>
            <a:r>
              <a:rPr lang="zh-CN" altLang="zh-CN" sz="2400" b="1" dirty="0">
                <a:latin typeface="Times New Roman" panose="02020603050405020304" pitchFamily="16" charset="0"/>
                <a:ea typeface="楷体" panose="02010609060101010101" pitchFamily="49" charset="-122"/>
                <a:cs typeface="Times New Roman" panose="02020603050405020304" pitchFamily="16" charset="0"/>
              </a:rPr>
              <a:t>对于输入的海量标注数据，通过多次迭代训练，卷积神经网络在若干次卷积操作、接着对卷积所得结果进行激活函数操作和池化操作下，最后通过全连接层来学习得到输入数据的特征表达，即</a:t>
            </a:r>
            <a:r>
              <a:rPr lang="zh-CN" altLang="zh-CN" sz="2400" b="1" dirty="0">
                <a:solidFill>
                  <a:srgbClr val="C00000"/>
                </a:solidFill>
                <a:latin typeface="Times New Roman" panose="02020603050405020304" pitchFamily="16" charset="0"/>
                <a:ea typeface="楷体" panose="02010609060101010101" pitchFamily="49" charset="-122"/>
                <a:cs typeface="Times New Roman" panose="02020603050405020304" pitchFamily="16" charset="0"/>
              </a:rPr>
              <a:t>分布式向量表达</a:t>
            </a:r>
            <a:r>
              <a:rPr lang="en-US" altLang="zh-CN" sz="2400" b="1" dirty="0">
                <a:solidFill>
                  <a:srgbClr val="C00000"/>
                </a:solidFill>
                <a:latin typeface="Times New Roman" panose="02020603050405020304" pitchFamily="16" charset="0"/>
                <a:ea typeface="楷体" panose="02010609060101010101" pitchFamily="49" charset="-122"/>
                <a:cs typeface="Times New Roman" panose="02020603050405020304" pitchFamily="16" charset="0"/>
              </a:rPr>
              <a:t>(distributed vector representation)</a:t>
            </a:r>
            <a:r>
              <a:rPr lang="zh-CN" altLang="zh-CN" sz="2400" b="1" dirty="0">
                <a:latin typeface="Times New Roman" panose="02020603050405020304" pitchFamily="16" charset="0"/>
                <a:ea typeface="楷体" panose="02010609060101010101" pitchFamily="49" charset="-122"/>
                <a:cs typeface="Times New Roman" panose="02020603050405020304" pitchFamily="16" charset="0"/>
              </a:rPr>
              <a:t>。</a:t>
            </a:r>
            <a:endParaRPr lang="zh-CN" altLang="en-US" sz="2400" b="1" dirty="0">
              <a:latin typeface="Times New Roman" panose="02020603050405020304" pitchFamily="16" charset="0"/>
              <a:ea typeface="楷体" panose="02010609060101010101" pitchFamily="49" charset="-122"/>
              <a:cs typeface="Times New Roman" panose="02020603050405020304" pitchFamily="16" charset="0"/>
            </a:endParaRPr>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1730" y="750272"/>
            <a:ext cx="7765961" cy="3099803"/>
          </a:xfrm>
          <a:prstGeom prst="rect">
            <a:avLst/>
          </a:prstGeom>
        </p:spPr>
      </p:pic>
      <p:sp>
        <p:nvSpPr>
          <p:cNvPr id="8" name="文本框 7"/>
          <p:cNvSpPr txBox="1"/>
          <p:nvPr/>
        </p:nvSpPr>
        <p:spPr>
          <a:xfrm>
            <a:off x="3089816" y="3850075"/>
            <a:ext cx="7157269" cy="461665"/>
          </a:xfrm>
          <a:prstGeom prst="rect">
            <a:avLst/>
          </a:prstGeom>
          <a:noFill/>
        </p:spPr>
        <p:txBody>
          <a:bodyPr wrap="square" rtlCol="0">
            <a:spAutoFit/>
          </a:bodyPr>
          <a:lstStyle/>
          <a:p>
            <a:r>
              <a:rPr lang="zh-CN" altLang="en-US" sz="2400" b="1" dirty="0">
                <a:latin typeface="Times New Roman" panose="02020603050405020304" pitchFamily="16" charset="0"/>
                <a:ea typeface="楷体" panose="02010609060101010101" pitchFamily="49" charset="-122"/>
                <a:cs typeface="Times New Roman" panose="02020603050405020304" pitchFamily="16" charset="0"/>
              </a:rPr>
              <a:t>图</a:t>
            </a:r>
            <a:r>
              <a:rPr lang="en-US" altLang="zh-CN" sz="2400" b="1" dirty="0">
                <a:latin typeface="Times New Roman" panose="02020603050405020304" pitchFamily="16" charset="0"/>
                <a:ea typeface="楷体" panose="02010609060101010101" pitchFamily="49" charset="-122"/>
                <a:cs typeface="Times New Roman" panose="02020603050405020304" pitchFamily="16" charset="0"/>
              </a:rPr>
              <a:t>6.15 </a:t>
            </a:r>
            <a:r>
              <a:rPr lang="zh-CN" altLang="en-US" sz="2400" b="1" dirty="0">
                <a:latin typeface="Times New Roman" panose="02020603050405020304" pitchFamily="16" charset="0"/>
                <a:ea typeface="楷体" panose="02010609060101010101" pitchFamily="49" charset="-122"/>
                <a:cs typeface="Times New Roman" panose="02020603050405020304" pitchFamily="16" charset="0"/>
              </a:rPr>
              <a:t>基于卷积神经网络的图像分类示意图</a:t>
            </a:r>
            <a:endParaRPr lang="en-US" altLang="zh-CN" sz="2400" b="1" dirty="0">
              <a:latin typeface="Times New Roman" panose="02020603050405020304" pitchFamily="16" charset="0"/>
              <a:ea typeface="楷体" panose="02010609060101010101" pitchFamily="49" charset="-122"/>
              <a:cs typeface="Times New Roman" panose="02020603050405020304" pitchFamily="16" charset="0"/>
            </a:endParaRPr>
          </a:p>
        </p:txBody>
      </p:sp>
      <p:sp>
        <p:nvSpPr>
          <p:cNvPr id="9" name="标题 2"/>
          <p:cNvSpPr>
            <a:spLocks noGrp="1"/>
          </p:cNvSpPr>
          <p:nvPr>
            <p:ph type="title"/>
          </p:nvPr>
        </p:nvSpPr>
        <p:spPr>
          <a:xfrm>
            <a:off x="393700" y="0"/>
            <a:ext cx="11798300" cy="668338"/>
          </a:xfrm>
        </p:spPr>
        <p:txBody>
          <a:bodyPr/>
          <a:lstStyle/>
          <a:p>
            <a:r>
              <a:rPr lang="zh-CN" altLang="en-US" dirty="0">
                <a:latin typeface="Times New Roman" panose="02020603050405020304" pitchFamily="16" charset="0"/>
                <a:cs typeface="Times New Roman" panose="02020603050405020304" pitchFamily="16" charset="0"/>
              </a:rPr>
              <a:t>卷积神经网络：池化操作</a:t>
            </a:r>
            <a:endParaRPr lang="zh-CN"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4490" y="2269652"/>
            <a:ext cx="9324623" cy="24469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9403641" y="2122312"/>
            <a:ext cx="1072457" cy="285608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4" name="椭圆 3"/>
          <p:cNvSpPr/>
          <p:nvPr/>
        </p:nvSpPr>
        <p:spPr>
          <a:xfrm>
            <a:off x="9618137" y="2269653"/>
            <a:ext cx="609599" cy="395111"/>
          </a:xfrm>
          <a:prstGeom prst="ellipse">
            <a:avLst/>
          </a:prstGeom>
          <a:solidFill>
            <a:srgbClr val="C00000"/>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1" name="椭圆 30"/>
          <p:cNvSpPr/>
          <p:nvPr/>
        </p:nvSpPr>
        <p:spPr>
          <a:xfrm>
            <a:off x="9674583" y="2958274"/>
            <a:ext cx="609599" cy="395111"/>
          </a:xfrm>
          <a:prstGeom prst="ellipse">
            <a:avLst/>
          </a:prstGeom>
          <a:solidFill>
            <a:srgbClr val="C00000"/>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2" name="椭圆 31"/>
          <p:cNvSpPr/>
          <p:nvPr/>
        </p:nvSpPr>
        <p:spPr>
          <a:xfrm>
            <a:off x="9697162" y="4282535"/>
            <a:ext cx="609599" cy="395111"/>
          </a:xfrm>
          <a:prstGeom prst="ellipse">
            <a:avLst/>
          </a:prstGeom>
          <a:solidFill>
            <a:srgbClr val="C00000"/>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5" name="矩形 4"/>
          <p:cNvSpPr/>
          <p:nvPr/>
        </p:nvSpPr>
        <p:spPr>
          <a:xfrm>
            <a:off x="9740858" y="3562229"/>
            <a:ext cx="415498" cy="461665"/>
          </a:xfrm>
          <a:prstGeom prst="rect">
            <a:avLst/>
          </a:prstGeom>
        </p:spPr>
        <p:txBody>
          <a:bodyPr wrap="none">
            <a:spAutoFit/>
          </a:bodyPr>
          <a:lstStyle/>
          <a:p>
            <a:r>
              <a:rPr lang="en-US" altLang="zh-CN" sz="2400" dirty="0"/>
              <a:t>...</a:t>
            </a:r>
            <a:endParaRPr lang="zh-CN" altLang="en-US" sz="2400" dirty="0"/>
          </a:p>
        </p:txBody>
      </p:sp>
      <p:sp>
        <p:nvSpPr>
          <p:cNvPr id="38" name="圆角矩形 37"/>
          <p:cNvSpPr/>
          <p:nvPr/>
        </p:nvSpPr>
        <p:spPr bwMode="auto">
          <a:xfrm>
            <a:off x="6293223" y="4965513"/>
            <a:ext cx="2154063" cy="1185333"/>
          </a:xfrm>
          <a:prstGeom prst="roundRect">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FFFFFF">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wrap="none" tIns="0" bIns="0" anchor="ctr"/>
          <a:lstStyle/>
          <a:p>
            <a:pPr lvl="0" algn="ctr" fontAlgn="base">
              <a:spcBef>
                <a:spcPct val="0"/>
              </a:spcBef>
              <a:spcAft>
                <a:spcPct val="0"/>
              </a:spcAft>
              <a:defRPr/>
            </a:pPr>
            <a:r>
              <a:rPr lang="zh-CN" altLang="en-US" sz="2800" b="1" kern="0" dirty="0">
                <a:solidFill>
                  <a:srgbClr val="0070C0"/>
                </a:solidFill>
                <a:latin typeface="黑体" panose="02010609060101010101" pitchFamily="49" charset="-122"/>
                <a:ea typeface="黑体" panose="02010609060101010101" pitchFamily="49" charset="-122"/>
                <a:cs typeface="Times New Roman" panose="02020603050405020304" pitchFamily="16" charset="0"/>
              </a:rPr>
              <a:t>全连接层</a:t>
            </a:r>
            <a:endParaRPr lang="en-US" altLang="zh-CN" sz="2800" b="1" kern="0" dirty="0">
              <a:solidFill>
                <a:srgbClr val="0070C0"/>
              </a:solidFill>
              <a:latin typeface="黑体" panose="02010609060101010101" pitchFamily="49" charset="-122"/>
              <a:ea typeface="黑体" panose="02010609060101010101" pitchFamily="49" charset="-122"/>
              <a:cs typeface="Times New Roman" panose="02020603050405020304" pitchFamily="16" charset="0"/>
            </a:endParaRPr>
          </a:p>
          <a:p>
            <a:pPr lvl="0" algn="ctr" fontAlgn="base">
              <a:spcBef>
                <a:spcPct val="0"/>
              </a:spcBef>
              <a:spcAft>
                <a:spcPct val="0"/>
              </a:spcAft>
              <a:defRPr/>
            </a:pPr>
            <a:r>
              <a:rPr lang="zh-CN" altLang="en-US" sz="2000" b="1" kern="0" dirty="0">
                <a:solidFill>
                  <a:srgbClr val="0070C0"/>
                </a:solidFill>
                <a:latin typeface="黑体" panose="02010609060101010101" pitchFamily="49" charset="-122"/>
                <a:ea typeface="黑体" panose="02010609060101010101" pitchFamily="49" charset="-122"/>
                <a:cs typeface="Times New Roman" panose="02020603050405020304" pitchFamily="16" charset="0"/>
              </a:rPr>
              <a:t>特征图转换成向量</a:t>
            </a:r>
            <a:endParaRPr lang="en-US" altLang="zh-CN" sz="2000" b="1" kern="0" dirty="0">
              <a:solidFill>
                <a:srgbClr val="0070C0"/>
              </a:solidFill>
              <a:latin typeface="黑体" panose="02010609060101010101" pitchFamily="49" charset="-122"/>
              <a:ea typeface="黑体" panose="02010609060101010101" pitchFamily="49" charset="-122"/>
              <a:cs typeface="Times New Roman" panose="02020603050405020304" pitchFamily="16" charset="0"/>
            </a:endParaRPr>
          </a:p>
        </p:txBody>
      </p:sp>
      <p:sp>
        <p:nvSpPr>
          <p:cNvPr id="6" name="上箭头 5"/>
          <p:cNvSpPr/>
          <p:nvPr/>
        </p:nvSpPr>
        <p:spPr>
          <a:xfrm rot="1444022">
            <a:off x="8385786" y="4105594"/>
            <a:ext cx="211555" cy="826392"/>
          </a:xfrm>
          <a:prstGeom prst="up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ea typeface="黑体" panose="02010609060101010101" pitchFamily="49" charset="-122"/>
            </a:endParaRPr>
          </a:p>
        </p:txBody>
      </p:sp>
      <p:sp>
        <p:nvSpPr>
          <p:cNvPr id="39" name="圆角矩形 38"/>
          <p:cNvSpPr/>
          <p:nvPr/>
        </p:nvSpPr>
        <p:spPr bwMode="auto">
          <a:xfrm>
            <a:off x="8662813" y="5187245"/>
            <a:ext cx="2856085" cy="1185333"/>
          </a:xfrm>
          <a:prstGeom prst="roundRect">
            <a:avLst/>
          </a:prstGeom>
          <a:gradFill rotWithShape="1">
            <a:gsLst>
              <a:gs pos="0">
                <a:srgbClr val="FFFFFF">
                  <a:tint val="50000"/>
                  <a:satMod val="300000"/>
                </a:srgbClr>
              </a:gs>
              <a:gs pos="35000">
                <a:srgbClr val="FFFFFF">
                  <a:tint val="37000"/>
                  <a:satMod val="300000"/>
                </a:srgbClr>
              </a:gs>
              <a:gs pos="100000">
                <a:srgbClr val="FFFFFF">
                  <a:tint val="15000"/>
                  <a:satMod val="350000"/>
                </a:srgbClr>
              </a:gs>
            </a:gsLst>
            <a:lin ang="16200000" scaled="1"/>
          </a:gradFill>
          <a:ln w="9525" cap="flat" cmpd="sng" algn="ctr">
            <a:solidFill>
              <a:srgbClr val="FFFFFF">
                <a:shade val="95000"/>
                <a:satMod val="105000"/>
              </a:srgbClr>
            </a:solidFill>
            <a:prstDash val="solid"/>
            <a:headEnd type="none" w="med" len="med"/>
            <a:tailEnd type="none" w="med" len="med"/>
          </a:ln>
          <a:effectLst>
            <a:outerShdw blurRad="40000" dist="20000" dir="5400000" rotWithShape="0">
              <a:srgbClr val="000000">
                <a:alpha val="38000"/>
              </a:srgbClr>
            </a:outerShdw>
          </a:effectLst>
        </p:spPr>
        <p:txBody>
          <a:bodyPr wrap="none" tIns="0" bIns="0" anchor="ctr"/>
          <a:lstStyle/>
          <a:p>
            <a:pPr lvl="0" algn="ctr" fontAlgn="base">
              <a:spcBef>
                <a:spcPct val="0"/>
              </a:spcBef>
              <a:spcAft>
                <a:spcPct val="0"/>
              </a:spcAft>
              <a:defRPr/>
            </a:pPr>
            <a:r>
              <a:rPr lang="zh-CN" altLang="en-US" sz="2800" b="1" kern="0" dirty="0">
                <a:solidFill>
                  <a:srgbClr val="0070C0"/>
                </a:solidFill>
                <a:latin typeface="黑体" panose="02010609060101010101" pitchFamily="49" charset="-122"/>
                <a:ea typeface="黑体" panose="02010609060101010101" pitchFamily="49" charset="-122"/>
                <a:cs typeface="Times New Roman" panose="02020603050405020304" pitchFamily="16" charset="0"/>
              </a:rPr>
              <a:t>分类层</a:t>
            </a:r>
            <a:endParaRPr lang="en-US" altLang="zh-CN" sz="2800" b="1" kern="0" dirty="0">
              <a:solidFill>
                <a:srgbClr val="0070C0"/>
              </a:solidFill>
              <a:latin typeface="黑体" panose="02010609060101010101" pitchFamily="49" charset="-122"/>
              <a:ea typeface="黑体" panose="02010609060101010101" pitchFamily="49" charset="-122"/>
              <a:cs typeface="Times New Roman" panose="02020603050405020304" pitchFamily="16" charset="0"/>
            </a:endParaRPr>
          </a:p>
          <a:p>
            <a:pPr lvl="0" algn="ctr" fontAlgn="base">
              <a:spcBef>
                <a:spcPct val="0"/>
              </a:spcBef>
              <a:spcAft>
                <a:spcPct val="0"/>
              </a:spcAft>
              <a:defRPr/>
            </a:pPr>
            <a:r>
              <a:rPr lang="zh-CN" altLang="en-US" sz="2000" b="1" kern="0" dirty="0">
                <a:solidFill>
                  <a:srgbClr val="0070C0"/>
                </a:solidFill>
                <a:latin typeface="黑体" panose="02010609060101010101" pitchFamily="49" charset="-122"/>
                <a:ea typeface="黑体" panose="02010609060101010101" pitchFamily="49" charset="-122"/>
                <a:cs typeface="Times New Roman" panose="02020603050405020304" pitchFamily="16" charset="0"/>
              </a:rPr>
              <a:t>输出识别分类的置信度值</a:t>
            </a:r>
            <a:endParaRPr lang="en-US" altLang="zh-CN" sz="2000" b="1" kern="0" dirty="0">
              <a:solidFill>
                <a:srgbClr val="0070C0"/>
              </a:solidFill>
              <a:latin typeface="黑体" panose="02010609060101010101" pitchFamily="49" charset="-122"/>
              <a:ea typeface="黑体" panose="02010609060101010101" pitchFamily="49" charset="-122"/>
              <a:cs typeface="Times New Roman" panose="02020603050405020304" pitchFamily="16" charset="0"/>
            </a:endParaRPr>
          </a:p>
        </p:txBody>
      </p:sp>
      <p:sp>
        <p:nvSpPr>
          <p:cNvPr id="7" name="标题 6"/>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卷积神经网络：全连接层与分类层</a:t>
            </a:r>
            <a:endParaRPr lang="zh-CN"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083251" y="2658949"/>
            <a:ext cx="5605215" cy="3755391"/>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 name="矩形 29"/>
          <p:cNvSpPr/>
          <p:nvPr/>
        </p:nvSpPr>
        <p:spPr>
          <a:xfrm>
            <a:off x="4228291" y="2748068"/>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 name="矩形 30"/>
          <p:cNvSpPr/>
          <p:nvPr/>
        </p:nvSpPr>
        <p:spPr>
          <a:xfrm>
            <a:off x="4228291" y="2946799"/>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 name="矩形 31"/>
          <p:cNvSpPr/>
          <p:nvPr/>
        </p:nvSpPr>
        <p:spPr>
          <a:xfrm>
            <a:off x="4228291" y="3145530"/>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3" name="矩形 32"/>
          <p:cNvSpPr/>
          <p:nvPr/>
        </p:nvSpPr>
        <p:spPr>
          <a:xfrm>
            <a:off x="4228291" y="3344260"/>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 name="矩形 37"/>
          <p:cNvSpPr/>
          <p:nvPr/>
        </p:nvSpPr>
        <p:spPr>
          <a:xfrm>
            <a:off x="4228291" y="3542991"/>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 name="矩形 38"/>
          <p:cNvSpPr/>
          <p:nvPr/>
        </p:nvSpPr>
        <p:spPr>
          <a:xfrm>
            <a:off x="4228291" y="3741722"/>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 name="矩形 39"/>
          <p:cNvSpPr/>
          <p:nvPr/>
        </p:nvSpPr>
        <p:spPr>
          <a:xfrm>
            <a:off x="4228291" y="3940452"/>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 name="矩形 40"/>
          <p:cNvSpPr/>
          <p:nvPr/>
        </p:nvSpPr>
        <p:spPr>
          <a:xfrm>
            <a:off x="4228291" y="4139183"/>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2" name="矩形 41"/>
          <p:cNvSpPr/>
          <p:nvPr/>
        </p:nvSpPr>
        <p:spPr>
          <a:xfrm>
            <a:off x="4228291" y="4337914"/>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3" name="矩形 42"/>
          <p:cNvSpPr/>
          <p:nvPr/>
        </p:nvSpPr>
        <p:spPr>
          <a:xfrm>
            <a:off x="4228291" y="4536644"/>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4" name="矩形 43"/>
          <p:cNvSpPr/>
          <p:nvPr/>
        </p:nvSpPr>
        <p:spPr>
          <a:xfrm>
            <a:off x="4228291" y="4735375"/>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5" name="矩形 44"/>
          <p:cNvSpPr/>
          <p:nvPr/>
        </p:nvSpPr>
        <p:spPr>
          <a:xfrm>
            <a:off x="4228291" y="4934106"/>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6" name="矩形 45"/>
          <p:cNvSpPr/>
          <p:nvPr/>
        </p:nvSpPr>
        <p:spPr>
          <a:xfrm>
            <a:off x="4228291" y="5132836"/>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7" name="矩形 46"/>
          <p:cNvSpPr/>
          <p:nvPr/>
        </p:nvSpPr>
        <p:spPr>
          <a:xfrm>
            <a:off x="4228291" y="5331567"/>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8" name="矩形 47"/>
          <p:cNvSpPr/>
          <p:nvPr/>
        </p:nvSpPr>
        <p:spPr>
          <a:xfrm>
            <a:off x="4228291" y="5530298"/>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9" name="矩形 48"/>
          <p:cNvSpPr/>
          <p:nvPr/>
        </p:nvSpPr>
        <p:spPr>
          <a:xfrm>
            <a:off x="4228291" y="5729028"/>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0" name="矩形 49"/>
          <p:cNvSpPr/>
          <p:nvPr/>
        </p:nvSpPr>
        <p:spPr>
          <a:xfrm>
            <a:off x="4228291" y="5927759"/>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1" name="矩形 50"/>
          <p:cNvSpPr/>
          <p:nvPr/>
        </p:nvSpPr>
        <p:spPr>
          <a:xfrm>
            <a:off x="4228291" y="6126490"/>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56" name="矩形 155"/>
          <p:cNvSpPr/>
          <p:nvPr/>
        </p:nvSpPr>
        <p:spPr>
          <a:xfrm>
            <a:off x="4474931" y="2748068"/>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57" name="矩形 156"/>
          <p:cNvSpPr/>
          <p:nvPr/>
        </p:nvSpPr>
        <p:spPr>
          <a:xfrm>
            <a:off x="4474931" y="2946799"/>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58" name="矩形 157"/>
          <p:cNvSpPr/>
          <p:nvPr/>
        </p:nvSpPr>
        <p:spPr>
          <a:xfrm>
            <a:off x="4474931" y="3145530"/>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59" name="矩形 158"/>
          <p:cNvSpPr/>
          <p:nvPr/>
        </p:nvSpPr>
        <p:spPr>
          <a:xfrm>
            <a:off x="4474931" y="3344260"/>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0" name="矩形 159"/>
          <p:cNvSpPr/>
          <p:nvPr/>
        </p:nvSpPr>
        <p:spPr>
          <a:xfrm>
            <a:off x="4474931" y="3542991"/>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1" name="矩形 160"/>
          <p:cNvSpPr/>
          <p:nvPr/>
        </p:nvSpPr>
        <p:spPr>
          <a:xfrm>
            <a:off x="4474931" y="3741722"/>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2" name="矩形 161"/>
          <p:cNvSpPr/>
          <p:nvPr/>
        </p:nvSpPr>
        <p:spPr>
          <a:xfrm>
            <a:off x="4474931" y="3940452"/>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3" name="矩形 162"/>
          <p:cNvSpPr/>
          <p:nvPr/>
        </p:nvSpPr>
        <p:spPr>
          <a:xfrm>
            <a:off x="4474931" y="4139183"/>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4" name="矩形 163"/>
          <p:cNvSpPr/>
          <p:nvPr/>
        </p:nvSpPr>
        <p:spPr>
          <a:xfrm>
            <a:off x="4474931" y="4337914"/>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5" name="矩形 164"/>
          <p:cNvSpPr/>
          <p:nvPr/>
        </p:nvSpPr>
        <p:spPr>
          <a:xfrm>
            <a:off x="4474931" y="4536644"/>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6" name="矩形 165"/>
          <p:cNvSpPr/>
          <p:nvPr/>
        </p:nvSpPr>
        <p:spPr>
          <a:xfrm>
            <a:off x="4474931" y="4735375"/>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7" name="矩形 166"/>
          <p:cNvSpPr/>
          <p:nvPr/>
        </p:nvSpPr>
        <p:spPr>
          <a:xfrm>
            <a:off x="4474931" y="4934106"/>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8" name="矩形 167"/>
          <p:cNvSpPr/>
          <p:nvPr/>
        </p:nvSpPr>
        <p:spPr>
          <a:xfrm>
            <a:off x="4474931" y="5132836"/>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9" name="矩形 168"/>
          <p:cNvSpPr/>
          <p:nvPr/>
        </p:nvSpPr>
        <p:spPr>
          <a:xfrm>
            <a:off x="4474931" y="5331567"/>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0" name="矩形 169"/>
          <p:cNvSpPr/>
          <p:nvPr/>
        </p:nvSpPr>
        <p:spPr>
          <a:xfrm>
            <a:off x="4474931" y="5530298"/>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1" name="矩形 170"/>
          <p:cNvSpPr/>
          <p:nvPr/>
        </p:nvSpPr>
        <p:spPr>
          <a:xfrm>
            <a:off x="4474931" y="5729028"/>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2" name="矩形 171"/>
          <p:cNvSpPr/>
          <p:nvPr/>
        </p:nvSpPr>
        <p:spPr>
          <a:xfrm>
            <a:off x="4474931" y="5927759"/>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3" name="矩形 172"/>
          <p:cNvSpPr/>
          <p:nvPr/>
        </p:nvSpPr>
        <p:spPr>
          <a:xfrm>
            <a:off x="4474931" y="6126490"/>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4" name="矩形 173"/>
          <p:cNvSpPr/>
          <p:nvPr/>
        </p:nvSpPr>
        <p:spPr>
          <a:xfrm>
            <a:off x="4721571" y="2748068"/>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5" name="矩形 174"/>
          <p:cNvSpPr/>
          <p:nvPr/>
        </p:nvSpPr>
        <p:spPr>
          <a:xfrm>
            <a:off x="4721571" y="2946799"/>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6" name="矩形 175"/>
          <p:cNvSpPr/>
          <p:nvPr/>
        </p:nvSpPr>
        <p:spPr>
          <a:xfrm>
            <a:off x="4721571" y="3145530"/>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7" name="矩形 176"/>
          <p:cNvSpPr/>
          <p:nvPr/>
        </p:nvSpPr>
        <p:spPr>
          <a:xfrm>
            <a:off x="4721571" y="3344260"/>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8" name="矩形 177"/>
          <p:cNvSpPr/>
          <p:nvPr/>
        </p:nvSpPr>
        <p:spPr>
          <a:xfrm>
            <a:off x="4721571" y="3542991"/>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9" name="矩形 178"/>
          <p:cNvSpPr/>
          <p:nvPr/>
        </p:nvSpPr>
        <p:spPr>
          <a:xfrm>
            <a:off x="4721571" y="3741722"/>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0" name="矩形 179"/>
          <p:cNvSpPr/>
          <p:nvPr/>
        </p:nvSpPr>
        <p:spPr>
          <a:xfrm>
            <a:off x="4721571" y="3940452"/>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1" name="矩形 180"/>
          <p:cNvSpPr/>
          <p:nvPr/>
        </p:nvSpPr>
        <p:spPr>
          <a:xfrm>
            <a:off x="4721571" y="4139183"/>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2" name="矩形 181"/>
          <p:cNvSpPr/>
          <p:nvPr/>
        </p:nvSpPr>
        <p:spPr>
          <a:xfrm>
            <a:off x="4721571" y="4337914"/>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3" name="矩形 182"/>
          <p:cNvSpPr/>
          <p:nvPr/>
        </p:nvSpPr>
        <p:spPr>
          <a:xfrm>
            <a:off x="4721571" y="4536644"/>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4" name="矩形 183"/>
          <p:cNvSpPr/>
          <p:nvPr/>
        </p:nvSpPr>
        <p:spPr>
          <a:xfrm>
            <a:off x="4721571" y="4735375"/>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5" name="矩形 184"/>
          <p:cNvSpPr/>
          <p:nvPr/>
        </p:nvSpPr>
        <p:spPr>
          <a:xfrm>
            <a:off x="4721571" y="4934106"/>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6" name="矩形 185"/>
          <p:cNvSpPr/>
          <p:nvPr/>
        </p:nvSpPr>
        <p:spPr>
          <a:xfrm>
            <a:off x="4721571" y="5132836"/>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7" name="矩形 186"/>
          <p:cNvSpPr/>
          <p:nvPr/>
        </p:nvSpPr>
        <p:spPr>
          <a:xfrm>
            <a:off x="4721571" y="5331567"/>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8" name="矩形 187"/>
          <p:cNvSpPr/>
          <p:nvPr/>
        </p:nvSpPr>
        <p:spPr>
          <a:xfrm>
            <a:off x="4721571" y="5530298"/>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9" name="矩形 188"/>
          <p:cNvSpPr/>
          <p:nvPr/>
        </p:nvSpPr>
        <p:spPr>
          <a:xfrm>
            <a:off x="4721571" y="5729028"/>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0" name="矩形 189"/>
          <p:cNvSpPr/>
          <p:nvPr/>
        </p:nvSpPr>
        <p:spPr>
          <a:xfrm>
            <a:off x="4721571" y="5927759"/>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1" name="矩形 190"/>
          <p:cNvSpPr/>
          <p:nvPr/>
        </p:nvSpPr>
        <p:spPr>
          <a:xfrm>
            <a:off x="4721571" y="6126490"/>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2" name="矩形 191"/>
          <p:cNvSpPr/>
          <p:nvPr/>
        </p:nvSpPr>
        <p:spPr>
          <a:xfrm>
            <a:off x="4968211" y="2748068"/>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3" name="矩形 192"/>
          <p:cNvSpPr/>
          <p:nvPr/>
        </p:nvSpPr>
        <p:spPr>
          <a:xfrm>
            <a:off x="4968211" y="2946799"/>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4" name="矩形 193"/>
          <p:cNvSpPr/>
          <p:nvPr/>
        </p:nvSpPr>
        <p:spPr>
          <a:xfrm>
            <a:off x="4968211" y="3145530"/>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5" name="矩形 194"/>
          <p:cNvSpPr/>
          <p:nvPr/>
        </p:nvSpPr>
        <p:spPr>
          <a:xfrm>
            <a:off x="4968211" y="3344260"/>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6" name="矩形 195"/>
          <p:cNvSpPr/>
          <p:nvPr/>
        </p:nvSpPr>
        <p:spPr>
          <a:xfrm>
            <a:off x="4968211" y="3542991"/>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7" name="矩形 196"/>
          <p:cNvSpPr/>
          <p:nvPr/>
        </p:nvSpPr>
        <p:spPr>
          <a:xfrm>
            <a:off x="4968211" y="3741722"/>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8" name="矩形 197"/>
          <p:cNvSpPr/>
          <p:nvPr/>
        </p:nvSpPr>
        <p:spPr>
          <a:xfrm>
            <a:off x="4968211" y="3940452"/>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9" name="矩形 198"/>
          <p:cNvSpPr/>
          <p:nvPr/>
        </p:nvSpPr>
        <p:spPr>
          <a:xfrm>
            <a:off x="4968211" y="4139183"/>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0" name="矩形 199"/>
          <p:cNvSpPr/>
          <p:nvPr/>
        </p:nvSpPr>
        <p:spPr>
          <a:xfrm>
            <a:off x="4968211" y="4337914"/>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1" name="矩形 200"/>
          <p:cNvSpPr/>
          <p:nvPr/>
        </p:nvSpPr>
        <p:spPr>
          <a:xfrm>
            <a:off x="4968211" y="4536644"/>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2" name="矩形 201"/>
          <p:cNvSpPr/>
          <p:nvPr/>
        </p:nvSpPr>
        <p:spPr>
          <a:xfrm>
            <a:off x="4968211" y="4735375"/>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3" name="矩形 202"/>
          <p:cNvSpPr/>
          <p:nvPr/>
        </p:nvSpPr>
        <p:spPr>
          <a:xfrm>
            <a:off x="4968211" y="4934106"/>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4" name="矩形 203"/>
          <p:cNvSpPr/>
          <p:nvPr/>
        </p:nvSpPr>
        <p:spPr>
          <a:xfrm>
            <a:off x="4968211" y="5132836"/>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5" name="矩形 204"/>
          <p:cNvSpPr/>
          <p:nvPr/>
        </p:nvSpPr>
        <p:spPr>
          <a:xfrm>
            <a:off x="4968211" y="5331567"/>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6" name="矩形 205"/>
          <p:cNvSpPr/>
          <p:nvPr/>
        </p:nvSpPr>
        <p:spPr>
          <a:xfrm>
            <a:off x="4968211" y="5530298"/>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7" name="矩形 206"/>
          <p:cNvSpPr/>
          <p:nvPr/>
        </p:nvSpPr>
        <p:spPr>
          <a:xfrm>
            <a:off x="4968211" y="5729028"/>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8" name="矩形 207"/>
          <p:cNvSpPr/>
          <p:nvPr/>
        </p:nvSpPr>
        <p:spPr>
          <a:xfrm>
            <a:off x="4968211" y="5927759"/>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9" name="矩形 208"/>
          <p:cNvSpPr/>
          <p:nvPr/>
        </p:nvSpPr>
        <p:spPr>
          <a:xfrm>
            <a:off x="4968211" y="6126490"/>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0" name="矩形 209"/>
          <p:cNvSpPr/>
          <p:nvPr/>
        </p:nvSpPr>
        <p:spPr>
          <a:xfrm>
            <a:off x="5214851" y="2748068"/>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1" name="矩形 210"/>
          <p:cNvSpPr/>
          <p:nvPr/>
        </p:nvSpPr>
        <p:spPr>
          <a:xfrm>
            <a:off x="5214851" y="2946799"/>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2" name="矩形 211"/>
          <p:cNvSpPr/>
          <p:nvPr/>
        </p:nvSpPr>
        <p:spPr>
          <a:xfrm>
            <a:off x="5214851" y="3145530"/>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3" name="矩形 212"/>
          <p:cNvSpPr/>
          <p:nvPr/>
        </p:nvSpPr>
        <p:spPr>
          <a:xfrm>
            <a:off x="5214851" y="3344260"/>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4" name="矩形 213"/>
          <p:cNvSpPr/>
          <p:nvPr/>
        </p:nvSpPr>
        <p:spPr>
          <a:xfrm>
            <a:off x="5214851" y="3542991"/>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5" name="矩形 214"/>
          <p:cNvSpPr/>
          <p:nvPr/>
        </p:nvSpPr>
        <p:spPr>
          <a:xfrm>
            <a:off x="5214851" y="3741722"/>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6" name="矩形 215"/>
          <p:cNvSpPr/>
          <p:nvPr/>
        </p:nvSpPr>
        <p:spPr>
          <a:xfrm>
            <a:off x="5214851" y="3940452"/>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7" name="矩形 216"/>
          <p:cNvSpPr/>
          <p:nvPr/>
        </p:nvSpPr>
        <p:spPr>
          <a:xfrm>
            <a:off x="5214851" y="4139183"/>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8" name="矩形 217"/>
          <p:cNvSpPr/>
          <p:nvPr/>
        </p:nvSpPr>
        <p:spPr>
          <a:xfrm>
            <a:off x="5214851" y="4337914"/>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9" name="矩形 218"/>
          <p:cNvSpPr/>
          <p:nvPr/>
        </p:nvSpPr>
        <p:spPr>
          <a:xfrm>
            <a:off x="5214851" y="4536644"/>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0" name="矩形 219"/>
          <p:cNvSpPr/>
          <p:nvPr/>
        </p:nvSpPr>
        <p:spPr>
          <a:xfrm>
            <a:off x="5214851" y="4735375"/>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1" name="矩形 220"/>
          <p:cNvSpPr/>
          <p:nvPr/>
        </p:nvSpPr>
        <p:spPr>
          <a:xfrm>
            <a:off x="5214851" y="4934106"/>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2" name="矩形 221"/>
          <p:cNvSpPr/>
          <p:nvPr/>
        </p:nvSpPr>
        <p:spPr>
          <a:xfrm>
            <a:off x="5214851" y="5132836"/>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3" name="矩形 222"/>
          <p:cNvSpPr/>
          <p:nvPr/>
        </p:nvSpPr>
        <p:spPr>
          <a:xfrm>
            <a:off x="5214851" y="5331567"/>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4" name="矩形 223"/>
          <p:cNvSpPr/>
          <p:nvPr/>
        </p:nvSpPr>
        <p:spPr>
          <a:xfrm>
            <a:off x="5214851" y="5530298"/>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5" name="矩形 224"/>
          <p:cNvSpPr/>
          <p:nvPr/>
        </p:nvSpPr>
        <p:spPr>
          <a:xfrm>
            <a:off x="5214851" y="5729028"/>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6" name="矩形 225"/>
          <p:cNvSpPr/>
          <p:nvPr/>
        </p:nvSpPr>
        <p:spPr>
          <a:xfrm>
            <a:off x="5214851" y="5927759"/>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7" name="矩形 226"/>
          <p:cNvSpPr/>
          <p:nvPr/>
        </p:nvSpPr>
        <p:spPr>
          <a:xfrm>
            <a:off x="5214851" y="6126490"/>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4" name="文本框 13"/>
          <p:cNvSpPr txBox="1"/>
          <p:nvPr/>
        </p:nvSpPr>
        <p:spPr>
          <a:xfrm>
            <a:off x="3979891" y="1906577"/>
            <a:ext cx="697131" cy="400110"/>
          </a:xfrm>
          <a:prstGeom prst="rect">
            <a:avLst/>
          </a:prstGeom>
          <a:noFill/>
        </p:spPr>
        <p:txBody>
          <a:bodyPr wrap="square" rtlCol="0">
            <a:spAutoFit/>
          </a:bodyPr>
          <a:lstStyle/>
          <a:p>
            <a:pPr algn="ctr"/>
            <a:r>
              <a:rPr lang="zh-CN" altLang="en-US" sz="2000" dirty="0">
                <a:latin typeface="Times New Roman" panose="02020603050405020304" pitchFamily="16" charset="0"/>
                <a:ea typeface="黑体" panose="02010609060101010101" pitchFamily="49" charset="-122"/>
                <a:cs typeface="Times New Roman" panose="02020603050405020304" pitchFamily="16" charset="0"/>
              </a:rPr>
              <a:t>卷积</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16" name="直接箭头连接符 15"/>
          <p:cNvCxnSpPr>
            <a:stCxn id="14" idx="2"/>
            <a:endCxn id="30" idx="0"/>
          </p:cNvCxnSpPr>
          <p:nvPr/>
        </p:nvCxnSpPr>
        <p:spPr>
          <a:xfrm>
            <a:off x="4328457" y="2306687"/>
            <a:ext cx="1434" cy="441381"/>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28" name="文本框 227"/>
          <p:cNvSpPr txBox="1"/>
          <p:nvPr/>
        </p:nvSpPr>
        <p:spPr>
          <a:xfrm>
            <a:off x="3888660" y="1346036"/>
            <a:ext cx="1349308" cy="400110"/>
          </a:xfrm>
          <a:prstGeom prst="rect">
            <a:avLst/>
          </a:prstGeom>
          <a:noFill/>
        </p:spPr>
        <p:txBody>
          <a:bodyPr wrap="square" rtlCol="0">
            <a:spAutoFit/>
          </a:bodyPr>
          <a:lstStyle/>
          <a:p>
            <a:r>
              <a:rPr lang="en-US" altLang="zh-CN" sz="2000" dirty="0" err="1">
                <a:latin typeface="Times New Roman" panose="02020603050405020304" pitchFamily="16" charset="0"/>
                <a:ea typeface="黑体" panose="02010609060101010101" pitchFamily="49" charset="-122"/>
                <a:cs typeface="Times New Roman" panose="02020603050405020304" pitchFamily="16" charset="0"/>
              </a:rPr>
              <a:t>Relu</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229" name="直接箭头连接符 228"/>
          <p:cNvCxnSpPr>
            <a:stCxn id="228" idx="2"/>
            <a:endCxn id="156" idx="0"/>
          </p:cNvCxnSpPr>
          <p:nvPr/>
        </p:nvCxnSpPr>
        <p:spPr>
          <a:xfrm>
            <a:off x="4563314" y="1746146"/>
            <a:ext cx="13217" cy="1001922"/>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30" name="文本框 229"/>
          <p:cNvSpPr txBox="1"/>
          <p:nvPr/>
        </p:nvSpPr>
        <p:spPr>
          <a:xfrm>
            <a:off x="4469017" y="1888244"/>
            <a:ext cx="697131" cy="400110"/>
          </a:xfrm>
          <a:prstGeom prst="rect">
            <a:avLst/>
          </a:prstGeom>
          <a:noFill/>
        </p:spPr>
        <p:txBody>
          <a:bodyPr wrap="square" rtlCol="0">
            <a:spAutoFit/>
          </a:bodyPr>
          <a:lstStyle/>
          <a:p>
            <a:pPr algn="ctr"/>
            <a:r>
              <a:rPr lang="zh-CN" altLang="en-US" sz="2000" dirty="0">
                <a:latin typeface="Times New Roman" panose="02020603050405020304" pitchFamily="16" charset="0"/>
                <a:ea typeface="黑体" panose="02010609060101010101" pitchFamily="49" charset="-122"/>
                <a:cs typeface="Times New Roman" panose="02020603050405020304" pitchFamily="16" charset="0"/>
              </a:rPr>
              <a:t>卷积</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231" name="直接箭头连接符 230"/>
          <p:cNvCxnSpPr>
            <a:stCxn id="230" idx="2"/>
            <a:endCxn id="174" idx="0"/>
          </p:cNvCxnSpPr>
          <p:nvPr/>
        </p:nvCxnSpPr>
        <p:spPr>
          <a:xfrm>
            <a:off x="4817583" y="2288354"/>
            <a:ext cx="5588" cy="459714"/>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32" name="文本框 231"/>
          <p:cNvSpPr txBox="1"/>
          <p:nvPr/>
        </p:nvSpPr>
        <p:spPr>
          <a:xfrm>
            <a:off x="4377786" y="1327703"/>
            <a:ext cx="1349308" cy="400110"/>
          </a:xfrm>
          <a:prstGeom prst="rect">
            <a:avLst/>
          </a:prstGeom>
          <a:noFill/>
        </p:spPr>
        <p:txBody>
          <a:bodyPr wrap="square" rtlCol="0">
            <a:spAutoFit/>
          </a:bodyPr>
          <a:lstStyle/>
          <a:p>
            <a:r>
              <a:rPr lang="en-US" altLang="zh-CN" sz="2000" dirty="0" err="1">
                <a:latin typeface="Times New Roman" panose="02020603050405020304" pitchFamily="16" charset="0"/>
                <a:ea typeface="黑体" panose="02010609060101010101" pitchFamily="49" charset="-122"/>
                <a:cs typeface="Times New Roman" panose="02020603050405020304" pitchFamily="16" charset="0"/>
              </a:rPr>
              <a:t>Relu</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233" name="直接箭头连接符 232"/>
          <p:cNvCxnSpPr>
            <a:stCxn id="232" idx="2"/>
            <a:endCxn id="192" idx="0"/>
          </p:cNvCxnSpPr>
          <p:nvPr/>
        </p:nvCxnSpPr>
        <p:spPr>
          <a:xfrm>
            <a:off x="5052440" y="1727813"/>
            <a:ext cx="17371" cy="1020255"/>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34" name="文本框 233"/>
          <p:cNvSpPr txBox="1"/>
          <p:nvPr/>
        </p:nvSpPr>
        <p:spPr>
          <a:xfrm>
            <a:off x="4948891" y="1067113"/>
            <a:ext cx="697131" cy="400110"/>
          </a:xfrm>
          <a:prstGeom prst="rect">
            <a:avLst/>
          </a:prstGeom>
          <a:noFill/>
        </p:spPr>
        <p:txBody>
          <a:bodyPr wrap="square" rtlCol="0">
            <a:spAutoFit/>
          </a:bodyPr>
          <a:lstStyle/>
          <a:p>
            <a:pPr algn="ctr"/>
            <a:r>
              <a:rPr lang="zh-CN" altLang="en-US" sz="2000" dirty="0">
                <a:latin typeface="Times New Roman" panose="02020603050405020304" pitchFamily="16" charset="0"/>
                <a:ea typeface="黑体" panose="02010609060101010101" pitchFamily="49" charset="-122"/>
                <a:cs typeface="Times New Roman" panose="02020603050405020304" pitchFamily="16" charset="0"/>
              </a:rPr>
              <a:t>池化</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235" name="直接箭头连接符 234"/>
          <p:cNvCxnSpPr>
            <a:stCxn id="234" idx="2"/>
            <a:endCxn id="210" idx="0"/>
          </p:cNvCxnSpPr>
          <p:nvPr/>
        </p:nvCxnSpPr>
        <p:spPr>
          <a:xfrm>
            <a:off x="5297457" y="1467223"/>
            <a:ext cx="18994" cy="1280845"/>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36" name="矩形 235"/>
          <p:cNvSpPr/>
          <p:nvPr/>
        </p:nvSpPr>
        <p:spPr>
          <a:xfrm>
            <a:off x="5450519" y="2748068"/>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37" name="矩形 236"/>
          <p:cNvSpPr/>
          <p:nvPr/>
        </p:nvSpPr>
        <p:spPr>
          <a:xfrm>
            <a:off x="5450519" y="2946799"/>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38" name="矩形 237"/>
          <p:cNvSpPr/>
          <p:nvPr/>
        </p:nvSpPr>
        <p:spPr>
          <a:xfrm>
            <a:off x="5450519" y="3145530"/>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39" name="矩形 238"/>
          <p:cNvSpPr/>
          <p:nvPr/>
        </p:nvSpPr>
        <p:spPr>
          <a:xfrm>
            <a:off x="5450519" y="3344260"/>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0" name="矩形 239"/>
          <p:cNvSpPr/>
          <p:nvPr/>
        </p:nvSpPr>
        <p:spPr>
          <a:xfrm>
            <a:off x="5450519" y="3542991"/>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1" name="矩形 240"/>
          <p:cNvSpPr/>
          <p:nvPr/>
        </p:nvSpPr>
        <p:spPr>
          <a:xfrm>
            <a:off x="5450519" y="3741722"/>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2" name="矩形 241"/>
          <p:cNvSpPr/>
          <p:nvPr/>
        </p:nvSpPr>
        <p:spPr>
          <a:xfrm>
            <a:off x="5450519" y="3940452"/>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3" name="矩形 242"/>
          <p:cNvSpPr/>
          <p:nvPr/>
        </p:nvSpPr>
        <p:spPr>
          <a:xfrm>
            <a:off x="5450519" y="4139183"/>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4" name="矩形 243"/>
          <p:cNvSpPr/>
          <p:nvPr/>
        </p:nvSpPr>
        <p:spPr>
          <a:xfrm>
            <a:off x="5450519" y="4337914"/>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5" name="矩形 244"/>
          <p:cNvSpPr/>
          <p:nvPr/>
        </p:nvSpPr>
        <p:spPr>
          <a:xfrm>
            <a:off x="5450519" y="4536644"/>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6" name="矩形 245"/>
          <p:cNvSpPr/>
          <p:nvPr/>
        </p:nvSpPr>
        <p:spPr>
          <a:xfrm>
            <a:off x="5450519" y="4735375"/>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7" name="矩形 246"/>
          <p:cNvSpPr/>
          <p:nvPr/>
        </p:nvSpPr>
        <p:spPr>
          <a:xfrm>
            <a:off x="5450519" y="4934106"/>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8" name="矩形 247"/>
          <p:cNvSpPr/>
          <p:nvPr/>
        </p:nvSpPr>
        <p:spPr>
          <a:xfrm>
            <a:off x="5450519" y="5132836"/>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9" name="矩形 248"/>
          <p:cNvSpPr/>
          <p:nvPr/>
        </p:nvSpPr>
        <p:spPr>
          <a:xfrm>
            <a:off x="5450519" y="5331567"/>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0" name="矩形 249"/>
          <p:cNvSpPr/>
          <p:nvPr/>
        </p:nvSpPr>
        <p:spPr>
          <a:xfrm>
            <a:off x="5450519" y="5530298"/>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1" name="矩形 250"/>
          <p:cNvSpPr/>
          <p:nvPr/>
        </p:nvSpPr>
        <p:spPr>
          <a:xfrm>
            <a:off x="5450519" y="5729028"/>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2" name="矩形 251"/>
          <p:cNvSpPr/>
          <p:nvPr/>
        </p:nvSpPr>
        <p:spPr>
          <a:xfrm>
            <a:off x="5450519" y="5927759"/>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3" name="矩形 252"/>
          <p:cNvSpPr/>
          <p:nvPr/>
        </p:nvSpPr>
        <p:spPr>
          <a:xfrm>
            <a:off x="5450519" y="6126490"/>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4" name="矩形 253"/>
          <p:cNvSpPr/>
          <p:nvPr/>
        </p:nvSpPr>
        <p:spPr>
          <a:xfrm>
            <a:off x="5697159" y="2748068"/>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5" name="矩形 254"/>
          <p:cNvSpPr/>
          <p:nvPr/>
        </p:nvSpPr>
        <p:spPr>
          <a:xfrm>
            <a:off x="5697159" y="2946799"/>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6" name="矩形 255"/>
          <p:cNvSpPr/>
          <p:nvPr/>
        </p:nvSpPr>
        <p:spPr>
          <a:xfrm>
            <a:off x="5697159" y="3145530"/>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7" name="矩形 256"/>
          <p:cNvSpPr/>
          <p:nvPr/>
        </p:nvSpPr>
        <p:spPr>
          <a:xfrm>
            <a:off x="5697159" y="3344260"/>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8" name="矩形 257"/>
          <p:cNvSpPr/>
          <p:nvPr/>
        </p:nvSpPr>
        <p:spPr>
          <a:xfrm>
            <a:off x="5697159" y="3542991"/>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59" name="矩形 258"/>
          <p:cNvSpPr/>
          <p:nvPr/>
        </p:nvSpPr>
        <p:spPr>
          <a:xfrm>
            <a:off x="5697159" y="3741722"/>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0" name="矩形 259"/>
          <p:cNvSpPr/>
          <p:nvPr/>
        </p:nvSpPr>
        <p:spPr>
          <a:xfrm>
            <a:off x="5697159" y="3940452"/>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1" name="矩形 260"/>
          <p:cNvSpPr/>
          <p:nvPr/>
        </p:nvSpPr>
        <p:spPr>
          <a:xfrm>
            <a:off x="5697159" y="4139183"/>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2" name="矩形 261"/>
          <p:cNvSpPr/>
          <p:nvPr/>
        </p:nvSpPr>
        <p:spPr>
          <a:xfrm>
            <a:off x="5697159" y="4337914"/>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3" name="矩形 262"/>
          <p:cNvSpPr/>
          <p:nvPr/>
        </p:nvSpPr>
        <p:spPr>
          <a:xfrm>
            <a:off x="5697159" y="4536644"/>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4" name="矩形 263"/>
          <p:cNvSpPr/>
          <p:nvPr/>
        </p:nvSpPr>
        <p:spPr>
          <a:xfrm>
            <a:off x="5697159" y="4735375"/>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5" name="矩形 264"/>
          <p:cNvSpPr/>
          <p:nvPr/>
        </p:nvSpPr>
        <p:spPr>
          <a:xfrm>
            <a:off x="5697159" y="4934106"/>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6" name="矩形 265"/>
          <p:cNvSpPr/>
          <p:nvPr/>
        </p:nvSpPr>
        <p:spPr>
          <a:xfrm>
            <a:off x="5697159" y="5132836"/>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7" name="矩形 266"/>
          <p:cNvSpPr/>
          <p:nvPr/>
        </p:nvSpPr>
        <p:spPr>
          <a:xfrm>
            <a:off x="5697159" y="5331567"/>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8" name="矩形 267"/>
          <p:cNvSpPr/>
          <p:nvPr/>
        </p:nvSpPr>
        <p:spPr>
          <a:xfrm>
            <a:off x="5697159" y="5530298"/>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69" name="矩形 268"/>
          <p:cNvSpPr/>
          <p:nvPr/>
        </p:nvSpPr>
        <p:spPr>
          <a:xfrm>
            <a:off x="5697159" y="5729028"/>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0" name="矩形 269"/>
          <p:cNvSpPr/>
          <p:nvPr/>
        </p:nvSpPr>
        <p:spPr>
          <a:xfrm>
            <a:off x="5697159" y="5927759"/>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1" name="矩形 270"/>
          <p:cNvSpPr/>
          <p:nvPr/>
        </p:nvSpPr>
        <p:spPr>
          <a:xfrm>
            <a:off x="5697159" y="6126490"/>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2" name="矩形 271"/>
          <p:cNvSpPr/>
          <p:nvPr/>
        </p:nvSpPr>
        <p:spPr>
          <a:xfrm>
            <a:off x="5943799" y="2748068"/>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3" name="矩形 272"/>
          <p:cNvSpPr/>
          <p:nvPr/>
        </p:nvSpPr>
        <p:spPr>
          <a:xfrm>
            <a:off x="5943799" y="2946799"/>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4" name="矩形 273"/>
          <p:cNvSpPr/>
          <p:nvPr/>
        </p:nvSpPr>
        <p:spPr>
          <a:xfrm>
            <a:off x="5943799" y="3145530"/>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5" name="矩形 274"/>
          <p:cNvSpPr/>
          <p:nvPr/>
        </p:nvSpPr>
        <p:spPr>
          <a:xfrm>
            <a:off x="5943799" y="3344260"/>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6" name="矩形 275"/>
          <p:cNvSpPr/>
          <p:nvPr/>
        </p:nvSpPr>
        <p:spPr>
          <a:xfrm>
            <a:off x="5943799" y="3542991"/>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7" name="矩形 276"/>
          <p:cNvSpPr/>
          <p:nvPr/>
        </p:nvSpPr>
        <p:spPr>
          <a:xfrm>
            <a:off x="5943799" y="3741722"/>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8" name="矩形 277"/>
          <p:cNvSpPr/>
          <p:nvPr/>
        </p:nvSpPr>
        <p:spPr>
          <a:xfrm>
            <a:off x="5943799" y="3940452"/>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79" name="矩形 278"/>
          <p:cNvSpPr/>
          <p:nvPr/>
        </p:nvSpPr>
        <p:spPr>
          <a:xfrm>
            <a:off x="5943799" y="4139183"/>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0" name="矩形 279"/>
          <p:cNvSpPr/>
          <p:nvPr/>
        </p:nvSpPr>
        <p:spPr>
          <a:xfrm>
            <a:off x="5943799" y="4337914"/>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1" name="矩形 280"/>
          <p:cNvSpPr/>
          <p:nvPr/>
        </p:nvSpPr>
        <p:spPr>
          <a:xfrm>
            <a:off x="5943799" y="4536644"/>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2" name="矩形 281"/>
          <p:cNvSpPr/>
          <p:nvPr/>
        </p:nvSpPr>
        <p:spPr>
          <a:xfrm>
            <a:off x="5943799" y="4735375"/>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3" name="矩形 282"/>
          <p:cNvSpPr/>
          <p:nvPr/>
        </p:nvSpPr>
        <p:spPr>
          <a:xfrm>
            <a:off x="5943799" y="4934106"/>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4" name="矩形 283"/>
          <p:cNvSpPr/>
          <p:nvPr/>
        </p:nvSpPr>
        <p:spPr>
          <a:xfrm>
            <a:off x="5943799" y="5132836"/>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5" name="矩形 284"/>
          <p:cNvSpPr/>
          <p:nvPr/>
        </p:nvSpPr>
        <p:spPr>
          <a:xfrm>
            <a:off x="5943799" y="5331567"/>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6" name="矩形 285"/>
          <p:cNvSpPr/>
          <p:nvPr/>
        </p:nvSpPr>
        <p:spPr>
          <a:xfrm>
            <a:off x="5943799" y="5530298"/>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7" name="矩形 286"/>
          <p:cNvSpPr/>
          <p:nvPr/>
        </p:nvSpPr>
        <p:spPr>
          <a:xfrm>
            <a:off x="5943799" y="5729028"/>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8" name="矩形 287"/>
          <p:cNvSpPr/>
          <p:nvPr/>
        </p:nvSpPr>
        <p:spPr>
          <a:xfrm>
            <a:off x="5943799" y="5927759"/>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89" name="矩形 288"/>
          <p:cNvSpPr/>
          <p:nvPr/>
        </p:nvSpPr>
        <p:spPr>
          <a:xfrm>
            <a:off x="5943799" y="6126490"/>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0" name="矩形 289"/>
          <p:cNvSpPr/>
          <p:nvPr/>
        </p:nvSpPr>
        <p:spPr>
          <a:xfrm>
            <a:off x="6190439" y="2748068"/>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1" name="矩形 290"/>
          <p:cNvSpPr/>
          <p:nvPr/>
        </p:nvSpPr>
        <p:spPr>
          <a:xfrm>
            <a:off x="6190439" y="2946799"/>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2" name="矩形 291"/>
          <p:cNvSpPr/>
          <p:nvPr/>
        </p:nvSpPr>
        <p:spPr>
          <a:xfrm>
            <a:off x="6190439" y="3145530"/>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3" name="矩形 292"/>
          <p:cNvSpPr/>
          <p:nvPr/>
        </p:nvSpPr>
        <p:spPr>
          <a:xfrm>
            <a:off x="6190439" y="3344260"/>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4" name="矩形 293"/>
          <p:cNvSpPr/>
          <p:nvPr/>
        </p:nvSpPr>
        <p:spPr>
          <a:xfrm>
            <a:off x="6190439" y="3542991"/>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5" name="矩形 294"/>
          <p:cNvSpPr/>
          <p:nvPr/>
        </p:nvSpPr>
        <p:spPr>
          <a:xfrm>
            <a:off x="6190439" y="3741722"/>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6" name="矩形 295"/>
          <p:cNvSpPr/>
          <p:nvPr/>
        </p:nvSpPr>
        <p:spPr>
          <a:xfrm>
            <a:off x="6190439" y="3940452"/>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7" name="矩形 296"/>
          <p:cNvSpPr/>
          <p:nvPr/>
        </p:nvSpPr>
        <p:spPr>
          <a:xfrm>
            <a:off x="6190439" y="4139183"/>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8" name="矩形 297"/>
          <p:cNvSpPr/>
          <p:nvPr/>
        </p:nvSpPr>
        <p:spPr>
          <a:xfrm>
            <a:off x="6190439" y="4337914"/>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9" name="矩形 298"/>
          <p:cNvSpPr/>
          <p:nvPr/>
        </p:nvSpPr>
        <p:spPr>
          <a:xfrm>
            <a:off x="6190439" y="4536644"/>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0" name="矩形 299"/>
          <p:cNvSpPr/>
          <p:nvPr/>
        </p:nvSpPr>
        <p:spPr>
          <a:xfrm>
            <a:off x="6190439" y="4735375"/>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1" name="矩形 300"/>
          <p:cNvSpPr/>
          <p:nvPr/>
        </p:nvSpPr>
        <p:spPr>
          <a:xfrm>
            <a:off x="6190439" y="4934106"/>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2" name="矩形 301"/>
          <p:cNvSpPr/>
          <p:nvPr/>
        </p:nvSpPr>
        <p:spPr>
          <a:xfrm>
            <a:off x="6190439" y="5132836"/>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3" name="矩形 302"/>
          <p:cNvSpPr/>
          <p:nvPr/>
        </p:nvSpPr>
        <p:spPr>
          <a:xfrm>
            <a:off x="6190439" y="5331567"/>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4" name="矩形 303"/>
          <p:cNvSpPr/>
          <p:nvPr/>
        </p:nvSpPr>
        <p:spPr>
          <a:xfrm>
            <a:off x="6190439" y="5530298"/>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5" name="矩形 304"/>
          <p:cNvSpPr/>
          <p:nvPr/>
        </p:nvSpPr>
        <p:spPr>
          <a:xfrm>
            <a:off x="6190439" y="5729028"/>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6" name="矩形 305"/>
          <p:cNvSpPr/>
          <p:nvPr/>
        </p:nvSpPr>
        <p:spPr>
          <a:xfrm>
            <a:off x="6190439" y="5927759"/>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7" name="矩形 306"/>
          <p:cNvSpPr/>
          <p:nvPr/>
        </p:nvSpPr>
        <p:spPr>
          <a:xfrm>
            <a:off x="6190439" y="6126490"/>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8" name="矩形 307"/>
          <p:cNvSpPr/>
          <p:nvPr/>
        </p:nvSpPr>
        <p:spPr>
          <a:xfrm>
            <a:off x="6437079" y="2748068"/>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9" name="矩形 308"/>
          <p:cNvSpPr/>
          <p:nvPr/>
        </p:nvSpPr>
        <p:spPr>
          <a:xfrm>
            <a:off x="6437079" y="2946799"/>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0" name="矩形 309"/>
          <p:cNvSpPr/>
          <p:nvPr/>
        </p:nvSpPr>
        <p:spPr>
          <a:xfrm>
            <a:off x="6437079" y="3145530"/>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1" name="矩形 310"/>
          <p:cNvSpPr/>
          <p:nvPr/>
        </p:nvSpPr>
        <p:spPr>
          <a:xfrm>
            <a:off x="6437079" y="3344260"/>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2" name="矩形 311"/>
          <p:cNvSpPr/>
          <p:nvPr/>
        </p:nvSpPr>
        <p:spPr>
          <a:xfrm>
            <a:off x="6437079" y="3542991"/>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3" name="矩形 312"/>
          <p:cNvSpPr/>
          <p:nvPr/>
        </p:nvSpPr>
        <p:spPr>
          <a:xfrm>
            <a:off x="6437079" y="3741722"/>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4" name="矩形 313"/>
          <p:cNvSpPr/>
          <p:nvPr/>
        </p:nvSpPr>
        <p:spPr>
          <a:xfrm>
            <a:off x="6437079" y="3940452"/>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5" name="矩形 314"/>
          <p:cNvSpPr/>
          <p:nvPr/>
        </p:nvSpPr>
        <p:spPr>
          <a:xfrm>
            <a:off x="6437079" y="4139183"/>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6" name="矩形 315"/>
          <p:cNvSpPr/>
          <p:nvPr/>
        </p:nvSpPr>
        <p:spPr>
          <a:xfrm>
            <a:off x="6437079" y="4337914"/>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7" name="矩形 316"/>
          <p:cNvSpPr/>
          <p:nvPr/>
        </p:nvSpPr>
        <p:spPr>
          <a:xfrm>
            <a:off x="6437079" y="4536644"/>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8" name="矩形 317"/>
          <p:cNvSpPr/>
          <p:nvPr/>
        </p:nvSpPr>
        <p:spPr>
          <a:xfrm>
            <a:off x="6437079" y="4735375"/>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9" name="矩形 318"/>
          <p:cNvSpPr/>
          <p:nvPr/>
        </p:nvSpPr>
        <p:spPr>
          <a:xfrm>
            <a:off x="6437079" y="4934106"/>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0" name="矩形 319"/>
          <p:cNvSpPr/>
          <p:nvPr/>
        </p:nvSpPr>
        <p:spPr>
          <a:xfrm>
            <a:off x="6437079" y="5132836"/>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1" name="矩形 320"/>
          <p:cNvSpPr/>
          <p:nvPr/>
        </p:nvSpPr>
        <p:spPr>
          <a:xfrm>
            <a:off x="6437079" y="5331567"/>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2" name="矩形 321"/>
          <p:cNvSpPr/>
          <p:nvPr/>
        </p:nvSpPr>
        <p:spPr>
          <a:xfrm>
            <a:off x="6437079" y="5530298"/>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3" name="矩形 322"/>
          <p:cNvSpPr/>
          <p:nvPr/>
        </p:nvSpPr>
        <p:spPr>
          <a:xfrm>
            <a:off x="6437079" y="5729028"/>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4" name="矩形 323"/>
          <p:cNvSpPr/>
          <p:nvPr/>
        </p:nvSpPr>
        <p:spPr>
          <a:xfrm>
            <a:off x="6437079" y="5927759"/>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5" name="矩形 324"/>
          <p:cNvSpPr/>
          <p:nvPr/>
        </p:nvSpPr>
        <p:spPr>
          <a:xfrm>
            <a:off x="6437079" y="6126490"/>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6" name="文本框 325"/>
          <p:cNvSpPr txBox="1"/>
          <p:nvPr/>
        </p:nvSpPr>
        <p:spPr>
          <a:xfrm>
            <a:off x="5202119" y="1906577"/>
            <a:ext cx="697131" cy="400110"/>
          </a:xfrm>
          <a:prstGeom prst="rect">
            <a:avLst/>
          </a:prstGeom>
          <a:noFill/>
        </p:spPr>
        <p:txBody>
          <a:bodyPr wrap="square" rtlCol="0">
            <a:spAutoFit/>
          </a:bodyPr>
          <a:lstStyle/>
          <a:p>
            <a:pPr algn="ctr"/>
            <a:r>
              <a:rPr lang="zh-CN" altLang="en-US" sz="2000" dirty="0">
                <a:latin typeface="Times New Roman" panose="02020603050405020304" pitchFamily="16" charset="0"/>
                <a:ea typeface="黑体" panose="02010609060101010101" pitchFamily="49" charset="-122"/>
                <a:cs typeface="Times New Roman" panose="02020603050405020304" pitchFamily="16" charset="0"/>
              </a:rPr>
              <a:t>卷积</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327" name="直接箭头连接符 326"/>
          <p:cNvCxnSpPr>
            <a:stCxn id="326" idx="2"/>
            <a:endCxn id="236" idx="0"/>
          </p:cNvCxnSpPr>
          <p:nvPr/>
        </p:nvCxnSpPr>
        <p:spPr>
          <a:xfrm>
            <a:off x="5550685" y="2306687"/>
            <a:ext cx="1434" cy="441381"/>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328" name="文本框 327"/>
          <p:cNvSpPr txBox="1"/>
          <p:nvPr/>
        </p:nvSpPr>
        <p:spPr>
          <a:xfrm>
            <a:off x="5110888" y="1346036"/>
            <a:ext cx="1349308" cy="400110"/>
          </a:xfrm>
          <a:prstGeom prst="rect">
            <a:avLst/>
          </a:prstGeom>
          <a:noFill/>
        </p:spPr>
        <p:txBody>
          <a:bodyPr wrap="square" rtlCol="0">
            <a:spAutoFit/>
          </a:bodyPr>
          <a:lstStyle/>
          <a:p>
            <a:r>
              <a:rPr lang="en-US" altLang="zh-CN" sz="2000" dirty="0" err="1">
                <a:latin typeface="Times New Roman" panose="02020603050405020304" pitchFamily="16" charset="0"/>
                <a:ea typeface="黑体" panose="02010609060101010101" pitchFamily="49" charset="-122"/>
                <a:cs typeface="Times New Roman" panose="02020603050405020304" pitchFamily="16" charset="0"/>
              </a:rPr>
              <a:t>Relu</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329" name="直接箭头连接符 328"/>
          <p:cNvCxnSpPr>
            <a:stCxn id="328" idx="2"/>
            <a:endCxn id="254" idx="0"/>
          </p:cNvCxnSpPr>
          <p:nvPr/>
        </p:nvCxnSpPr>
        <p:spPr>
          <a:xfrm>
            <a:off x="5785542" y="1746146"/>
            <a:ext cx="13217" cy="1001922"/>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30" name="文本框 329"/>
          <p:cNvSpPr txBox="1"/>
          <p:nvPr/>
        </p:nvSpPr>
        <p:spPr>
          <a:xfrm>
            <a:off x="5691245" y="1888244"/>
            <a:ext cx="697131" cy="400110"/>
          </a:xfrm>
          <a:prstGeom prst="rect">
            <a:avLst/>
          </a:prstGeom>
          <a:noFill/>
        </p:spPr>
        <p:txBody>
          <a:bodyPr wrap="square" rtlCol="0">
            <a:spAutoFit/>
          </a:bodyPr>
          <a:lstStyle/>
          <a:p>
            <a:pPr algn="ctr"/>
            <a:r>
              <a:rPr lang="zh-CN" altLang="en-US" sz="2000" dirty="0">
                <a:latin typeface="Times New Roman" panose="02020603050405020304" pitchFamily="16" charset="0"/>
                <a:ea typeface="黑体" panose="02010609060101010101" pitchFamily="49" charset="-122"/>
                <a:cs typeface="Times New Roman" panose="02020603050405020304" pitchFamily="16" charset="0"/>
              </a:rPr>
              <a:t>卷积</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331" name="直接箭头连接符 330"/>
          <p:cNvCxnSpPr>
            <a:stCxn id="330" idx="2"/>
            <a:endCxn id="272" idx="0"/>
          </p:cNvCxnSpPr>
          <p:nvPr/>
        </p:nvCxnSpPr>
        <p:spPr>
          <a:xfrm>
            <a:off x="6039811" y="2288354"/>
            <a:ext cx="5588" cy="459714"/>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332" name="文本框 331"/>
          <p:cNvSpPr txBox="1"/>
          <p:nvPr/>
        </p:nvSpPr>
        <p:spPr>
          <a:xfrm>
            <a:off x="5600014" y="1327703"/>
            <a:ext cx="1349308" cy="400110"/>
          </a:xfrm>
          <a:prstGeom prst="rect">
            <a:avLst/>
          </a:prstGeom>
          <a:noFill/>
        </p:spPr>
        <p:txBody>
          <a:bodyPr wrap="square" rtlCol="0">
            <a:spAutoFit/>
          </a:bodyPr>
          <a:lstStyle/>
          <a:p>
            <a:r>
              <a:rPr lang="en-US" altLang="zh-CN" sz="2000" dirty="0" err="1">
                <a:latin typeface="Times New Roman" panose="02020603050405020304" pitchFamily="16" charset="0"/>
                <a:ea typeface="黑体" panose="02010609060101010101" pitchFamily="49" charset="-122"/>
                <a:cs typeface="Times New Roman" panose="02020603050405020304" pitchFamily="16" charset="0"/>
              </a:rPr>
              <a:t>Relu</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333" name="直接箭头连接符 332"/>
          <p:cNvCxnSpPr>
            <a:stCxn id="332" idx="2"/>
            <a:endCxn id="290" idx="0"/>
          </p:cNvCxnSpPr>
          <p:nvPr/>
        </p:nvCxnSpPr>
        <p:spPr>
          <a:xfrm>
            <a:off x="6274668" y="1727813"/>
            <a:ext cx="17371" cy="1020255"/>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34" name="文本框 333"/>
          <p:cNvSpPr txBox="1"/>
          <p:nvPr/>
        </p:nvSpPr>
        <p:spPr>
          <a:xfrm>
            <a:off x="6171119" y="1067113"/>
            <a:ext cx="697131" cy="400110"/>
          </a:xfrm>
          <a:prstGeom prst="rect">
            <a:avLst/>
          </a:prstGeom>
          <a:noFill/>
        </p:spPr>
        <p:txBody>
          <a:bodyPr wrap="square" rtlCol="0">
            <a:spAutoFit/>
          </a:bodyPr>
          <a:lstStyle/>
          <a:p>
            <a:pPr algn="ctr"/>
            <a:r>
              <a:rPr lang="zh-CN" altLang="en-US" sz="2000" dirty="0">
                <a:latin typeface="Times New Roman" panose="02020603050405020304" pitchFamily="16" charset="0"/>
                <a:ea typeface="黑体" panose="02010609060101010101" pitchFamily="49" charset="-122"/>
                <a:cs typeface="Times New Roman" panose="02020603050405020304" pitchFamily="16" charset="0"/>
              </a:rPr>
              <a:t>池化</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335" name="直接箭头连接符 334"/>
          <p:cNvCxnSpPr>
            <a:stCxn id="334" idx="2"/>
            <a:endCxn id="308" idx="0"/>
          </p:cNvCxnSpPr>
          <p:nvPr/>
        </p:nvCxnSpPr>
        <p:spPr>
          <a:xfrm>
            <a:off x="6519685" y="1467223"/>
            <a:ext cx="18994" cy="1280845"/>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36" name="矩形 335"/>
          <p:cNvSpPr/>
          <p:nvPr/>
        </p:nvSpPr>
        <p:spPr>
          <a:xfrm>
            <a:off x="6680675" y="2748068"/>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37" name="矩形 336"/>
          <p:cNvSpPr/>
          <p:nvPr/>
        </p:nvSpPr>
        <p:spPr>
          <a:xfrm>
            <a:off x="6680675" y="2946799"/>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38" name="矩形 337"/>
          <p:cNvSpPr/>
          <p:nvPr/>
        </p:nvSpPr>
        <p:spPr>
          <a:xfrm>
            <a:off x="6680675" y="3145530"/>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39" name="矩形 338"/>
          <p:cNvSpPr/>
          <p:nvPr/>
        </p:nvSpPr>
        <p:spPr>
          <a:xfrm>
            <a:off x="6680675" y="3344260"/>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0" name="矩形 339"/>
          <p:cNvSpPr/>
          <p:nvPr/>
        </p:nvSpPr>
        <p:spPr>
          <a:xfrm>
            <a:off x="6680675" y="3542991"/>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1" name="矩形 340"/>
          <p:cNvSpPr/>
          <p:nvPr/>
        </p:nvSpPr>
        <p:spPr>
          <a:xfrm>
            <a:off x="6680675" y="3741722"/>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2" name="矩形 341"/>
          <p:cNvSpPr/>
          <p:nvPr/>
        </p:nvSpPr>
        <p:spPr>
          <a:xfrm>
            <a:off x="6680675" y="3940452"/>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3" name="矩形 342"/>
          <p:cNvSpPr/>
          <p:nvPr/>
        </p:nvSpPr>
        <p:spPr>
          <a:xfrm>
            <a:off x="6680675" y="4139183"/>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4" name="矩形 343"/>
          <p:cNvSpPr/>
          <p:nvPr/>
        </p:nvSpPr>
        <p:spPr>
          <a:xfrm>
            <a:off x="6680675" y="4337914"/>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5" name="矩形 344"/>
          <p:cNvSpPr/>
          <p:nvPr/>
        </p:nvSpPr>
        <p:spPr>
          <a:xfrm>
            <a:off x="6680675" y="4536644"/>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6" name="矩形 345"/>
          <p:cNvSpPr/>
          <p:nvPr/>
        </p:nvSpPr>
        <p:spPr>
          <a:xfrm>
            <a:off x="6680675" y="4735375"/>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7" name="矩形 346"/>
          <p:cNvSpPr/>
          <p:nvPr/>
        </p:nvSpPr>
        <p:spPr>
          <a:xfrm>
            <a:off x="6680675" y="4934106"/>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8" name="矩形 347"/>
          <p:cNvSpPr/>
          <p:nvPr/>
        </p:nvSpPr>
        <p:spPr>
          <a:xfrm>
            <a:off x="6680675" y="5132836"/>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49" name="矩形 348"/>
          <p:cNvSpPr/>
          <p:nvPr/>
        </p:nvSpPr>
        <p:spPr>
          <a:xfrm>
            <a:off x="6680675" y="5331567"/>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0" name="矩形 349"/>
          <p:cNvSpPr/>
          <p:nvPr/>
        </p:nvSpPr>
        <p:spPr>
          <a:xfrm>
            <a:off x="6680675" y="5530298"/>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1" name="矩形 350"/>
          <p:cNvSpPr/>
          <p:nvPr/>
        </p:nvSpPr>
        <p:spPr>
          <a:xfrm>
            <a:off x="6680675" y="5729028"/>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2" name="矩形 351"/>
          <p:cNvSpPr/>
          <p:nvPr/>
        </p:nvSpPr>
        <p:spPr>
          <a:xfrm>
            <a:off x="6680675" y="5927759"/>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3" name="矩形 352"/>
          <p:cNvSpPr/>
          <p:nvPr/>
        </p:nvSpPr>
        <p:spPr>
          <a:xfrm>
            <a:off x="6680675" y="6126490"/>
            <a:ext cx="203200" cy="180397"/>
          </a:xfrm>
          <a:prstGeom prst="rect">
            <a:avLst/>
          </a:prstGeom>
          <a:solidFill>
            <a:schemeClr val="bg1">
              <a:lumMod val="8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4" name="矩形 353"/>
          <p:cNvSpPr/>
          <p:nvPr/>
        </p:nvSpPr>
        <p:spPr>
          <a:xfrm>
            <a:off x="6927315" y="2748068"/>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5" name="矩形 354"/>
          <p:cNvSpPr/>
          <p:nvPr/>
        </p:nvSpPr>
        <p:spPr>
          <a:xfrm>
            <a:off x="6927315" y="2946799"/>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6" name="矩形 355"/>
          <p:cNvSpPr/>
          <p:nvPr/>
        </p:nvSpPr>
        <p:spPr>
          <a:xfrm>
            <a:off x="6927315" y="3145530"/>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7" name="矩形 356"/>
          <p:cNvSpPr/>
          <p:nvPr/>
        </p:nvSpPr>
        <p:spPr>
          <a:xfrm>
            <a:off x="6927315" y="3344260"/>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8" name="矩形 357"/>
          <p:cNvSpPr/>
          <p:nvPr/>
        </p:nvSpPr>
        <p:spPr>
          <a:xfrm>
            <a:off x="6927315" y="3542991"/>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9" name="矩形 358"/>
          <p:cNvSpPr/>
          <p:nvPr/>
        </p:nvSpPr>
        <p:spPr>
          <a:xfrm>
            <a:off x="6927315" y="3741722"/>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0" name="矩形 359"/>
          <p:cNvSpPr/>
          <p:nvPr/>
        </p:nvSpPr>
        <p:spPr>
          <a:xfrm>
            <a:off x="6927315" y="3940452"/>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1" name="矩形 360"/>
          <p:cNvSpPr/>
          <p:nvPr/>
        </p:nvSpPr>
        <p:spPr>
          <a:xfrm>
            <a:off x="6927315" y="4139183"/>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2" name="矩形 361"/>
          <p:cNvSpPr/>
          <p:nvPr/>
        </p:nvSpPr>
        <p:spPr>
          <a:xfrm>
            <a:off x="6927315" y="4337914"/>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3" name="矩形 362"/>
          <p:cNvSpPr/>
          <p:nvPr/>
        </p:nvSpPr>
        <p:spPr>
          <a:xfrm>
            <a:off x="6927315" y="4536644"/>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4" name="矩形 363"/>
          <p:cNvSpPr/>
          <p:nvPr/>
        </p:nvSpPr>
        <p:spPr>
          <a:xfrm>
            <a:off x="6927315" y="4735375"/>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5" name="矩形 364"/>
          <p:cNvSpPr/>
          <p:nvPr/>
        </p:nvSpPr>
        <p:spPr>
          <a:xfrm>
            <a:off x="6927315" y="4934106"/>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6" name="矩形 365"/>
          <p:cNvSpPr/>
          <p:nvPr/>
        </p:nvSpPr>
        <p:spPr>
          <a:xfrm>
            <a:off x="6927315" y="5132836"/>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7" name="矩形 366"/>
          <p:cNvSpPr/>
          <p:nvPr/>
        </p:nvSpPr>
        <p:spPr>
          <a:xfrm>
            <a:off x="6927315" y="5331567"/>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8" name="矩形 367"/>
          <p:cNvSpPr/>
          <p:nvPr/>
        </p:nvSpPr>
        <p:spPr>
          <a:xfrm>
            <a:off x="6927315" y="5530298"/>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9" name="矩形 368"/>
          <p:cNvSpPr/>
          <p:nvPr/>
        </p:nvSpPr>
        <p:spPr>
          <a:xfrm>
            <a:off x="6927315" y="5729028"/>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0" name="矩形 369"/>
          <p:cNvSpPr/>
          <p:nvPr/>
        </p:nvSpPr>
        <p:spPr>
          <a:xfrm>
            <a:off x="6927315" y="5927759"/>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1" name="矩形 370"/>
          <p:cNvSpPr/>
          <p:nvPr/>
        </p:nvSpPr>
        <p:spPr>
          <a:xfrm>
            <a:off x="6927315" y="6126490"/>
            <a:ext cx="203200" cy="180397"/>
          </a:xfrm>
          <a:prstGeom prst="rect">
            <a:avLst/>
          </a:prstGeom>
          <a:solidFill>
            <a:schemeClr val="tx1">
              <a:lumMod val="65000"/>
              <a:lumOff val="3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2" name="矩形 371"/>
          <p:cNvSpPr/>
          <p:nvPr/>
        </p:nvSpPr>
        <p:spPr>
          <a:xfrm>
            <a:off x="7173955" y="2748068"/>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3" name="矩形 372"/>
          <p:cNvSpPr/>
          <p:nvPr/>
        </p:nvSpPr>
        <p:spPr>
          <a:xfrm>
            <a:off x="7173955" y="2946799"/>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4" name="矩形 373"/>
          <p:cNvSpPr/>
          <p:nvPr/>
        </p:nvSpPr>
        <p:spPr>
          <a:xfrm>
            <a:off x="7173955" y="3145530"/>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5" name="矩形 374"/>
          <p:cNvSpPr/>
          <p:nvPr/>
        </p:nvSpPr>
        <p:spPr>
          <a:xfrm>
            <a:off x="7173955" y="3344260"/>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6" name="矩形 375"/>
          <p:cNvSpPr/>
          <p:nvPr/>
        </p:nvSpPr>
        <p:spPr>
          <a:xfrm>
            <a:off x="7173955" y="3542991"/>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7" name="矩形 376"/>
          <p:cNvSpPr/>
          <p:nvPr/>
        </p:nvSpPr>
        <p:spPr>
          <a:xfrm>
            <a:off x="7173955" y="3741722"/>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8" name="矩形 377"/>
          <p:cNvSpPr/>
          <p:nvPr/>
        </p:nvSpPr>
        <p:spPr>
          <a:xfrm>
            <a:off x="7173955" y="3940452"/>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9" name="矩形 378"/>
          <p:cNvSpPr/>
          <p:nvPr/>
        </p:nvSpPr>
        <p:spPr>
          <a:xfrm>
            <a:off x="7173955" y="4139183"/>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0" name="矩形 379"/>
          <p:cNvSpPr/>
          <p:nvPr/>
        </p:nvSpPr>
        <p:spPr>
          <a:xfrm>
            <a:off x="7173955" y="4337914"/>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1" name="矩形 380"/>
          <p:cNvSpPr/>
          <p:nvPr/>
        </p:nvSpPr>
        <p:spPr>
          <a:xfrm>
            <a:off x="7173955" y="4536644"/>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2" name="矩形 381"/>
          <p:cNvSpPr/>
          <p:nvPr/>
        </p:nvSpPr>
        <p:spPr>
          <a:xfrm>
            <a:off x="7173955" y="4735375"/>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3" name="矩形 382"/>
          <p:cNvSpPr/>
          <p:nvPr/>
        </p:nvSpPr>
        <p:spPr>
          <a:xfrm>
            <a:off x="7173955" y="4934106"/>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4" name="矩形 383"/>
          <p:cNvSpPr/>
          <p:nvPr/>
        </p:nvSpPr>
        <p:spPr>
          <a:xfrm>
            <a:off x="7173955" y="5132836"/>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5" name="矩形 384"/>
          <p:cNvSpPr/>
          <p:nvPr/>
        </p:nvSpPr>
        <p:spPr>
          <a:xfrm>
            <a:off x="7173955" y="5331567"/>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6" name="矩形 385"/>
          <p:cNvSpPr/>
          <p:nvPr/>
        </p:nvSpPr>
        <p:spPr>
          <a:xfrm>
            <a:off x="7173955" y="5530298"/>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7" name="矩形 386"/>
          <p:cNvSpPr/>
          <p:nvPr/>
        </p:nvSpPr>
        <p:spPr>
          <a:xfrm>
            <a:off x="7173955" y="5729028"/>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8" name="矩形 387"/>
          <p:cNvSpPr/>
          <p:nvPr/>
        </p:nvSpPr>
        <p:spPr>
          <a:xfrm>
            <a:off x="7173955" y="5927759"/>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9" name="矩形 388"/>
          <p:cNvSpPr/>
          <p:nvPr/>
        </p:nvSpPr>
        <p:spPr>
          <a:xfrm>
            <a:off x="7173955" y="6126490"/>
            <a:ext cx="203200" cy="180397"/>
          </a:xfrm>
          <a:prstGeom prst="rect">
            <a:avLst/>
          </a:prstGeom>
          <a:solidFill>
            <a:schemeClr val="bg1">
              <a:lumMod val="7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0" name="矩形 389"/>
          <p:cNvSpPr/>
          <p:nvPr/>
        </p:nvSpPr>
        <p:spPr>
          <a:xfrm>
            <a:off x="7420595" y="2748068"/>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1" name="矩形 390"/>
          <p:cNvSpPr/>
          <p:nvPr/>
        </p:nvSpPr>
        <p:spPr>
          <a:xfrm>
            <a:off x="7420595" y="2946799"/>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2" name="矩形 391"/>
          <p:cNvSpPr/>
          <p:nvPr/>
        </p:nvSpPr>
        <p:spPr>
          <a:xfrm>
            <a:off x="7420595" y="3145530"/>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3" name="矩形 392"/>
          <p:cNvSpPr/>
          <p:nvPr/>
        </p:nvSpPr>
        <p:spPr>
          <a:xfrm>
            <a:off x="7420595" y="3344260"/>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4" name="矩形 393"/>
          <p:cNvSpPr/>
          <p:nvPr/>
        </p:nvSpPr>
        <p:spPr>
          <a:xfrm>
            <a:off x="7420595" y="3542991"/>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5" name="矩形 394"/>
          <p:cNvSpPr/>
          <p:nvPr/>
        </p:nvSpPr>
        <p:spPr>
          <a:xfrm>
            <a:off x="7420595" y="3741722"/>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6" name="矩形 395"/>
          <p:cNvSpPr/>
          <p:nvPr/>
        </p:nvSpPr>
        <p:spPr>
          <a:xfrm>
            <a:off x="7420595" y="3940452"/>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7" name="矩形 396"/>
          <p:cNvSpPr/>
          <p:nvPr/>
        </p:nvSpPr>
        <p:spPr>
          <a:xfrm>
            <a:off x="7420595" y="4139183"/>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8" name="矩形 397"/>
          <p:cNvSpPr/>
          <p:nvPr/>
        </p:nvSpPr>
        <p:spPr>
          <a:xfrm>
            <a:off x="7420595" y="4337914"/>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9" name="矩形 398"/>
          <p:cNvSpPr/>
          <p:nvPr/>
        </p:nvSpPr>
        <p:spPr>
          <a:xfrm>
            <a:off x="7420595" y="4536644"/>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0" name="矩形 399"/>
          <p:cNvSpPr/>
          <p:nvPr/>
        </p:nvSpPr>
        <p:spPr>
          <a:xfrm>
            <a:off x="7420595" y="4735375"/>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1" name="矩形 400"/>
          <p:cNvSpPr/>
          <p:nvPr/>
        </p:nvSpPr>
        <p:spPr>
          <a:xfrm>
            <a:off x="7420595" y="4934106"/>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2" name="矩形 401"/>
          <p:cNvSpPr/>
          <p:nvPr/>
        </p:nvSpPr>
        <p:spPr>
          <a:xfrm>
            <a:off x="7420595" y="5132836"/>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3" name="矩形 402"/>
          <p:cNvSpPr/>
          <p:nvPr/>
        </p:nvSpPr>
        <p:spPr>
          <a:xfrm>
            <a:off x="7420595" y="5331567"/>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4" name="矩形 403"/>
          <p:cNvSpPr/>
          <p:nvPr/>
        </p:nvSpPr>
        <p:spPr>
          <a:xfrm>
            <a:off x="7420595" y="5530298"/>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5" name="矩形 404"/>
          <p:cNvSpPr/>
          <p:nvPr/>
        </p:nvSpPr>
        <p:spPr>
          <a:xfrm>
            <a:off x="7420595" y="5729028"/>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6" name="矩形 405"/>
          <p:cNvSpPr/>
          <p:nvPr/>
        </p:nvSpPr>
        <p:spPr>
          <a:xfrm>
            <a:off x="7420595" y="5927759"/>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7" name="矩形 406"/>
          <p:cNvSpPr/>
          <p:nvPr/>
        </p:nvSpPr>
        <p:spPr>
          <a:xfrm>
            <a:off x="7420595" y="6126490"/>
            <a:ext cx="203200" cy="180397"/>
          </a:xfrm>
          <a:prstGeom prst="rect">
            <a:avLst/>
          </a:prstGeom>
          <a:solidFill>
            <a:schemeClr val="tx1">
              <a:lumMod val="75000"/>
              <a:lumOff val="2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8" name="矩形 407"/>
          <p:cNvSpPr/>
          <p:nvPr/>
        </p:nvSpPr>
        <p:spPr>
          <a:xfrm>
            <a:off x="7667235" y="2748068"/>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09" name="矩形 408"/>
          <p:cNvSpPr/>
          <p:nvPr/>
        </p:nvSpPr>
        <p:spPr>
          <a:xfrm>
            <a:off x="7667235" y="2946799"/>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0" name="矩形 409"/>
          <p:cNvSpPr/>
          <p:nvPr/>
        </p:nvSpPr>
        <p:spPr>
          <a:xfrm>
            <a:off x="7667235" y="3145530"/>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1" name="矩形 410"/>
          <p:cNvSpPr/>
          <p:nvPr/>
        </p:nvSpPr>
        <p:spPr>
          <a:xfrm>
            <a:off x="7667235" y="3344260"/>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2" name="矩形 411"/>
          <p:cNvSpPr/>
          <p:nvPr/>
        </p:nvSpPr>
        <p:spPr>
          <a:xfrm>
            <a:off x="7667235" y="3542991"/>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3" name="矩形 412"/>
          <p:cNvSpPr/>
          <p:nvPr/>
        </p:nvSpPr>
        <p:spPr>
          <a:xfrm>
            <a:off x="7667235" y="3741722"/>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4" name="矩形 413"/>
          <p:cNvSpPr/>
          <p:nvPr/>
        </p:nvSpPr>
        <p:spPr>
          <a:xfrm>
            <a:off x="7667235" y="3940452"/>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5" name="矩形 414"/>
          <p:cNvSpPr/>
          <p:nvPr/>
        </p:nvSpPr>
        <p:spPr>
          <a:xfrm>
            <a:off x="7667235" y="4139183"/>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6" name="矩形 415"/>
          <p:cNvSpPr/>
          <p:nvPr/>
        </p:nvSpPr>
        <p:spPr>
          <a:xfrm>
            <a:off x="7667235" y="4337914"/>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7" name="矩形 416"/>
          <p:cNvSpPr/>
          <p:nvPr/>
        </p:nvSpPr>
        <p:spPr>
          <a:xfrm>
            <a:off x="7667235" y="4536644"/>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8" name="矩形 417"/>
          <p:cNvSpPr/>
          <p:nvPr/>
        </p:nvSpPr>
        <p:spPr>
          <a:xfrm>
            <a:off x="7667235" y="4735375"/>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19" name="矩形 418"/>
          <p:cNvSpPr/>
          <p:nvPr/>
        </p:nvSpPr>
        <p:spPr>
          <a:xfrm>
            <a:off x="7667235" y="4934106"/>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20" name="矩形 419"/>
          <p:cNvSpPr/>
          <p:nvPr/>
        </p:nvSpPr>
        <p:spPr>
          <a:xfrm>
            <a:off x="7667235" y="5132836"/>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21" name="矩形 420"/>
          <p:cNvSpPr/>
          <p:nvPr/>
        </p:nvSpPr>
        <p:spPr>
          <a:xfrm>
            <a:off x="7667235" y="5331567"/>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22" name="矩形 421"/>
          <p:cNvSpPr/>
          <p:nvPr/>
        </p:nvSpPr>
        <p:spPr>
          <a:xfrm>
            <a:off x="7667235" y="5530298"/>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23" name="矩形 422"/>
          <p:cNvSpPr/>
          <p:nvPr/>
        </p:nvSpPr>
        <p:spPr>
          <a:xfrm>
            <a:off x="7667235" y="5729028"/>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24" name="矩形 423"/>
          <p:cNvSpPr/>
          <p:nvPr/>
        </p:nvSpPr>
        <p:spPr>
          <a:xfrm>
            <a:off x="7667235" y="5927759"/>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25" name="矩形 424"/>
          <p:cNvSpPr/>
          <p:nvPr/>
        </p:nvSpPr>
        <p:spPr>
          <a:xfrm>
            <a:off x="7667235" y="6126490"/>
            <a:ext cx="203200" cy="180397"/>
          </a:xfrm>
          <a:prstGeom prst="rect">
            <a:avLst/>
          </a:prstGeom>
          <a:solidFill>
            <a:schemeClr val="tx1">
              <a:lumMod val="85000"/>
              <a:lumOff val="15000"/>
            </a:schemeClr>
          </a:solidFill>
          <a:ln w="12700">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26" name="文本框 425"/>
          <p:cNvSpPr txBox="1"/>
          <p:nvPr/>
        </p:nvSpPr>
        <p:spPr>
          <a:xfrm>
            <a:off x="6432275" y="1906577"/>
            <a:ext cx="697131" cy="400110"/>
          </a:xfrm>
          <a:prstGeom prst="rect">
            <a:avLst/>
          </a:prstGeom>
          <a:noFill/>
        </p:spPr>
        <p:txBody>
          <a:bodyPr wrap="square" rtlCol="0">
            <a:spAutoFit/>
          </a:bodyPr>
          <a:lstStyle/>
          <a:p>
            <a:pPr algn="ctr"/>
            <a:r>
              <a:rPr lang="zh-CN" altLang="en-US" sz="2000" dirty="0">
                <a:latin typeface="Times New Roman" panose="02020603050405020304" pitchFamily="16" charset="0"/>
                <a:ea typeface="黑体" panose="02010609060101010101" pitchFamily="49" charset="-122"/>
                <a:cs typeface="Times New Roman" panose="02020603050405020304" pitchFamily="16" charset="0"/>
              </a:rPr>
              <a:t>卷积</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427" name="直接箭头连接符 426"/>
          <p:cNvCxnSpPr>
            <a:stCxn id="426" idx="2"/>
            <a:endCxn id="336" idx="0"/>
          </p:cNvCxnSpPr>
          <p:nvPr/>
        </p:nvCxnSpPr>
        <p:spPr>
          <a:xfrm>
            <a:off x="6780841" y="2306687"/>
            <a:ext cx="1434" cy="441381"/>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428" name="文本框 427"/>
          <p:cNvSpPr txBox="1"/>
          <p:nvPr/>
        </p:nvSpPr>
        <p:spPr>
          <a:xfrm>
            <a:off x="6341044" y="1346036"/>
            <a:ext cx="1349308" cy="400110"/>
          </a:xfrm>
          <a:prstGeom prst="rect">
            <a:avLst/>
          </a:prstGeom>
          <a:noFill/>
        </p:spPr>
        <p:txBody>
          <a:bodyPr wrap="square" rtlCol="0">
            <a:spAutoFit/>
          </a:bodyPr>
          <a:lstStyle/>
          <a:p>
            <a:r>
              <a:rPr lang="en-US" altLang="zh-CN" sz="2000" dirty="0" err="1">
                <a:latin typeface="Times New Roman" panose="02020603050405020304" pitchFamily="16" charset="0"/>
                <a:ea typeface="黑体" panose="02010609060101010101" pitchFamily="49" charset="-122"/>
                <a:cs typeface="Times New Roman" panose="02020603050405020304" pitchFamily="16" charset="0"/>
              </a:rPr>
              <a:t>Relu</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429" name="直接箭头连接符 428"/>
          <p:cNvCxnSpPr>
            <a:stCxn id="428" idx="2"/>
            <a:endCxn id="354" idx="0"/>
          </p:cNvCxnSpPr>
          <p:nvPr/>
        </p:nvCxnSpPr>
        <p:spPr>
          <a:xfrm>
            <a:off x="7015698" y="1746146"/>
            <a:ext cx="13217" cy="1001922"/>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30" name="文本框 429"/>
          <p:cNvSpPr txBox="1"/>
          <p:nvPr/>
        </p:nvSpPr>
        <p:spPr>
          <a:xfrm>
            <a:off x="6921401" y="1888244"/>
            <a:ext cx="697131" cy="400110"/>
          </a:xfrm>
          <a:prstGeom prst="rect">
            <a:avLst/>
          </a:prstGeom>
          <a:noFill/>
        </p:spPr>
        <p:txBody>
          <a:bodyPr wrap="square" rtlCol="0">
            <a:spAutoFit/>
          </a:bodyPr>
          <a:lstStyle/>
          <a:p>
            <a:pPr algn="ctr"/>
            <a:r>
              <a:rPr lang="zh-CN" altLang="en-US" sz="2000" dirty="0">
                <a:latin typeface="Times New Roman" panose="02020603050405020304" pitchFamily="16" charset="0"/>
                <a:ea typeface="黑体" panose="02010609060101010101" pitchFamily="49" charset="-122"/>
                <a:cs typeface="Times New Roman" panose="02020603050405020304" pitchFamily="16" charset="0"/>
              </a:rPr>
              <a:t>卷积</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431" name="直接箭头连接符 430"/>
          <p:cNvCxnSpPr>
            <a:stCxn id="430" idx="2"/>
            <a:endCxn id="372" idx="0"/>
          </p:cNvCxnSpPr>
          <p:nvPr/>
        </p:nvCxnSpPr>
        <p:spPr>
          <a:xfrm>
            <a:off x="7269967" y="2288354"/>
            <a:ext cx="5588" cy="459714"/>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432" name="文本框 431"/>
          <p:cNvSpPr txBox="1"/>
          <p:nvPr/>
        </p:nvSpPr>
        <p:spPr>
          <a:xfrm>
            <a:off x="6830170" y="1327703"/>
            <a:ext cx="1349308" cy="400110"/>
          </a:xfrm>
          <a:prstGeom prst="rect">
            <a:avLst/>
          </a:prstGeom>
          <a:noFill/>
        </p:spPr>
        <p:txBody>
          <a:bodyPr wrap="square" rtlCol="0">
            <a:spAutoFit/>
          </a:bodyPr>
          <a:lstStyle/>
          <a:p>
            <a:r>
              <a:rPr lang="en-US" altLang="zh-CN" sz="2000" dirty="0" err="1">
                <a:latin typeface="Times New Roman" panose="02020603050405020304" pitchFamily="16" charset="0"/>
                <a:ea typeface="黑体" panose="02010609060101010101" pitchFamily="49" charset="-122"/>
                <a:cs typeface="Times New Roman" panose="02020603050405020304" pitchFamily="16" charset="0"/>
              </a:rPr>
              <a:t>Relu</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433" name="直接箭头连接符 432"/>
          <p:cNvCxnSpPr>
            <a:stCxn id="432" idx="2"/>
            <a:endCxn id="390" idx="0"/>
          </p:cNvCxnSpPr>
          <p:nvPr/>
        </p:nvCxnSpPr>
        <p:spPr>
          <a:xfrm>
            <a:off x="7504824" y="1727813"/>
            <a:ext cx="17371" cy="1020255"/>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34" name="文本框 433"/>
          <p:cNvSpPr txBox="1"/>
          <p:nvPr/>
        </p:nvSpPr>
        <p:spPr>
          <a:xfrm>
            <a:off x="7401275" y="1067113"/>
            <a:ext cx="697131" cy="400110"/>
          </a:xfrm>
          <a:prstGeom prst="rect">
            <a:avLst/>
          </a:prstGeom>
          <a:noFill/>
        </p:spPr>
        <p:txBody>
          <a:bodyPr wrap="square" rtlCol="0">
            <a:spAutoFit/>
          </a:bodyPr>
          <a:lstStyle/>
          <a:p>
            <a:pPr algn="ctr"/>
            <a:r>
              <a:rPr lang="zh-CN" altLang="en-US" sz="2000" dirty="0">
                <a:latin typeface="Times New Roman" panose="02020603050405020304" pitchFamily="16" charset="0"/>
                <a:ea typeface="黑体" panose="02010609060101010101" pitchFamily="49" charset="-122"/>
                <a:cs typeface="Times New Roman" panose="02020603050405020304" pitchFamily="16" charset="0"/>
              </a:rPr>
              <a:t>池化</a:t>
            </a:r>
            <a:endParaRPr lang="zh-CN" altLang="en-US" sz="2000"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435" name="直接箭头连接符 434"/>
          <p:cNvCxnSpPr>
            <a:stCxn id="434" idx="2"/>
            <a:endCxn id="408" idx="0"/>
          </p:cNvCxnSpPr>
          <p:nvPr/>
        </p:nvCxnSpPr>
        <p:spPr>
          <a:xfrm>
            <a:off x="7749841" y="1467223"/>
            <a:ext cx="18994" cy="1280845"/>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36" name="右大括号 435"/>
          <p:cNvSpPr/>
          <p:nvPr/>
        </p:nvSpPr>
        <p:spPr>
          <a:xfrm>
            <a:off x="7984041" y="2748068"/>
            <a:ext cx="130113" cy="3558819"/>
          </a:xfrm>
          <a:prstGeom prst="rightBrace">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latin typeface="Times New Roman" panose="02020603050405020304" pitchFamily="16" charset="0"/>
              <a:cs typeface="Times New Roman" panose="02020603050405020304" pitchFamily="16" charset="0"/>
            </a:endParaRPr>
          </a:p>
        </p:txBody>
      </p:sp>
      <p:grpSp>
        <p:nvGrpSpPr>
          <p:cNvPr id="448" name="组合 447"/>
          <p:cNvGrpSpPr/>
          <p:nvPr/>
        </p:nvGrpSpPr>
        <p:grpSpPr>
          <a:xfrm>
            <a:off x="8230680" y="3940453"/>
            <a:ext cx="168283" cy="1242649"/>
            <a:chOff x="5419920" y="2752011"/>
            <a:chExt cx="126212" cy="931987"/>
          </a:xfrm>
        </p:grpSpPr>
        <p:sp>
          <p:nvSpPr>
            <p:cNvPr id="438" name="矩形 437"/>
            <p:cNvSpPr/>
            <p:nvPr/>
          </p:nvSpPr>
          <p:spPr>
            <a:xfrm>
              <a:off x="5419920" y="2752011"/>
              <a:ext cx="126212" cy="931987"/>
            </a:xfrm>
            <a:prstGeom prst="rect">
              <a:avLst/>
            </a:prstGeom>
            <a:solidFill>
              <a:srgbClr val="7030A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39" name="椭圆 438"/>
            <p:cNvSpPr/>
            <p:nvPr/>
          </p:nvSpPr>
          <p:spPr>
            <a:xfrm>
              <a:off x="5434208" y="2800272"/>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40" name="椭圆 439"/>
            <p:cNvSpPr/>
            <p:nvPr/>
          </p:nvSpPr>
          <p:spPr>
            <a:xfrm>
              <a:off x="5434208" y="2921192"/>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41" name="椭圆 440"/>
            <p:cNvSpPr/>
            <p:nvPr/>
          </p:nvSpPr>
          <p:spPr>
            <a:xfrm>
              <a:off x="5434208" y="3042113"/>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42" name="椭圆 441"/>
            <p:cNvSpPr/>
            <p:nvPr/>
          </p:nvSpPr>
          <p:spPr>
            <a:xfrm>
              <a:off x="5434058" y="3293359"/>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43" name="椭圆 442"/>
            <p:cNvSpPr/>
            <p:nvPr/>
          </p:nvSpPr>
          <p:spPr>
            <a:xfrm>
              <a:off x="5430512" y="3418524"/>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46" name="椭圆 445"/>
            <p:cNvSpPr/>
            <p:nvPr/>
          </p:nvSpPr>
          <p:spPr>
            <a:xfrm>
              <a:off x="5434058" y="3169356"/>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47" name="椭圆 446"/>
            <p:cNvSpPr/>
            <p:nvPr/>
          </p:nvSpPr>
          <p:spPr>
            <a:xfrm>
              <a:off x="5430512" y="3545767"/>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grpSp>
      <p:grpSp>
        <p:nvGrpSpPr>
          <p:cNvPr id="458" name="组合 457"/>
          <p:cNvGrpSpPr/>
          <p:nvPr/>
        </p:nvGrpSpPr>
        <p:grpSpPr>
          <a:xfrm>
            <a:off x="8525693" y="4098400"/>
            <a:ext cx="168283" cy="876489"/>
            <a:chOff x="5604900" y="3078280"/>
            <a:chExt cx="126212" cy="657367"/>
          </a:xfrm>
        </p:grpSpPr>
        <p:sp>
          <p:nvSpPr>
            <p:cNvPr id="450" name="矩形 449"/>
            <p:cNvSpPr/>
            <p:nvPr/>
          </p:nvSpPr>
          <p:spPr>
            <a:xfrm>
              <a:off x="5604900" y="3078280"/>
              <a:ext cx="126212" cy="657367"/>
            </a:xfrm>
            <a:prstGeom prst="rect">
              <a:avLst/>
            </a:prstGeom>
            <a:solidFill>
              <a:srgbClr val="00B050"/>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53" name="椭圆 452"/>
            <p:cNvSpPr/>
            <p:nvPr/>
          </p:nvSpPr>
          <p:spPr>
            <a:xfrm>
              <a:off x="5619188" y="3103288"/>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54" name="椭圆 453"/>
            <p:cNvSpPr/>
            <p:nvPr/>
          </p:nvSpPr>
          <p:spPr>
            <a:xfrm>
              <a:off x="5619038" y="3354534"/>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55" name="椭圆 454"/>
            <p:cNvSpPr/>
            <p:nvPr/>
          </p:nvSpPr>
          <p:spPr>
            <a:xfrm>
              <a:off x="5615492" y="3479699"/>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56" name="椭圆 455"/>
            <p:cNvSpPr/>
            <p:nvPr/>
          </p:nvSpPr>
          <p:spPr>
            <a:xfrm>
              <a:off x="5619038" y="3230531"/>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57" name="椭圆 456"/>
            <p:cNvSpPr/>
            <p:nvPr/>
          </p:nvSpPr>
          <p:spPr>
            <a:xfrm>
              <a:off x="5615492" y="3606942"/>
              <a:ext cx="97636" cy="97553"/>
            </a:xfrm>
            <a:prstGeom prst="ellipse">
              <a:avLst/>
            </a:prstGeom>
            <a:ln w="127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535" dirty="0">
                <a:latin typeface="Times New Roman" panose="02020603050405020304" pitchFamily="16" charset="0"/>
                <a:ea typeface="黑体" panose="02010609060101010101" pitchFamily="49" charset="-122"/>
                <a:cs typeface="Times New Roman" panose="02020603050405020304" pitchFamily="16" charset="0"/>
              </a:endParaRPr>
            </a:p>
          </p:txBody>
        </p:sp>
      </p:grpSp>
      <p:sp>
        <p:nvSpPr>
          <p:cNvPr id="459" name="箭头: 右 458"/>
          <p:cNvSpPr/>
          <p:nvPr/>
        </p:nvSpPr>
        <p:spPr>
          <a:xfrm>
            <a:off x="2898410" y="3919493"/>
            <a:ext cx="935025" cy="275007"/>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60" name="文本框 459"/>
          <p:cNvSpPr txBox="1"/>
          <p:nvPr/>
        </p:nvSpPr>
        <p:spPr>
          <a:xfrm>
            <a:off x="2904757" y="3510889"/>
            <a:ext cx="965962" cy="461665"/>
          </a:xfrm>
          <a:prstGeom prst="rect">
            <a:avLst/>
          </a:prstGeom>
          <a:noFill/>
        </p:spPr>
        <p:txBody>
          <a:bodyPr wrap="square" rtlCol="0">
            <a:spAutoFit/>
          </a:bodyPr>
          <a:lstStyle/>
          <a:p>
            <a:pPr algn="ctr"/>
            <a:r>
              <a:rPr lang="zh-CN" altLang="en-US" sz="2400" dirty="0">
                <a:latin typeface="Times New Roman" panose="02020603050405020304" pitchFamily="16" charset="0"/>
                <a:ea typeface="黑体" panose="02010609060101010101" pitchFamily="49" charset="-122"/>
                <a:cs typeface="Times New Roman" panose="02020603050405020304" pitchFamily="16" charset="0"/>
              </a:rPr>
              <a:t>输入</a:t>
            </a: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61" name="右大括号 460"/>
          <p:cNvSpPr/>
          <p:nvPr/>
        </p:nvSpPr>
        <p:spPr>
          <a:xfrm rot="16200000">
            <a:off x="8413120" y="3572499"/>
            <a:ext cx="78357" cy="359860"/>
          </a:xfrm>
          <a:prstGeom prst="rightBrace">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latin typeface="Times New Roman" panose="02020603050405020304" pitchFamily="16" charset="0"/>
              <a:cs typeface="Times New Roman" panose="02020603050405020304" pitchFamily="16" charset="0"/>
            </a:endParaRPr>
          </a:p>
        </p:txBody>
      </p:sp>
      <p:sp>
        <p:nvSpPr>
          <p:cNvPr id="462" name="文本框 461"/>
          <p:cNvSpPr txBox="1"/>
          <p:nvPr/>
        </p:nvSpPr>
        <p:spPr>
          <a:xfrm>
            <a:off x="7717527" y="3356006"/>
            <a:ext cx="1416568" cy="400110"/>
          </a:xfrm>
          <a:prstGeom prst="rect">
            <a:avLst/>
          </a:prstGeom>
          <a:noFill/>
        </p:spPr>
        <p:txBody>
          <a:bodyPr wrap="square" rtlCol="0">
            <a:spAutoFit/>
          </a:bodyPr>
          <a:lstStyle/>
          <a:p>
            <a:pPr algn="ctr"/>
            <a:r>
              <a:rPr lang="zh-CN" altLang="en-US" sz="20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rPr>
              <a:t>全连接层</a:t>
            </a:r>
            <a:endParaRPr lang="zh-CN" altLang="en-US" sz="20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63" name="矩形 462"/>
          <p:cNvSpPr/>
          <p:nvPr/>
        </p:nvSpPr>
        <p:spPr>
          <a:xfrm>
            <a:off x="8831315" y="4098399"/>
            <a:ext cx="731775" cy="145044"/>
          </a:xfrm>
          <a:prstGeom prst="rect">
            <a:avLst/>
          </a:prstGeom>
          <a:solidFill>
            <a:srgbClr val="C00000"/>
          </a:solidFill>
          <a:ln>
            <a:noFill/>
          </a:ln>
        </p:spPr>
        <p:style>
          <a:lnRef idx="2">
            <a:schemeClr val="accent1"/>
          </a:lnRef>
          <a:fillRef idx="1">
            <a:schemeClr val="lt1"/>
          </a:fillRef>
          <a:effectRef idx="0">
            <a:schemeClr val="accent1"/>
          </a:effectRef>
          <a:fontRef idx="minor">
            <a:schemeClr val="dk1"/>
          </a:fontRef>
        </p:style>
        <p:txBody>
          <a:bodyPr rtlCol="0" anchor="ctr"/>
          <a:lstStyle/>
          <a:p>
            <a:r>
              <a:rPr lang="zh-CN" altLang="en-US" sz="10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rPr>
              <a:t>山</a:t>
            </a:r>
            <a:endParaRPr lang="zh-CN" altLang="en-US" sz="10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64" name="矩形 463"/>
          <p:cNvSpPr/>
          <p:nvPr/>
        </p:nvSpPr>
        <p:spPr>
          <a:xfrm>
            <a:off x="8831316" y="4283069"/>
            <a:ext cx="457693" cy="145044"/>
          </a:xfrm>
          <a:prstGeom prst="rect">
            <a:avLst/>
          </a:prstGeom>
          <a:solidFill>
            <a:srgbClr val="C00000"/>
          </a:solidFill>
          <a:ln>
            <a:noFill/>
          </a:ln>
        </p:spPr>
        <p:style>
          <a:lnRef idx="2">
            <a:schemeClr val="accent1"/>
          </a:lnRef>
          <a:fillRef idx="1">
            <a:schemeClr val="lt1"/>
          </a:fillRef>
          <a:effectRef idx="0">
            <a:schemeClr val="accent1"/>
          </a:effectRef>
          <a:fontRef idx="minor">
            <a:schemeClr val="dk1"/>
          </a:fontRef>
        </p:style>
        <p:txBody>
          <a:bodyPr rtlCol="0" anchor="ctr"/>
          <a:lstStyle/>
          <a:p>
            <a:r>
              <a:rPr lang="zh-CN" altLang="en-US" sz="10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rPr>
              <a:t>湖水</a:t>
            </a:r>
            <a:endParaRPr lang="zh-CN" altLang="en-US" sz="10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65" name="矩形 464"/>
          <p:cNvSpPr/>
          <p:nvPr/>
        </p:nvSpPr>
        <p:spPr>
          <a:xfrm>
            <a:off x="8831317" y="4484426"/>
            <a:ext cx="264444" cy="145044"/>
          </a:xfrm>
          <a:prstGeom prst="rect">
            <a:avLst/>
          </a:prstGeom>
          <a:solidFill>
            <a:srgbClr val="C00000"/>
          </a:solidFill>
          <a:ln>
            <a:noFill/>
          </a:ln>
        </p:spPr>
        <p:style>
          <a:lnRef idx="2">
            <a:schemeClr val="accent1"/>
          </a:lnRef>
          <a:fillRef idx="1">
            <a:schemeClr val="lt1"/>
          </a:fillRef>
          <a:effectRef idx="0">
            <a:schemeClr val="accent1"/>
          </a:effectRef>
          <a:fontRef idx="minor">
            <a:schemeClr val="dk1"/>
          </a:fontRef>
        </p:style>
        <p:txBody>
          <a:bodyPr rtlCol="0" anchor="ctr"/>
          <a:lstStyle/>
          <a:p>
            <a:endParaRPr lang="zh-CN" altLang="en-US" sz="8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endParaRPr>
          </a:p>
        </p:txBody>
      </p:sp>
      <p:sp>
        <p:nvSpPr>
          <p:cNvPr id="466" name="文本框 465"/>
          <p:cNvSpPr txBox="1"/>
          <p:nvPr/>
        </p:nvSpPr>
        <p:spPr>
          <a:xfrm>
            <a:off x="8766939" y="4433836"/>
            <a:ext cx="457693" cy="230832"/>
          </a:xfrm>
          <a:prstGeom prst="rect">
            <a:avLst/>
          </a:prstGeom>
          <a:noFill/>
        </p:spPr>
        <p:txBody>
          <a:bodyPr wrap="square" rtlCol="0">
            <a:spAutoFit/>
          </a:bodyPr>
          <a:lstStyle/>
          <a:p>
            <a:r>
              <a:rPr lang="zh-CN" altLang="en-US" sz="9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rPr>
              <a:t>天空</a:t>
            </a:r>
            <a:endParaRPr lang="zh-CN" altLang="en-US" sz="9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endParaRPr>
          </a:p>
        </p:txBody>
      </p:sp>
      <p:pic>
        <p:nvPicPr>
          <p:cNvPr id="6146" name="Picture 2" descr="Beautiful Mountains Idaho"/>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27294" y="3295492"/>
            <a:ext cx="1794933" cy="1871139"/>
          </a:xfrm>
          <a:prstGeom prst="rect">
            <a:avLst/>
          </a:prstGeom>
          <a:noFill/>
          <a:extLst>
            <a:ext uri="{909E8E84-426E-40DD-AFC4-6F175D3DCCD1}">
              <a14:hiddenFill xmlns:a14="http://schemas.microsoft.com/office/drawing/2010/main">
                <a:solidFill>
                  <a:srgbClr val="FFFFFF"/>
                </a:solidFill>
              </a14:hiddenFill>
            </a:ext>
          </a:extLst>
        </p:spPr>
      </p:pic>
      <p:sp>
        <p:nvSpPr>
          <p:cNvPr id="437" name="文本框 461"/>
          <p:cNvSpPr txBox="1"/>
          <p:nvPr/>
        </p:nvSpPr>
        <p:spPr>
          <a:xfrm>
            <a:off x="8382589" y="4915772"/>
            <a:ext cx="1416568" cy="400110"/>
          </a:xfrm>
          <a:prstGeom prst="rect">
            <a:avLst/>
          </a:prstGeom>
          <a:noFill/>
        </p:spPr>
        <p:txBody>
          <a:bodyPr wrap="square" rtlCol="0">
            <a:spAutoFit/>
          </a:bodyPr>
          <a:lstStyle/>
          <a:p>
            <a:pPr algn="ctr"/>
            <a:r>
              <a:rPr lang="zh-CN" altLang="en-US" sz="20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rPr>
              <a:t>分类层</a:t>
            </a:r>
            <a:endParaRPr lang="zh-CN" altLang="en-US" sz="2000" dirty="0">
              <a:solidFill>
                <a:schemeClr val="bg1"/>
              </a:solidFill>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 name="椭圆形标注 2"/>
          <p:cNvSpPr/>
          <p:nvPr/>
        </p:nvSpPr>
        <p:spPr>
          <a:xfrm>
            <a:off x="8763935" y="889357"/>
            <a:ext cx="3284575" cy="1549365"/>
          </a:xfrm>
          <a:prstGeom prst="wedgeEllipseCallout">
            <a:avLst>
              <a:gd name="adj1" fmla="val -40115"/>
              <a:gd name="adj2" fmla="val 95200"/>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2400" dirty="0">
                <a:latin typeface="楷体" panose="02010609060101010101" pitchFamily="49" charset="-122"/>
                <a:ea typeface="楷体" panose="02010609060101010101" pitchFamily="49" charset="-122"/>
              </a:rPr>
              <a:t>所需学习参数：</a:t>
            </a:r>
            <a:endParaRPr lang="en-US" altLang="zh-CN" sz="2400" dirty="0">
              <a:latin typeface="楷体" panose="02010609060101010101" pitchFamily="49" charset="-122"/>
              <a:ea typeface="楷体" panose="02010609060101010101" pitchFamily="49" charset="-122"/>
            </a:endParaRPr>
          </a:p>
          <a:p>
            <a:pPr algn="ctr"/>
            <a:r>
              <a:rPr lang="zh-CN" altLang="en-US" sz="2400" dirty="0">
                <a:latin typeface="楷体" panose="02010609060101010101" pitchFamily="49" charset="-122"/>
                <a:ea typeface="楷体" panose="02010609060101010101" pitchFamily="49" charset="-122"/>
              </a:rPr>
              <a:t>卷积核、全连接层权重、激活函数参数</a:t>
            </a:r>
            <a:endParaRPr lang="zh-CN" altLang="en-US" sz="2400" dirty="0">
              <a:latin typeface="楷体" panose="02010609060101010101" pitchFamily="49" charset="-122"/>
              <a:ea typeface="楷体" panose="02010609060101010101" pitchFamily="49" charset="-122"/>
            </a:endParaRPr>
          </a:p>
        </p:txBody>
      </p:sp>
      <p:sp>
        <p:nvSpPr>
          <p:cNvPr id="5" name="标题 4"/>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卷积神经网络基本架构</a:t>
            </a:r>
            <a:endParaRPr lang="zh-CN" alt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7" name="Picture 1"/>
          <p:cNvPicPr>
            <a:picLocks noChangeAspect="1" noChangeArrowheads="1"/>
          </p:cNvPicPr>
          <p:nvPr/>
        </p:nvPicPr>
        <p:blipFill>
          <a:blip r:embed="rId1"/>
          <a:srcRect t="10860"/>
          <a:stretch>
            <a:fillRect/>
          </a:stretch>
        </p:blipFill>
        <p:spPr bwMode="auto">
          <a:xfrm>
            <a:off x="711201" y="920851"/>
            <a:ext cx="6844658" cy="4280485"/>
          </a:xfrm>
          <a:prstGeom prst="rect">
            <a:avLst/>
          </a:prstGeom>
          <a:noFill/>
          <a:ln w="9525">
            <a:noFill/>
            <a:miter lim="800000"/>
            <a:headEnd/>
            <a:tailEnd/>
          </a:ln>
          <a:effectLst/>
        </p:spPr>
      </p:pic>
      <p:sp>
        <p:nvSpPr>
          <p:cNvPr id="2" name="矩形 1"/>
          <p:cNvSpPr/>
          <p:nvPr/>
        </p:nvSpPr>
        <p:spPr>
          <a:xfrm>
            <a:off x="6288362" y="2423302"/>
            <a:ext cx="5929828" cy="584775"/>
          </a:xfrm>
          <a:prstGeom prst="rect">
            <a:avLst/>
          </a:prstGeom>
        </p:spPr>
        <p:txBody>
          <a:bodyPr wrap="none">
            <a:spAutoFit/>
          </a:bodyPr>
          <a:lstStyle/>
          <a:p>
            <a:r>
              <a:rPr lang="zh-CN" altLang="en-US" sz="3200" b="1" dirty="0">
                <a:latin typeface="楷体" panose="02010609060101010101" pitchFamily="49" charset="-122"/>
                <a:ea typeface="楷体" panose="02010609060101010101" pitchFamily="49" charset="-122"/>
              </a:rPr>
              <a:t>体现了数据、模型和算力的结合</a:t>
            </a:r>
            <a:endParaRPr lang="zh-CN" altLang="en-US" sz="3200" b="1" dirty="0">
              <a:latin typeface="楷体" panose="02010609060101010101" pitchFamily="49" charset="-122"/>
              <a:ea typeface="楷体" panose="02010609060101010101" pitchFamily="49" charset="-122"/>
            </a:endParaRPr>
          </a:p>
        </p:txBody>
      </p:sp>
      <p:sp>
        <p:nvSpPr>
          <p:cNvPr id="3" name="矩形 2"/>
          <p:cNvSpPr/>
          <p:nvPr/>
        </p:nvSpPr>
        <p:spPr>
          <a:xfrm>
            <a:off x="1286933" y="5786468"/>
            <a:ext cx="10498667" cy="400110"/>
          </a:xfrm>
          <a:prstGeom prst="rect">
            <a:avLst/>
          </a:prstGeom>
        </p:spPr>
        <p:txBody>
          <a:bodyPr wrap="square">
            <a:spAutoFit/>
          </a:bodyPr>
          <a:lstStyle/>
          <a:p>
            <a:pPr algn="ctr"/>
            <a:r>
              <a:rPr lang="en-US" altLang="zh-CN" sz="2000" dirty="0">
                <a:latin typeface="Times New Roman" panose="02020603050405020304" pitchFamily="16" charset="0"/>
                <a:cs typeface="Times New Roman" panose="02020603050405020304" pitchFamily="16" charset="0"/>
              </a:rPr>
              <a:t>Alex </a:t>
            </a:r>
            <a:r>
              <a:rPr lang="en-US" altLang="zh-CN" sz="2000" dirty="0" err="1">
                <a:latin typeface="Times New Roman" panose="02020603050405020304" pitchFamily="16" charset="0"/>
                <a:cs typeface="Times New Roman" panose="02020603050405020304" pitchFamily="16" charset="0"/>
              </a:rPr>
              <a:t>Krizhevsky</a:t>
            </a:r>
            <a:r>
              <a:rPr lang="en-US" altLang="zh-CN" sz="2000" dirty="0">
                <a:latin typeface="Times New Roman" panose="02020603050405020304" pitchFamily="16" charset="0"/>
                <a:cs typeface="Times New Roman" panose="02020603050405020304" pitchFamily="16" charset="0"/>
              </a:rPr>
              <a:t>, et.al., ImageNet Classification with Deep Convolutional Neural Networks</a:t>
            </a:r>
            <a:endParaRPr lang="zh-CN" altLang="en-US" sz="2000" dirty="0">
              <a:latin typeface="Times New Roman" panose="02020603050405020304" pitchFamily="16" charset="0"/>
              <a:cs typeface="Times New Roman" panose="02020603050405020304" pitchFamily="16" charset="0"/>
            </a:endParaRPr>
          </a:p>
        </p:txBody>
      </p:sp>
      <p:sp>
        <p:nvSpPr>
          <p:cNvPr id="5" name="标题 4"/>
          <p:cNvSpPr>
            <a:spLocks noGrp="1"/>
          </p:cNvSpPr>
          <p:nvPr>
            <p:ph type="title"/>
          </p:nvPr>
        </p:nvSpPr>
        <p:spPr/>
        <p:txBody>
          <a:bodyPr/>
          <a:lstStyle/>
          <a:p>
            <a:r>
              <a:rPr lang="zh-CN" altLang="en-US" dirty="0">
                <a:latin typeface="Times New Roman" panose="02020603050405020304" pitchFamily="16" charset="0"/>
                <a:cs typeface="Times New Roman" panose="02020603050405020304" pitchFamily="16" charset="0"/>
              </a:rPr>
              <a:t>卷积神经网络的参数</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4381500" y="476250"/>
            <a:ext cx="3429000" cy="2143125"/>
          </a:xfrm>
          <a:prstGeom prst="rect">
            <a:avLst/>
          </a:prstGeom>
          <a:noFill/>
        </p:spPr>
        <p:txBody>
          <a:bodyPr vert="horz" wrap="square" rtlCol="0" anchor="ctr" anchorCtr="0">
            <a:noAutofit/>
          </a:bodyPr>
          <a:lstStyle/>
          <a:p>
            <a:pPr lvl="0"/>
            <a:r>
              <a:rPr lang="zh-CN" altLang="zh-CN" sz="1350" dirty="0"/>
              <a:t>关于</a:t>
            </a:r>
            <a:r>
              <a:rPr lang="en-US" altLang="zh-CN" sz="1350" dirty="0"/>
              <a:t>sigmoid</a:t>
            </a:r>
            <a:r>
              <a:rPr lang="zh-CN" altLang="zh-CN" sz="1350" dirty="0"/>
              <a:t>激活函数，下列描述正确的是？</a:t>
            </a:r>
            <a:endParaRPr lang="zh-CN" altLang="zh-CN" sz="1350" dirty="0"/>
          </a:p>
        </p:txBody>
      </p:sp>
      <p:sp>
        <p:nvSpPr>
          <p:cNvPr id="5" name="文本框 4"/>
          <p:cNvSpPr txBox="1"/>
          <p:nvPr>
            <p:custDataLst>
              <p:tags r:id="rId2"/>
            </p:custDataLst>
          </p:nvPr>
        </p:nvSpPr>
        <p:spPr>
          <a:xfrm>
            <a:off x="4810125" y="2786063"/>
            <a:ext cx="3000375" cy="642938"/>
          </a:xfrm>
          <a:prstGeom prst="rect">
            <a:avLst/>
          </a:prstGeom>
          <a:noFill/>
        </p:spPr>
        <p:txBody>
          <a:bodyPr vert="horz" rtlCol="0" anchor="ctr" anchorCtr="0">
            <a:noAutofit/>
          </a:bodyPr>
          <a:lstStyle/>
          <a:p>
            <a:pPr lvl="0"/>
            <a:r>
              <a:rPr lang="zh-CN" altLang="zh-CN" sz="1350" dirty="0"/>
              <a:t>它是凸函数，凸函数无法解决非凸问题；</a:t>
            </a:r>
            <a:endParaRPr lang="zh-CN" altLang="zh-CN" sz="1350" dirty="0"/>
          </a:p>
        </p:txBody>
      </p:sp>
      <p:sp>
        <p:nvSpPr>
          <p:cNvPr id="6" name="文本框 5"/>
          <p:cNvSpPr txBox="1"/>
          <p:nvPr>
            <p:custDataLst>
              <p:tags r:id="rId3"/>
            </p:custDataLst>
          </p:nvPr>
        </p:nvSpPr>
        <p:spPr>
          <a:xfrm>
            <a:off x="4810125" y="3643313"/>
            <a:ext cx="3000375" cy="642938"/>
          </a:xfrm>
          <a:prstGeom prst="rect">
            <a:avLst/>
          </a:prstGeom>
          <a:noFill/>
        </p:spPr>
        <p:txBody>
          <a:bodyPr vert="horz" rtlCol="0" anchor="ctr" anchorCtr="0">
            <a:noAutofit/>
          </a:bodyPr>
          <a:lstStyle/>
          <a:p>
            <a:pPr lvl="0"/>
            <a:r>
              <a:rPr lang="zh-CN" altLang="zh-CN" sz="1350" dirty="0"/>
              <a:t>它可以有负值；</a:t>
            </a:r>
            <a:endParaRPr lang="zh-CN" altLang="zh-CN" sz="1350" dirty="0"/>
          </a:p>
        </p:txBody>
      </p:sp>
      <p:sp>
        <p:nvSpPr>
          <p:cNvPr id="7" name="文本框 6"/>
          <p:cNvSpPr txBox="1"/>
          <p:nvPr>
            <p:custDataLst>
              <p:tags r:id="rId4"/>
            </p:custDataLst>
          </p:nvPr>
        </p:nvSpPr>
        <p:spPr>
          <a:xfrm>
            <a:off x="4810125" y="4500563"/>
            <a:ext cx="3000375" cy="642938"/>
          </a:xfrm>
          <a:prstGeom prst="rect">
            <a:avLst/>
          </a:prstGeom>
          <a:noFill/>
        </p:spPr>
        <p:txBody>
          <a:bodyPr vert="horz" rtlCol="0" anchor="ctr" anchorCtr="0">
            <a:noAutofit/>
          </a:bodyPr>
          <a:lstStyle/>
          <a:p>
            <a:pPr lvl="0"/>
            <a:r>
              <a:rPr lang="zh-CN" altLang="zh-CN" sz="1350" dirty="0"/>
              <a:t>它无法配合交叉熵损失函数使用；</a:t>
            </a:r>
            <a:endParaRPr lang="zh-CN" altLang="zh-CN" sz="1350" dirty="0"/>
          </a:p>
        </p:txBody>
      </p:sp>
      <p:sp>
        <p:nvSpPr>
          <p:cNvPr id="8" name="文本框 7"/>
          <p:cNvSpPr txBox="1"/>
          <p:nvPr>
            <p:custDataLst>
              <p:tags r:id="rId5"/>
            </p:custDataLst>
          </p:nvPr>
        </p:nvSpPr>
        <p:spPr>
          <a:xfrm>
            <a:off x="4810125" y="5357813"/>
            <a:ext cx="3000375" cy="642938"/>
          </a:xfrm>
          <a:prstGeom prst="rect">
            <a:avLst/>
          </a:prstGeom>
          <a:noFill/>
        </p:spPr>
        <p:txBody>
          <a:bodyPr vert="horz" rtlCol="0" anchor="ctr" anchorCtr="0">
            <a:noAutofit/>
          </a:bodyPr>
          <a:lstStyle/>
          <a:p>
            <a:pPr lvl="0"/>
            <a:r>
              <a:rPr lang="zh-CN" altLang="zh-CN" sz="1350" dirty="0"/>
              <a:t>当输入值过大或者过小时，梯度趋近于</a:t>
            </a:r>
            <a:r>
              <a:rPr lang="en-US" altLang="zh-CN" sz="1350" dirty="0"/>
              <a:t>0</a:t>
            </a:r>
            <a:r>
              <a:rPr lang="zh-CN" altLang="zh-CN" sz="1350" dirty="0"/>
              <a:t>，容易造成梯度消失问题。</a:t>
            </a:r>
            <a:endParaRPr lang="zh-CN" altLang="zh-CN" sz="1350" dirty="0"/>
          </a:p>
        </p:txBody>
      </p:sp>
      <p:sp>
        <p:nvSpPr>
          <p:cNvPr id="9" name="椭圆 8"/>
          <p:cNvSpPr>
            <a:spLocks noChangeAspect="1"/>
          </p:cNvSpPr>
          <p:nvPr>
            <p:custDataLst>
              <p:tags r:id="rId6"/>
            </p:custDataLst>
          </p:nvPr>
        </p:nvSpPr>
        <p:spPr>
          <a:xfrm>
            <a:off x="4357497" y="290179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A</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0" name="椭圆 9"/>
          <p:cNvSpPr>
            <a:spLocks noChangeAspect="1"/>
          </p:cNvSpPr>
          <p:nvPr>
            <p:custDataLst>
              <p:tags r:id="rId7"/>
            </p:custDataLst>
          </p:nvPr>
        </p:nvSpPr>
        <p:spPr>
          <a:xfrm>
            <a:off x="4357497" y="375904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B</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1" name="椭圆 10"/>
          <p:cNvSpPr>
            <a:spLocks noChangeAspect="1"/>
          </p:cNvSpPr>
          <p:nvPr>
            <p:custDataLst>
              <p:tags r:id="rId8"/>
            </p:custDataLst>
          </p:nvPr>
        </p:nvSpPr>
        <p:spPr>
          <a:xfrm>
            <a:off x="4357497" y="461629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C</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2" name="椭圆 11"/>
          <p:cNvSpPr>
            <a:spLocks noChangeAspect="1"/>
          </p:cNvSpPr>
          <p:nvPr>
            <p:custDataLst>
              <p:tags r:id="rId9"/>
            </p:custDataLst>
          </p:nvPr>
        </p:nvSpPr>
        <p:spPr>
          <a:xfrm>
            <a:off x="4357497" y="5473541"/>
            <a:ext cx="411480" cy="4114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D</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2" name="圆角矩形 1"/>
          <p:cNvSpPr/>
          <p:nvPr>
            <p:custDataLst>
              <p:tags r:id="rId10"/>
            </p:custDataLst>
          </p:nvPr>
        </p:nvSpPr>
        <p:spPr>
          <a:xfrm>
            <a:off x="8915400" y="6214745"/>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grpSp>
        <p:nvGrpSpPr>
          <p:cNvPr id="17" name="组合 16"/>
          <p:cNvGrpSpPr/>
          <p:nvPr>
            <p:custDataLst>
              <p:tags r:id="rId11"/>
            </p:custDataLst>
          </p:nvPr>
        </p:nvGrpSpPr>
        <p:grpSpPr>
          <a:xfrm>
            <a:off x="0" y="0"/>
            <a:ext cx="4286250" cy="490220"/>
            <a:chOff x="-5270500" y="0"/>
            <a:chExt cx="5715000" cy="653627"/>
          </a:xfrm>
        </p:grpSpPr>
        <p:sp>
          <p:nvSpPr>
            <p:cNvPr id="13" name="TitleBackground"/>
            <p:cNvSpPr/>
            <p:nvPr>
              <p:custDataLst>
                <p:tags r:id="rId12"/>
              </p:custDataLst>
            </p:nvPr>
          </p:nvSpPr>
          <p:spPr>
            <a:xfrm>
              <a:off x="-5270500" y="0"/>
              <a:ext cx="5715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ColorBlock"/>
            <p:cNvSpPr/>
            <p:nvPr>
              <p:custDataLst>
                <p:tags r:id="rId13"/>
              </p:custDataLst>
            </p:nvPr>
          </p:nvSpPr>
          <p:spPr>
            <a:xfrm>
              <a:off x="-52705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TypeText"/>
            <p:cNvSpPr txBox="1"/>
            <p:nvPr>
              <p:custDataLst>
                <p:tags r:id="rId14"/>
              </p:custDataLst>
            </p:nvPr>
          </p:nvSpPr>
          <p:spPr>
            <a:xfrm>
              <a:off x="-4931833" y="0"/>
              <a:ext cx="1905000" cy="635000"/>
            </a:xfrm>
            <a:prstGeom prst="rect">
              <a:avLst/>
            </a:prstGeom>
            <a:noFill/>
          </p:spPr>
          <p:txBody>
            <a:bodyPr vert="horz" wrap="none" rtlCol="0" anchor="ctr" anchorCtr="0">
              <a:noAutofit/>
            </a:bodyPr>
            <a:lstStyle/>
            <a:p>
              <a:r>
                <a:rPr lang="zh-CN" altLang="en-US" sz="1950">
                  <a:solidFill>
                    <a:srgbClr val="000000"/>
                  </a:solidFill>
                  <a:latin typeface="微软雅黑" panose="020B0503020204020204" charset="-122"/>
                  <a:ea typeface="微软雅黑" panose="020B0503020204020204" charset="-122"/>
                  <a:sym typeface="微软雅黑" panose="020B0503020204020204" charset="-122"/>
                </a:rPr>
                <a:t>单选题</a:t>
              </a:r>
              <a:endParaRPr lang="zh-CN" altLang="en-US" sz="195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16" name="TipText"/>
            <p:cNvSpPr txBox="1"/>
            <p:nvPr>
              <p:custDataLst>
                <p:tags r:id="rId15"/>
              </p:custDataLst>
            </p:nvPr>
          </p:nvSpPr>
          <p:spPr>
            <a:xfrm>
              <a:off x="-3697393" y="145627"/>
              <a:ext cx="2286000" cy="508000"/>
            </a:xfrm>
            <a:prstGeom prst="rect">
              <a:avLst/>
            </a:prstGeom>
            <a:noFill/>
          </p:spPr>
          <p:txBody>
            <a:bodyPr vert="horz" wrap="none" rtlCol="0" anchor="ctr" anchorCtr="0">
              <a:noAutofit/>
            </a:bodyPr>
            <a:lstStyle/>
            <a:p>
              <a:r>
                <a:rPr lang="en-US" altLang="zh-CN" sz="1500">
                  <a:solidFill>
                    <a:srgbClr val="808080"/>
                  </a:solidFill>
                  <a:latin typeface="微软雅黑" panose="020B0503020204020204" charset="-122"/>
                  <a:ea typeface="微软雅黑" panose="020B0503020204020204" charset="-122"/>
                  <a:sym typeface="微软雅黑" panose="020B0503020204020204" charset="-122"/>
                </a:rPr>
                <a:t>1</a:t>
              </a:r>
              <a:r>
                <a:rPr lang="zh-CN" altLang="en-US" sz="15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15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18" name="图片 17" descr="tmp3FFA"/>
          <p:cNvPicPr>
            <a:picLocks noChangeAspect="1"/>
          </p:cNvPicPr>
          <p:nvPr>
            <p:custDataLst>
              <p:tags r:id="rId16"/>
            </p:custDataLst>
          </p:nvPr>
        </p:nvPicPr>
        <p:blipFill>
          <a:blip r:embed="rId17"/>
          <a:stretch>
            <a:fillRect/>
          </a:stretch>
        </p:blipFill>
        <p:spPr>
          <a:xfrm>
            <a:off x="10642600" y="63500"/>
            <a:ext cx="1422400" cy="508000"/>
          </a:xfrm>
          <a:prstGeom prst="rect">
            <a:avLst/>
          </a:prstGeom>
        </p:spPr>
      </p:pic>
    </p:spTree>
    <p:custDataLst>
      <p:tags r:id="rId18"/>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2"/>
          <p:cNvSpPr txBox="1"/>
          <p:nvPr/>
        </p:nvSpPr>
        <p:spPr>
          <a:xfrm>
            <a:off x="393700" y="0"/>
            <a:ext cx="11798300" cy="66833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baseline="0">
                <a:solidFill>
                  <a:schemeClr val="tx1"/>
                </a:solidFill>
                <a:latin typeface="Calibri" panose="020F0502020204030204" pitchFamily="34" charset="0"/>
                <a:ea typeface="黑体" panose="02010609060101010101" pitchFamily="49" charset="-122"/>
                <a:cs typeface="+mj-cs"/>
              </a:defRPr>
            </a:lvl1pPr>
          </a:lstStyle>
          <a:p>
            <a:r>
              <a:rPr lang="zh-CN" altLang="en-US" dirty="0">
                <a:latin typeface="Times New Roman" panose="02020603050405020304" pitchFamily="16" charset="0"/>
                <a:cs typeface="Times New Roman" panose="02020603050405020304" pitchFamily="16" charset="0"/>
              </a:rPr>
              <a:t>神经网络正则化</a:t>
            </a:r>
            <a:endParaRPr lang="zh-CN" altLang="en-US" dirty="0"/>
          </a:p>
        </p:txBody>
      </p:sp>
      <p:sp>
        <p:nvSpPr>
          <p:cNvPr id="6" name="文本框 5"/>
          <p:cNvSpPr txBox="1"/>
          <p:nvPr/>
        </p:nvSpPr>
        <p:spPr>
          <a:xfrm>
            <a:off x="448475" y="668338"/>
            <a:ext cx="5658941" cy="3847207"/>
          </a:xfrm>
          <a:prstGeom prst="rect">
            <a:avLst/>
          </a:prstGeom>
          <a:noFill/>
        </p:spPr>
        <p:txBody>
          <a:bodyPr wrap="square">
            <a:spAutoFit/>
          </a:bodyPr>
          <a:lstStyle/>
          <a:p>
            <a:r>
              <a:rPr lang="zh-CN" altLang="zh-CN" sz="2800" dirty="0">
                <a:latin typeface="楷体" panose="02010609060101010101" pitchFamily="49" charset="-122"/>
                <a:ea typeface="楷体" panose="02010609060101010101" pitchFamily="49" charset="-122"/>
              </a:rPr>
              <a:t>为了缓解神经网络在训练过程中出现的过拟合问题，需要采取一些正则化技术来提升神经网络的泛化能力</a:t>
            </a:r>
            <a:r>
              <a:rPr lang="en-US" altLang="zh-CN" sz="2800" dirty="0">
                <a:latin typeface="楷体" panose="02010609060101010101" pitchFamily="49" charset="-122"/>
                <a:ea typeface="楷体" panose="02010609060101010101" pitchFamily="49" charset="-122"/>
              </a:rPr>
              <a:t>(generalization)</a:t>
            </a:r>
            <a:r>
              <a:rPr lang="zh-CN" altLang="en-US" sz="2800" b="1" dirty="0">
                <a:solidFill>
                  <a:srgbClr val="7030A0"/>
                </a:solidFill>
                <a:latin typeface="楷体" panose="02010609060101010101" pitchFamily="49" charset="-122"/>
                <a:ea typeface="楷体" panose="02010609060101010101" pitchFamily="49" charset="-122"/>
                <a:cs typeface="Times New Roman" panose="02020603050405020304" pitchFamily="16" charset="0"/>
              </a:rPr>
              <a:t> </a:t>
            </a:r>
            <a:endParaRPr lang="en-US" altLang="zh-CN" sz="2800" b="1" dirty="0">
              <a:solidFill>
                <a:srgbClr val="7030A0"/>
              </a:solidFill>
              <a:latin typeface="楷体" panose="02010609060101010101" pitchFamily="49" charset="-122"/>
              <a:ea typeface="楷体" panose="02010609060101010101" pitchFamily="49" charset="-122"/>
              <a:cs typeface="Times New Roman" panose="02020603050405020304" pitchFamily="16" charset="0"/>
            </a:endParaRPr>
          </a:p>
          <a:p>
            <a:pPr marL="342900" indent="-342900">
              <a:lnSpc>
                <a:spcPct val="150000"/>
              </a:lnSpc>
              <a:buFont typeface="Arial" panose="020B0604020202020204" pitchFamily="34" charset="0"/>
              <a:buChar char="•"/>
            </a:pPr>
            <a:r>
              <a:rPr lang="en-US" altLang="zh-CN" sz="2400" b="1" dirty="0">
                <a:solidFill>
                  <a:srgbClr val="7030A0"/>
                </a:solidFill>
                <a:latin typeface="Times New Roman" panose="02020603050405020304" pitchFamily="16" charset="0"/>
                <a:ea typeface="华文楷体" panose="02010600040101010101" pitchFamily="2" charset="-122"/>
                <a:cs typeface="Times New Roman" panose="02020603050405020304" pitchFamily="16" charset="0"/>
              </a:rPr>
              <a:t>Dropout</a:t>
            </a:r>
            <a:endParaRPr lang="en-US" altLang="zh-CN" sz="2400" dirty="0">
              <a:latin typeface="Times New Roman" panose="02020603050405020304" pitchFamily="16" charset="0"/>
              <a:ea typeface="华文楷体" panose="02010600040101010101" pitchFamily="2" charset="-122"/>
              <a:cs typeface="Times New Roman" panose="02020603050405020304" pitchFamily="16" charset="0"/>
            </a:endParaRPr>
          </a:p>
          <a:p>
            <a:pPr marL="342900" indent="-342900">
              <a:lnSpc>
                <a:spcPct val="150000"/>
              </a:lnSpc>
              <a:buFont typeface="Arial" panose="020B0604020202020204" pitchFamily="34" charset="0"/>
              <a:buChar char="•"/>
            </a:pPr>
            <a:r>
              <a:rPr lang="en-US" altLang="zh-CN" sz="2400" b="1" dirty="0">
                <a:solidFill>
                  <a:srgbClr val="7030A0"/>
                </a:solidFill>
                <a:latin typeface="Times New Roman" panose="02020603050405020304" pitchFamily="16" charset="0"/>
                <a:ea typeface="华文楷体" panose="02010600040101010101" pitchFamily="2" charset="-122"/>
                <a:cs typeface="Times New Roman" panose="02020603050405020304" pitchFamily="16" charset="0"/>
              </a:rPr>
              <a:t>Batch-Normalization</a:t>
            </a:r>
            <a:endParaRPr lang="en-US" altLang="zh-CN" sz="2400" b="1" dirty="0">
              <a:solidFill>
                <a:srgbClr val="7030A0"/>
              </a:solidFill>
              <a:latin typeface="Times New Roman" panose="02020603050405020304" pitchFamily="16" charset="0"/>
              <a:ea typeface="华文楷体" panose="02010600040101010101" pitchFamily="2" charset="-122"/>
              <a:cs typeface="Times New Roman" panose="02020603050405020304" pitchFamily="16" charset="0"/>
            </a:endParaRPr>
          </a:p>
          <a:p>
            <a:pPr marL="342900" indent="-342900">
              <a:lnSpc>
                <a:spcPct val="150000"/>
              </a:lnSpc>
              <a:buFont typeface="Arial" panose="020B0604020202020204" pitchFamily="34" charset="0"/>
              <a:buChar char="•"/>
            </a:pPr>
            <a:r>
              <a:rPr lang="en-US" altLang="zh-CN" sz="2400" b="1" dirty="0">
                <a:solidFill>
                  <a:srgbClr val="7030A0"/>
                </a:solidFill>
                <a:latin typeface="Times New Roman" panose="02020603050405020304" pitchFamily="16" charset="0"/>
                <a:ea typeface="华文楷体" panose="02010600040101010101" pitchFamily="2" charset="-122"/>
                <a:cs typeface="Times New Roman" panose="02020603050405020304" pitchFamily="16" charset="0"/>
              </a:rPr>
              <a:t>L1-Norm &amp; L2-Norm</a:t>
            </a:r>
            <a:endParaRPr lang="en-US" altLang="zh-CN" sz="2400" b="1" dirty="0">
              <a:solidFill>
                <a:srgbClr val="7030A0"/>
              </a:solidFill>
              <a:latin typeface="Times New Roman" panose="02020603050405020304" pitchFamily="16" charset="0"/>
              <a:ea typeface="华文楷体" panose="02010600040101010101" pitchFamily="2" charset="-122"/>
              <a:cs typeface="Times New Roman" panose="02020603050405020304" pitchFamily="16" charset="0"/>
            </a:endParaRPr>
          </a:p>
          <a:p>
            <a:endParaRPr lang="zh-CN" altLang="en-US" sz="2400" b="1" dirty="0">
              <a:solidFill>
                <a:srgbClr val="7030A0"/>
              </a:solidFill>
              <a:latin typeface="Times New Roman" panose="02020603050405020304" pitchFamily="16" charset="0"/>
              <a:ea typeface="华文楷体" panose="02010600040101010101" pitchFamily="2" charset="-122"/>
              <a:cs typeface="Times New Roman" panose="02020603050405020304" pitchFamily="16" charset="0"/>
            </a:endParaRPr>
          </a:p>
        </p:txBody>
      </p:sp>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091573" y="763742"/>
            <a:ext cx="2821684" cy="2828357"/>
          </a:xfrm>
          <a:prstGeom prst="rect">
            <a:avLst/>
          </a:prstGeom>
        </p:spPr>
      </p:pic>
      <p:sp>
        <p:nvSpPr>
          <p:cNvPr id="9" name="文本框 8"/>
          <p:cNvSpPr txBox="1"/>
          <p:nvPr/>
        </p:nvSpPr>
        <p:spPr>
          <a:xfrm>
            <a:off x="6005816" y="3592099"/>
            <a:ext cx="6046829" cy="461665"/>
          </a:xfrm>
          <a:prstGeom prst="rect">
            <a:avLst/>
          </a:prstGeom>
          <a:noFill/>
        </p:spPr>
        <p:txBody>
          <a:bodyPr wrap="square" rtlCol="0">
            <a:spAutoFit/>
          </a:bodyPr>
          <a:lstStyle/>
          <a:p>
            <a:pPr algn="just"/>
            <a:r>
              <a:rPr lang="zh-CN" altLang="en-US" sz="2400" b="1" dirty="0">
                <a:latin typeface="Times New Roman" panose="02020603050405020304" pitchFamily="16" charset="0"/>
                <a:ea typeface="楷体" panose="02010609060101010101" pitchFamily="49" charset="-122"/>
                <a:cs typeface="Times New Roman" panose="02020603050405020304" pitchFamily="16" charset="0"/>
              </a:rPr>
              <a:t>图</a:t>
            </a:r>
            <a:r>
              <a:rPr lang="en-US" altLang="zh-CN" sz="2400" b="1" dirty="0">
                <a:latin typeface="Times New Roman" panose="02020603050405020304" pitchFamily="16" charset="0"/>
                <a:ea typeface="楷体" panose="02010609060101010101" pitchFamily="49" charset="-122"/>
                <a:cs typeface="Times New Roman" panose="02020603050405020304" pitchFamily="16" charset="0"/>
              </a:rPr>
              <a:t>6.16 </a:t>
            </a:r>
            <a:r>
              <a:rPr lang="zh-CN" altLang="en-US" sz="2400" b="1" dirty="0">
                <a:latin typeface="Times New Roman" panose="02020603050405020304" pitchFamily="16" charset="0"/>
                <a:ea typeface="楷体" panose="02010609060101010101" pitchFamily="49" charset="-122"/>
                <a:cs typeface="Times New Roman" panose="02020603050405020304" pitchFamily="16" charset="0"/>
              </a:rPr>
              <a:t>使用</a:t>
            </a:r>
            <a:r>
              <a:rPr lang="en-US" altLang="zh-CN" sz="2400" b="1" dirty="0">
                <a:latin typeface="Times New Roman" panose="02020603050405020304" pitchFamily="16" charset="0"/>
                <a:ea typeface="楷体" panose="02010609060101010101" pitchFamily="49" charset="-122"/>
                <a:cs typeface="Times New Roman" panose="02020603050405020304" pitchFamily="16" charset="0"/>
              </a:rPr>
              <a:t>Dropout</a:t>
            </a:r>
            <a:r>
              <a:rPr lang="zh-CN" altLang="en-US" sz="2400" b="1" dirty="0">
                <a:latin typeface="Times New Roman" panose="02020603050405020304" pitchFamily="16" charset="0"/>
                <a:ea typeface="楷体" panose="02010609060101010101" pitchFamily="49" charset="-122"/>
                <a:cs typeface="Times New Roman" panose="02020603050405020304" pitchFamily="16" charset="0"/>
              </a:rPr>
              <a:t>的神经网络模型</a:t>
            </a:r>
            <a:endParaRPr lang="en-US" altLang="zh-CN" sz="2400" b="1" dirty="0">
              <a:latin typeface="Times New Roman" panose="02020603050405020304" pitchFamily="16" charset="0"/>
              <a:ea typeface="楷体" panose="02010609060101010101" pitchFamily="49" charset="-122"/>
              <a:cs typeface="Times New Roman" panose="02020603050405020304" pitchFamily="16" charset="0"/>
            </a:endParaRPr>
          </a:p>
        </p:txBody>
      </p:sp>
      <mc:AlternateContent xmlns:mc="http://schemas.openxmlformats.org/markup-compatibility/2006">
        <mc:Choice xmlns:a14="http://schemas.microsoft.com/office/drawing/2010/main" Requires="a14">
          <p:sp>
            <p:nvSpPr>
              <p:cNvPr id="11" name="文本框 10"/>
              <p:cNvSpPr txBox="1"/>
              <p:nvPr>
                <p:custDataLst>
                  <p:tags r:id="rId2"/>
                </p:custDataLst>
              </p:nvPr>
            </p:nvSpPr>
            <p:spPr>
              <a:xfrm>
                <a:off x="190861" y="3687449"/>
                <a:ext cx="11646084" cy="3346450"/>
              </a:xfrm>
              <a:prstGeom prst="rect">
                <a:avLst/>
              </a:prstGeom>
              <a:noFill/>
            </p:spPr>
            <p:txBody>
              <a:bodyPr wrap="square">
                <a:spAutoFit/>
              </a:bodyPr>
              <a:lstStyle/>
              <a:p>
                <a:pPr indent="0" algn="just" fontAlgn="auto">
                  <a:lnSpc>
                    <a:spcPct val="150000"/>
                  </a:lnSpc>
                  <a:spcAft>
                    <a:spcPts val="0"/>
                  </a:spcAft>
                </a:pPr>
                <a14:m>
                  <m:oMath xmlns:m="http://schemas.openxmlformats.org/officeDocument/2006/math">
                    <m:sSub>
                      <m:sSubPr>
                        <m:ctrlPr>
                          <a:rPr lang="zh-CN" altLang="zh-CN" sz="2400" b="1"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b="1" i="1" kern="100">
                            <a:latin typeface="Cambria Math" panose="02040503050406030204" pitchFamily="18" charset="0"/>
                            <a:ea typeface="Cambria Math" panose="02040503050406030204" pitchFamily="18" charset="0"/>
                            <a:cs typeface="Times New Roman" panose="02020603050405020304" pitchFamily="16" charset="0"/>
                          </a:rPr>
                          <m:t>𝑳</m:t>
                        </m:r>
                      </m:e>
                      <m:sub>
                        <m:r>
                          <a:rPr lang="en-US" altLang="zh-CN" sz="2400" b="1" i="1" kern="100">
                            <a:latin typeface="Cambria Math" panose="02040503050406030204" pitchFamily="18" charset="0"/>
                            <a:ea typeface="Cambria Math" panose="02040503050406030204" pitchFamily="18" charset="0"/>
                            <a:cs typeface="Times New Roman" panose="02020603050405020304" pitchFamily="16" charset="0"/>
                          </a:rPr>
                          <m:t>𝟏</m:t>
                        </m:r>
                      </m:sub>
                    </m:sSub>
                  </m:oMath>
                </a14:m>
                <a:r>
                  <a:rPr lang="zh-CN" altLang="zh-CN" sz="2400" b="1" kern="100" dirty="0">
                    <a:latin typeface="Times New Roman" panose="02020603050405020304" pitchFamily="16" charset="0"/>
                    <a:ea typeface="华文楷体" panose="02010600040101010101" pitchFamily="2" charset="-122"/>
                    <a:cs typeface="Times New Roman" panose="02020603050405020304" pitchFamily="16" charset="0"/>
                  </a:rPr>
                  <a:t>范数</a:t>
                </a:r>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：数学表示为</a:t>
                </a:r>
                <a14:m>
                  <m:oMath xmlns:m="http://schemas.openxmlformats.org/officeDocument/2006/math">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d>
                          <m:dPr>
                            <m:begChr m:val="‖"/>
                            <m:endChr m:val="‖"/>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𝑊</m:t>
                            </m:r>
                          </m:e>
                        </m:d>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1</m:t>
                        </m:r>
                      </m:sub>
                    </m:s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nary>
                      <m:naryPr>
                        <m:chr m:val="∑"/>
                        <m:limLoc m:val="subSup"/>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naryPr>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𝑖</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1</m:t>
                        </m:r>
                      </m:sub>
                      <m:sup>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ℕ</m:t>
                        </m:r>
                      </m:sup>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𝑤</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𝑖</m:t>
                            </m:r>
                          </m:sub>
                        </m:s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e>
                    </m:nary>
                  </m:oMath>
                </a14:m>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，指模型参数</a:t>
                </a:r>
                <a14:m>
                  <m:oMath xmlns:m="http://schemas.openxmlformats.org/officeDocument/2006/math">
                    <m:r>
                      <a:rPr lang="en-US" altLang="zh-CN" sz="2400" b="1" i="1" kern="100">
                        <a:latin typeface="Cambria Math" panose="02040503050406030204" pitchFamily="18" charset="0"/>
                        <a:ea typeface="华文楷体" panose="02010600040101010101" pitchFamily="2" charset="-122"/>
                        <a:cs typeface="Times New Roman" panose="02020603050405020304" pitchFamily="16" charset="0"/>
                      </a:rPr>
                      <m:t>𝑾</m:t>
                    </m:r>
                  </m:oMath>
                </a14:m>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中各个元素的绝对值之和。</a:t>
                </a:r>
                <a14:m>
                  <m:oMath xmlns:m="http://schemas.openxmlformats.org/officeDocument/2006/math">
                    <m:sSub>
                      <m:sSubPr>
                        <m:ctrlPr>
                          <a:rPr lang="zh-CN" altLang="zh-CN" sz="2400" b="1"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b="1" i="1" kern="100">
                            <a:latin typeface="Cambria Math" panose="02040503050406030204" pitchFamily="18" charset="0"/>
                            <a:ea typeface="Cambria Math" panose="02040503050406030204" pitchFamily="18" charset="0"/>
                            <a:cs typeface="Times New Roman" panose="02020603050405020304" pitchFamily="16" charset="0"/>
                          </a:rPr>
                          <m:t>𝑳</m:t>
                        </m:r>
                      </m:e>
                      <m:sub>
                        <m:r>
                          <a:rPr lang="en-US" altLang="zh-CN" sz="2400" b="1" i="1" kern="100">
                            <a:latin typeface="Cambria Math" panose="02040503050406030204" pitchFamily="18" charset="0"/>
                            <a:ea typeface="Cambria Math" panose="02040503050406030204" pitchFamily="18" charset="0"/>
                            <a:cs typeface="Times New Roman" panose="02020603050405020304" pitchFamily="16" charset="0"/>
                          </a:rPr>
                          <m:t>𝟏</m:t>
                        </m:r>
                      </m:sub>
                    </m:sSub>
                  </m:oMath>
                </a14:m>
                <a:r>
                  <a:rPr lang="zh-CN" altLang="zh-CN" sz="2400" b="1" kern="100" dirty="0">
                    <a:latin typeface="Times New Roman" panose="02020603050405020304" pitchFamily="16" charset="0"/>
                    <a:ea typeface="华文楷体" panose="02010600040101010101" pitchFamily="2" charset="-122"/>
                    <a:cs typeface="Times New Roman" panose="02020603050405020304" pitchFamily="16" charset="0"/>
                  </a:rPr>
                  <a:t>范数</a:t>
                </a:r>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也被称为</a:t>
                </a:r>
                <a:r>
                  <a:rPr lang="en-US" altLang="zh-CN" sz="2400" kern="100" dirty="0">
                    <a:latin typeface="Times New Roman" panose="02020603050405020304" pitchFamily="16" charset="0"/>
                    <a:ea typeface="华文楷体" panose="02010600040101010101" pitchFamily="2" charset="-122"/>
                    <a:cs typeface="Times New Roman" panose="02020603050405020304" pitchFamily="16" charset="0"/>
                  </a:rPr>
                  <a:t>“</a:t>
                </a:r>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稀疏规则算子</a:t>
                </a:r>
                <a:r>
                  <a:rPr lang="en-US" altLang="zh-CN" sz="2400" kern="100" dirty="0">
                    <a:latin typeface="Times New Roman" panose="02020603050405020304" pitchFamily="16" charset="0"/>
                    <a:ea typeface="华文楷体" panose="02010600040101010101" pitchFamily="2" charset="-122"/>
                    <a:cs typeface="Times New Roman" panose="02020603050405020304" pitchFamily="16" charset="0"/>
                  </a:rPr>
                  <a:t>”</a:t>
                </a:r>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a:t>
                </a:r>
                <a:r>
                  <a:rPr lang="en-US" altLang="zh-CN" sz="2400" kern="100" dirty="0">
                    <a:latin typeface="Times New Roman" panose="02020603050405020304" pitchFamily="16" charset="0"/>
                    <a:ea typeface="华文楷体" panose="02010600040101010101" pitchFamily="2" charset="-122"/>
                    <a:cs typeface="Times New Roman" panose="02020603050405020304" pitchFamily="16" charset="0"/>
                  </a:rPr>
                  <a:t>Lasso regularization</a:t>
                </a:r>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a:t>
                </a:r>
                <a:endParaRPr lang="zh-CN" altLang="zh-CN" sz="2400" kern="100" dirty="0">
                  <a:latin typeface="等线" panose="02010600030101010101" pitchFamily="2" charset="-122"/>
                  <a:ea typeface="等线" panose="02010600030101010101" pitchFamily="2" charset="-122"/>
                  <a:cs typeface="Times New Roman" panose="02020603050405020304" pitchFamily="16" charset="0"/>
                </a:endParaRPr>
              </a:p>
              <a:p>
                <a:pPr indent="0" algn="just" fontAlgn="auto">
                  <a:lnSpc>
                    <a:spcPct val="150000"/>
                  </a:lnSpc>
                  <a:spcAft>
                    <a:spcPts val="0"/>
                  </a:spcAft>
                </a:pPr>
                <a14:m>
                  <m:oMath xmlns:m="http://schemas.openxmlformats.org/officeDocument/2006/math">
                    <m:sSub>
                      <m:sSubPr>
                        <m:ctrlPr>
                          <a:rPr lang="zh-CN" altLang="zh-CN" sz="2400" b="1"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b="1" i="1" kern="100">
                            <a:latin typeface="Cambria Math" panose="02040503050406030204" pitchFamily="18" charset="0"/>
                            <a:ea typeface="Cambria Math" panose="02040503050406030204" pitchFamily="18" charset="0"/>
                            <a:cs typeface="Times New Roman" panose="02020603050405020304" pitchFamily="16" charset="0"/>
                          </a:rPr>
                          <m:t>𝑳</m:t>
                        </m:r>
                      </m:e>
                      <m:sub>
                        <m:r>
                          <a:rPr lang="en-US" altLang="zh-CN" sz="2400" b="1" i="1" kern="100">
                            <a:latin typeface="Cambria Math" panose="02040503050406030204" pitchFamily="18" charset="0"/>
                            <a:ea typeface="Cambria Math" panose="02040503050406030204" pitchFamily="18" charset="0"/>
                            <a:cs typeface="Times New Roman" panose="02020603050405020304" pitchFamily="16" charset="0"/>
                          </a:rPr>
                          <m:t>𝟐</m:t>
                        </m:r>
                      </m:sub>
                    </m:sSub>
                  </m:oMath>
                </a14:m>
                <a:r>
                  <a:rPr lang="zh-CN" altLang="zh-CN" sz="2400" b="1" kern="100" dirty="0">
                    <a:latin typeface="Times New Roman" panose="02020603050405020304" pitchFamily="16" charset="0"/>
                    <a:ea typeface="华文楷体" panose="02010600040101010101" pitchFamily="2" charset="-122"/>
                    <a:cs typeface="Times New Roman" panose="02020603050405020304" pitchFamily="16" charset="0"/>
                  </a:rPr>
                  <a:t>范数</a:t>
                </a:r>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：数学表示为</a:t>
                </a:r>
                <a14:m>
                  <m:oMath xmlns:m="http://schemas.openxmlformats.org/officeDocument/2006/math">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d>
                          <m:dPr>
                            <m:begChr m:val="‖"/>
                            <m:endChr m:val="‖"/>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𝑊</m:t>
                            </m:r>
                          </m:e>
                        </m:d>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2</m:t>
                        </m:r>
                      </m:sub>
                    </m:s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ad>
                      <m:radPr>
                        <m:degHide m:val="on"/>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radPr>
                      <m:deg/>
                      <m:e>
                        <m:nary>
                          <m:naryPr>
                            <m:chr m:val="∑"/>
                            <m:limLoc m:val="subSup"/>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naryPr>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𝑖</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1</m:t>
                            </m:r>
                          </m:sub>
                          <m:sup>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ℕ</m:t>
                            </m:r>
                          </m:sup>
                          <m:e>
                            <m:sSubSup>
                              <m:sSubSup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Sup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𝑤</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𝑖</m:t>
                                </m:r>
                              </m:sub>
                              <m:sup>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2</m:t>
                                </m:r>
                              </m:sup>
                            </m:sSubSup>
                          </m:e>
                        </m:nary>
                      </m:e>
                    </m:rad>
                  </m:oMath>
                </a14:m>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，指模型参数</a:t>
                </a:r>
                <a14:m>
                  <m:oMath xmlns:m="http://schemas.openxmlformats.org/officeDocument/2006/math">
                    <m:r>
                      <a:rPr lang="en-US" altLang="zh-CN" sz="2400" b="1" i="1" kern="100">
                        <a:latin typeface="Cambria Math" panose="02040503050406030204" pitchFamily="18" charset="0"/>
                        <a:ea typeface="华文楷体" panose="02010600040101010101" pitchFamily="2" charset="-122"/>
                        <a:cs typeface="Times New Roman" panose="02020603050405020304" pitchFamily="16" charset="0"/>
                      </a:rPr>
                      <m:t>𝑾</m:t>
                    </m:r>
                  </m:oMath>
                </a14:m>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中各个元素平方和的开方。</a:t>
                </a:r>
                <a:endPar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endParaRPr>
              </a:p>
              <a:p>
                <a:pPr algn="just">
                  <a:lnSpc>
                    <a:spcPct val="150000"/>
                  </a:lnSpc>
                  <a:spcAft>
                    <a:spcPts val="600"/>
                  </a:spcAft>
                </a:pPr>
                <a:r>
                  <a:rPr lang="zh-CN" altLang="zh-CN" kern="100" dirty="0">
                    <a:latin typeface="Times New Roman" panose="02020603050405020304" pitchFamily="16" charset="0"/>
                    <a:ea typeface="华文楷体" panose="02010600040101010101" pitchFamily="2" charset="-122"/>
                    <a:cs typeface="Times New Roman" panose="02020603050405020304" pitchFamily="16" charset="0"/>
                  </a:rPr>
                  <a:t>L1范数会趋向于产生少量的特征，而其他的特征都是0，而L2范数会选择更多的特征，这些特征都会接近于0。</a:t>
                </a:r>
                <a:endParaRPr lang="zh-CN" altLang="zh-CN" kern="100" dirty="0">
                  <a:latin typeface="Times New Roman" panose="02020603050405020304" pitchFamily="16" charset="0"/>
                  <a:ea typeface="华文楷体" panose="02010600040101010101" pitchFamily="2" charset="-122"/>
                  <a:cs typeface="Times New Roman" panose="02020603050405020304" pitchFamily="16" charset="0"/>
                </a:endParaRPr>
              </a:p>
              <a:p>
                <a:pPr algn="just">
                  <a:lnSpc>
                    <a:spcPct val="150000"/>
                  </a:lnSpc>
                  <a:spcAft>
                    <a:spcPts val="600"/>
                  </a:spcAft>
                </a:pPr>
                <a:endParaRPr lang="zh-CN" altLang="zh-CN" kern="100" dirty="0">
                  <a:latin typeface="Times New Roman" panose="02020603050405020304" pitchFamily="16" charset="0"/>
                  <a:ea typeface="华文楷体" panose="02010600040101010101" pitchFamily="2" charset="-122"/>
                  <a:cs typeface="Times New Roman" panose="02020603050405020304" pitchFamily="16" charset="0"/>
                </a:endParaRPr>
              </a:p>
            </p:txBody>
          </p:sp>
        </mc:Choice>
        <mc:Fallback>
          <p:sp>
            <p:nvSpPr>
              <p:cNvPr id="11" name="文本框 10"/>
              <p:cNvSpPr txBox="1">
                <a:spLocks noRot="1" noChangeAspect="1" noMove="1" noResize="1" noEditPoints="1" noAdjustHandles="1" noChangeArrowheads="1" noChangeShapeType="1" noTextEdit="1"/>
              </p:cNvSpPr>
              <p:nvPr>
                <p:custDataLst>
                  <p:tags r:id="rId3"/>
                </p:custDataLst>
              </p:nvPr>
            </p:nvSpPr>
            <p:spPr>
              <a:xfrm>
                <a:off x="190861" y="3687449"/>
                <a:ext cx="11646084" cy="3346450"/>
              </a:xfrm>
              <a:prstGeom prst="rect">
                <a:avLst/>
              </a:prstGeom>
              <a:blipFill rotWithShape="1">
                <a:blip r:embed="rId4"/>
                <a:stretch>
                  <a:fillRect l="-3" r="5"/>
                </a:stretch>
              </a:blipFill>
            </p:spPr>
            <p:txBody>
              <a:bodyPr/>
              <a:lstStyle/>
              <a:p>
                <a:r>
                  <a:rPr lang="zh-CN" altLang="en-US">
                    <a:noFill/>
                  </a:rPr>
                  <a:t> </a:t>
                </a:r>
              </a:p>
            </p:txBody>
          </p:sp>
        </mc:Fallback>
      </mc:AlternateContent>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黑体" panose="02010609060101010101" pitchFamily="49" charset="-122"/>
                <a:cs typeface="Times New Roman" panose="02020603050405020304" pitchFamily="16" charset="0"/>
                <a:sym typeface="Times New Roman" panose="02020603050405020304" pitchFamily="16" charset="0"/>
              </a:rPr>
              <a:t>提纲</a:t>
            </a:r>
            <a:endParaRPr lang="zh-CN" altLang="en-US" dirty="0">
              <a:latin typeface="黑体" panose="02010609060101010101" pitchFamily="49" charset="-122"/>
              <a:cs typeface="Times New Roman" panose="02020603050405020304" pitchFamily="16" charset="0"/>
            </a:endParaRPr>
          </a:p>
        </p:txBody>
      </p:sp>
      <p:sp>
        <p:nvSpPr>
          <p:cNvPr id="4" name="内容占位符 2"/>
          <p:cNvSpPr>
            <a:spLocks noGrp="1"/>
          </p:cNvSpPr>
          <p:nvPr>
            <p:ph idx="1"/>
          </p:nvPr>
        </p:nvSpPr>
        <p:spPr>
          <a:xfrm>
            <a:off x="393700" y="788988"/>
            <a:ext cx="11355388" cy="5387975"/>
          </a:xfrm>
        </p:spPr>
        <p:txBody>
          <a:bodyPr/>
          <a:lstStyle/>
          <a:p>
            <a:r>
              <a:rPr lang="zh-CN" altLang="en-US" dirty="0"/>
              <a:t>深度学习历史发展</a:t>
            </a:r>
            <a:endParaRPr lang="en-US" altLang="zh-CN" dirty="0"/>
          </a:p>
          <a:p>
            <a:r>
              <a:rPr lang="zh-CN" altLang="en-US" dirty="0"/>
              <a:t>前馈神经网络</a:t>
            </a:r>
            <a:endParaRPr lang="zh-CN" altLang="en-US" dirty="0"/>
          </a:p>
          <a:p>
            <a:r>
              <a:rPr lang="zh-CN" altLang="en-US" dirty="0"/>
              <a:t>卷积神经网络</a:t>
            </a:r>
            <a:endParaRPr lang="en-US" altLang="zh-CN" dirty="0"/>
          </a:p>
          <a:p>
            <a:r>
              <a:rPr lang="zh-CN" altLang="en-US" dirty="0">
                <a:solidFill>
                  <a:srgbClr val="FF0000"/>
                </a:solidFill>
              </a:rPr>
              <a:t>循环神经网络</a:t>
            </a:r>
            <a:endParaRPr lang="en-US" altLang="zh-CN" dirty="0">
              <a:solidFill>
                <a:srgbClr val="FF0000"/>
              </a:solidFill>
            </a:endParaRPr>
          </a:p>
          <a:p>
            <a:r>
              <a:rPr lang="zh-CN" altLang="en-US" dirty="0"/>
              <a:t>深度生成学习</a:t>
            </a:r>
            <a:endParaRPr lang="en-US" altLang="zh-CN" dirty="0"/>
          </a:p>
          <a:p>
            <a:r>
              <a:rPr lang="zh-CN" altLang="en-US" dirty="0"/>
              <a:t>深度学习应用</a:t>
            </a:r>
            <a:endParaRPr lang="zh-CN"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循环神经网络（</a:t>
            </a:r>
            <a:r>
              <a:rPr lang="en-US" altLang="zh-CN" dirty="0"/>
              <a:t>RNN</a:t>
            </a:r>
            <a:r>
              <a:rPr lang="zh-CN" altLang="en-US" dirty="0"/>
              <a:t>）</a:t>
            </a:r>
            <a:endParaRPr lang="zh-CN" altLang="en-US" dirty="0"/>
          </a:p>
        </p:txBody>
      </p:sp>
      <p:sp>
        <p:nvSpPr>
          <p:cNvPr id="3" name="内容占位符 2"/>
          <p:cNvSpPr>
            <a:spLocks noGrp="1"/>
          </p:cNvSpPr>
          <p:nvPr>
            <p:ph idx="1"/>
          </p:nvPr>
        </p:nvSpPr>
        <p:spPr/>
        <p:txBody>
          <a:bodyPr/>
          <a:lstStyle/>
          <a:p>
            <a:r>
              <a:rPr lang="zh-CN" altLang="en-US" dirty="0"/>
              <a:t>循环神经网络（</a:t>
            </a:r>
            <a:r>
              <a:rPr lang="en-US" altLang="zh-CN" dirty="0"/>
              <a:t>Recurrent Neural Network, RNN</a:t>
            </a:r>
            <a:r>
              <a:rPr lang="zh-CN" altLang="en-US" dirty="0"/>
              <a:t>）是一类处理序列数据（如文本句子、视频帧等）时所采用的网络结构。先前所介绍的前馈神经网络或卷积神经网络所需要处理的输入数据一次性给定，难以处理存在前后依赖关系的数据。</a:t>
            </a:r>
            <a:endParaRPr lang="zh-CN" altLang="en-US" dirty="0"/>
          </a:p>
          <a:p>
            <a:r>
              <a:rPr lang="zh-CN" altLang="en-US" dirty="0"/>
              <a:t>循环神经网络的本质是希望模拟人所具有的记忆能力，在学习过程中记住部分已经出现的信息，并利用所记住的信息影响后续结点输出。循环神经网络在自然语言处理，例如语音识别、情感分析、机器翻译等领域有重要应用。</a:t>
            </a:r>
            <a:endParaRPr lang="zh-CN" altLang="en-US" dirty="0"/>
          </a:p>
          <a:p>
            <a:endParaRPr lang="zh-CN"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循环神经网络</a:t>
            </a:r>
            <a:r>
              <a:rPr lang="zh-CN" altLang="en-US" dirty="0">
                <a:latin typeface="Times New Roman" panose="02020603050405020304" pitchFamily="16" charset="0"/>
                <a:cs typeface="Times New Roman" panose="02020603050405020304" pitchFamily="16" charset="0"/>
              </a:rPr>
              <a:t>（</a:t>
            </a:r>
            <a:r>
              <a:rPr lang="en-US" altLang="zh-CN" dirty="0">
                <a:latin typeface="Times New Roman" panose="02020603050405020304" pitchFamily="16" charset="0"/>
                <a:cs typeface="Times New Roman" panose="02020603050405020304" pitchFamily="16" charset="0"/>
              </a:rPr>
              <a:t>RNN</a:t>
            </a:r>
            <a:r>
              <a:rPr lang="zh-CN" altLang="en-US" dirty="0">
                <a:latin typeface="Times New Roman" panose="02020603050405020304" pitchFamily="16" charset="0"/>
                <a:cs typeface="Times New Roman" panose="02020603050405020304" pitchFamily="16" charset="0"/>
              </a:rPr>
              <a:t>）</a:t>
            </a:r>
            <a:endParaRPr lang="zh-CN" altLang="en-US" dirty="0"/>
          </a:p>
        </p:txBody>
      </p:sp>
      <mc:AlternateContent xmlns:mc="http://schemas.openxmlformats.org/markup-compatibility/2006">
        <mc:Choice xmlns:a14="http://schemas.microsoft.com/office/drawing/2010/main" Requires="a14">
          <p:sp>
            <p:nvSpPr>
              <p:cNvPr id="3" name="内容占位符 2"/>
              <p:cNvSpPr>
                <a:spLocks noGrp="1"/>
              </p:cNvSpPr>
              <p:nvPr>
                <p:ph idx="1"/>
              </p:nvPr>
            </p:nvSpPr>
            <p:spPr>
              <a:xfrm>
                <a:off x="394447" y="789709"/>
                <a:ext cx="11355295" cy="5943595"/>
              </a:xfrm>
            </p:spPr>
            <p:txBody>
              <a:bodyPr/>
              <a:lstStyle/>
              <a:p>
                <a:r>
                  <a:rPr lang="zh-CN" altLang="en-US" dirty="0"/>
                  <a:t>循环神经网络在处理数据过程中构成了一个循环体</a:t>
                </a:r>
                <a:endParaRPr lang="en-US" altLang="zh-CN" dirty="0"/>
              </a:p>
              <a:p>
                <a:pPr lvl="1"/>
                <a:r>
                  <a:rPr lang="zh-CN" altLang="en-US" dirty="0"/>
                  <a:t>对于序列数据，在𝑡时刻循环神经网络单元会读取当前输入数据</a:t>
                </a:r>
                <a14:m>
                  <m:oMath xmlns:m="http://schemas.openxmlformats.org/officeDocument/2006/math">
                    <m:sSub>
                      <m:sSubPr>
                        <m:ctrlPr>
                          <a:rPr lang="en-US" altLang="zh-CN" i="1" dirty="0" smtClean="0">
                            <a:latin typeface="Cambria Math" panose="02040503050406030204" pitchFamily="18" charset="0"/>
                          </a:rPr>
                        </m:ctrlPr>
                      </m:sSubPr>
                      <m:e>
                        <m:r>
                          <a:rPr lang="zh-CN" altLang="en-US" i="1" dirty="0" smtClean="0">
                            <a:latin typeface="Cambria Math" panose="02040503050406030204" pitchFamily="18" charset="0"/>
                          </a:rPr>
                          <m:t>𝑥</m:t>
                        </m:r>
                      </m:e>
                      <m:sub>
                        <m:r>
                          <a:rPr lang="zh-CN" altLang="en-US" i="1" dirty="0">
                            <a:latin typeface="Cambria Math" panose="02040503050406030204" pitchFamily="18" charset="0"/>
                          </a:rPr>
                          <m:t>𝑡</m:t>
                        </m:r>
                      </m:sub>
                    </m:sSub>
                  </m:oMath>
                </a14:m>
                <a:r>
                  <a:rPr lang="zh-CN" altLang="en-US" dirty="0"/>
                  <a:t>和前一时刻输入数据</a:t>
                </a:r>
                <a14:m>
                  <m:oMath xmlns:m="http://schemas.openxmlformats.org/officeDocument/2006/math">
                    <m:sSub>
                      <m:sSubPr>
                        <m:ctrlPr>
                          <a:rPr lang="en-US" altLang="zh-CN" i="1" dirty="0" smtClean="0">
                            <a:latin typeface="Cambria Math" panose="02040503050406030204" pitchFamily="18" charset="0"/>
                          </a:rPr>
                        </m:ctrlPr>
                      </m:sSubPr>
                      <m:e>
                        <m:r>
                          <a:rPr lang="zh-CN" altLang="en-US" i="1" dirty="0" smtClean="0">
                            <a:latin typeface="Cambria Math" panose="02040503050406030204" pitchFamily="18" charset="0"/>
                          </a:rPr>
                          <m:t>𝑥</m:t>
                        </m:r>
                      </m:e>
                      <m:sub>
                        <m:r>
                          <a:rPr lang="en-US" altLang="zh-CN" b="0" i="1" dirty="0" smtClean="0">
                            <a:latin typeface="Cambria Math" panose="02040503050406030204" pitchFamily="18" charset="0"/>
                          </a:rPr>
                          <m:t>𝑡</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1</m:t>
                        </m:r>
                      </m:sub>
                    </m:sSub>
                  </m:oMath>
                </a14:m>
                <a:r>
                  <a:rPr lang="zh-CN" altLang="en-US" dirty="0"/>
                  <a:t>所对应的隐式编码结果</a:t>
                </a:r>
                <a14:m>
                  <m:oMath xmlns:m="http://schemas.openxmlformats.org/officeDocument/2006/math">
                    <m:sSub>
                      <m:sSubPr>
                        <m:ctrlPr>
                          <a:rPr lang="en-US" altLang="zh-CN" i="1" dirty="0" smtClean="0">
                            <a:latin typeface="Cambria Math" panose="02040503050406030204" pitchFamily="18" charset="0"/>
                          </a:rPr>
                        </m:ctrlPr>
                      </m:sSubPr>
                      <m:e>
                        <m:r>
                          <a:rPr lang="en-US" altLang="zh-CN" i="1" dirty="0" smtClean="0">
                            <a:latin typeface="Cambria Math" panose="02040503050406030204" pitchFamily="18" charset="0"/>
                          </a:rPr>
                          <m:t>ℎ</m:t>
                        </m:r>
                      </m:e>
                      <m:sub>
                        <m:r>
                          <a:rPr lang="zh-CN" altLang="en-US" i="1" dirty="0" smtClean="0">
                            <a:latin typeface="Cambria Math" panose="02040503050406030204" pitchFamily="18" charset="0"/>
                          </a:rPr>
                          <m:t>𝑡</m:t>
                        </m:r>
                        <m:r>
                          <a:rPr lang="en-US" altLang="zh-CN" b="0" i="1" dirty="0" smtClean="0">
                            <a:latin typeface="Cambria Math" panose="02040503050406030204" pitchFamily="18" charset="0"/>
                          </a:rPr>
                          <m:t>−</m:t>
                        </m:r>
                        <m:r>
                          <a:rPr lang="en-US" altLang="zh-CN" b="0" i="1" dirty="0" smtClean="0">
                            <a:latin typeface="Cambria Math" panose="02040503050406030204" pitchFamily="18" charset="0"/>
                          </a:rPr>
                          <m:t>1</m:t>
                        </m:r>
                      </m:sub>
                    </m:sSub>
                  </m:oMath>
                </a14:m>
                <a:r>
                  <a:rPr lang="zh-CN" altLang="en-US" dirty="0"/>
                  <a:t>，一起生成</a:t>
                </a:r>
                <a14:m>
                  <m:oMath xmlns:m="http://schemas.openxmlformats.org/officeDocument/2006/math">
                    <m:r>
                      <a:rPr lang="zh-CN" altLang="en-US" i="1" dirty="0" smtClean="0">
                        <a:latin typeface="Cambria Math" panose="02040503050406030204" pitchFamily="18" charset="0"/>
                      </a:rPr>
                      <m:t>𝑡</m:t>
                    </m:r>
                  </m:oMath>
                </a14:m>
                <a:r>
                  <a:rPr lang="zh-CN" altLang="en-US" dirty="0"/>
                  <a:t>时刻的隐式编码结果</a:t>
                </a:r>
                <a14:m>
                  <m:oMath xmlns:m="http://schemas.openxmlformats.org/officeDocument/2006/math">
                    <m:sSub>
                      <m:sSubPr>
                        <m:ctrlPr>
                          <a:rPr lang="en-US" altLang="zh-CN" i="1" dirty="0" smtClean="0">
                            <a:latin typeface="Cambria Math" panose="02040503050406030204" pitchFamily="18" charset="0"/>
                          </a:rPr>
                        </m:ctrlPr>
                      </m:sSubPr>
                      <m:e>
                        <m:r>
                          <a:rPr lang="en-US" altLang="zh-CN" i="1" dirty="0" smtClean="0">
                            <a:latin typeface="Cambria Math" panose="02040503050406030204" pitchFamily="18" charset="0"/>
                          </a:rPr>
                          <m:t>ℎ</m:t>
                        </m:r>
                      </m:e>
                      <m:sub>
                        <m:r>
                          <a:rPr lang="zh-CN" altLang="en-US" i="1" dirty="0">
                            <a:latin typeface="Cambria Math" panose="02040503050406030204" pitchFamily="18" charset="0"/>
                          </a:rPr>
                          <m:t>𝑡</m:t>
                        </m:r>
                      </m:sub>
                    </m:sSub>
                  </m:oMath>
                </a14:m>
                <a:r>
                  <a:rPr lang="zh-CN" altLang="en-US" dirty="0"/>
                  <a:t>。接着将</a:t>
                </a:r>
                <a14:m>
                  <m:oMath xmlns:m="http://schemas.openxmlformats.org/officeDocument/2006/math">
                    <m:sSub>
                      <m:sSubPr>
                        <m:ctrlPr>
                          <a:rPr lang="en-US" altLang="zh-CN" i="1" dirty="0" smtClean="0">
                            <a:latin typeface="Cambria Math" panose="02040503050406030204" pitchFamily="18" charset="0"/>
                          </a:rPr>
                        </m:ctrlPr>
                      </m:sSubPr>
                      <m:e>
                        <m:r>
                          <a:rPr lang="en-US" altLang="zh-CN" i="1" dirty="0" smtClean="0">
                            <a:latin typeface="Cambria Math" panose="02040503050406030204" pitchFamily="18" charset="0"/>
                          </a:rPr>
                          <m:t>ℎ</m:t>
                        </m:r>
                      </m:e>
                      <m:sub>
                        <m:r>
                          <a:rPr lang="zh-CN" altLang="en-US" i="1" dirty="0">
                            <a:latin typeface="Cambria Math" panose="02040503050406030204" pitchFamily="18" charset="0"/>
                          </a:rPr>
                          <m:t>𝑡</m:t>
                        </m:r>
                      </m:sub>
                    </m:sSub>
                  </m:oMath>
                </a14:m>
                <a:r>
                  <a:rPr lang="zh-CN" altLang="en-US" dirty="0"/>
                  <a:t>后传。</a:t>
                </a:r>
                <a:endParaRPr lang="zh-CN" altLang="en-US" dirty="0"/>
              </a:p>
              <a:p>
                <a:endParaRPr lang="zh-CN" altLang="en-US" dirty="0"/>
              </a:p>
            </p:txBody>
          </p:sp>
        </mc:Choice>
        <mc:Fallback>
          <p:sp>
            <p:nvSpPr>
              <p:cNvPr id="3" name="内容占位符 2"/>
              <p:cNvSpPr>
                <a:spLocks noRot="1" noChangeAspect="1" noMove="1" noResize="1" noEditPoints="1" noAdjustHandles="1" noChangeArrowheads="1" noChangeShapeType="1" noTextEdit="1"/>
              </p:cNvSpPr>
              <p:nvPr>
                <p:ph idx="1"/>
              </p:nvPr>
            </p:nvSpPr>
            <p:spPr>
              <a:xfrm>
                <a:off x="394447" y="789709"/>
                <a:ext cx="11355295" cy="5943595"/>
              </a:xfrm>
              <a:blipFill rotWithShape="1">
                <a:blip r:embed="rId1"/>
                <a:stretch>
                  <a:fillRect l="-1" t="-7" r="3" b="7"/>
                </a:stretch>
              </a:blipFill>
            </p:spPr>
            <p:txBody>
              <a:bodyPr/>
              <a:lstStyle/>
              <a:p>
                <a:r>
                  <a:rPr lang="zh-CN" altLang="en-US">
                    <a:noFill/>
                  </a:rPr>
                  <a:t> </a:t>
                </a:r>
              </a:p>
            </p:txBody>
          </p:sp>
        </mc:Fallback>
      </mc:AlternateContent>
      <p:grpSp>
        <p:nvGrpSpPr>
          <p:cNvPr id="121" name="组合 120"/>
          <p:cNvGrpSpPr/>
          <p:nvPr/>
        </p:nvGrpSpPr>
        <p:grpSpPr>
          <a:xfrm>
            <a:off x="615181" y="3233617"/>
            <a:ext cx="3584918" cy="2987721"/>
            <a:chOff x="615181" y="3233617"/>
            <a:chExt cx="3584918" cy="2987721"/>
          </a:xfrm>
        </p:grpSpPr>
        <p:sp>
          <p:nvSpPr>
            <p:cNvPr id="95" name="圆角矩形 1"/>
            <p:cNvSpPr/>
            <p:nvPr/>
          </p:nvSpPr>
          <p:spPr>
            <a:xfrm>
              <a:off x="2146902" y="4515055"/>
              <a:ext cx="1008000" cy="576064"/>
            </a:xfrm>
            <a:prstGeom prst="roundRect">
              <a:avLst/>
            </a:prstGeom>
            <a:solidFill>
              <a:srgbClr val="92D05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6" charset="0"/>
                  <a:cs typeface="Times New Roman" panose="02020603050405020304" pitchFamily="16" charset="0"/>
                </a:rPr>
                <a:t>RNN</a:t>
              </a:r>
              <a:endParaRPr lang="zh-CN" altLang="en-US" sz="2800" dirty="0">
                <a:solidFill>
                  <a:schemeClr val="tx1"/>
                </a:solidFill>
                <a:latin typeface="Times New Roman" panose="02020603050405020304" pitchFamily="16" charset="0"/>
                <a:cs typeface="Times New Roman" panose="02020603050405020304" pitchFamily="16" charset="0"/>
              </a:endParaRPr>
            </a:p>
          </p:txBody>
        </p:sp>
        <p:cxnSp>
          <p:nvCxnSpPr>
            <p:cNvPr id="96" name="直接箭头连接符 95"/>
            <p:cNvCxnSpPr>
              <a:stCxn id="97" idx="0"/>
              <a:endCxn id="95" idx="2"/>
            </p:cNvCxnSpPr>
            <p:nvPr/>
          </p:nvCxnSpPr>
          <p:spPr>
            <a:xfrm flipV="1">
              <a:off x="2633191" y="5091119"/>
              <a:ext cx="17711" cy="37421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7" name="椭圆 96"/>
                <p:cNvSpPr/>
                <p:nvPr/>
              </p:nvSpPr>
              <p:spPr>
                <a:xfrm>
                  <a:off x="2237191" y="5465338"/>
                  <a:ext cx="792000" cy="756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97" name="椭圆 96"/>
                <p:cNvSpPr>
                  <a:spLocks noRot="1" noChangeAspect="1" noMove="1" noResize="1" noEditPoints="1" noAdjustHandles="1" noChangeArrowheads="1" noChangeShapeType="1" noTextEdit="1"/>
                </p:cNvSpPr>
                <p:nvPr/>
              </p:nvSpPr>
              <p:spPr>
                <a:xfrm>
                  <a:off x="2237191" y="5465338"/>
                  <a:ext cx="792000" cy="756000"/>
                </a:xfrm>
                <a:prstGeom prst="ellipse">
                  <a:avLst/>
                </a:prstGeom>
                <a:blipFill rotWithShape="1">
                  <a:blip r:embed="rId2"/>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99" name="直接箭头连接符 98"/>
            <p:cNvCxnSpPr>
              <a:stCxn id="100" idx="6"/>
              <a:endCxn id="97" idx="2"/>
            </p:cNvCxnSpPr>
            <p:nvPr/>
          </p:nvCxnSpPr>
          <p:spPr>
            <a:xfrm>
              <a:off x="1858283" y="5843338"/>
              <a:ext cx="378908"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00" name="椭圆 99"/>
                <p:cNvSpPr/>
                <p:nvPr/>
              </p:nvSpPr>
              <p:spPr>
                <a:xfrm>
                  <a:off x="1066283" y="5465338"/>
                  <a:ext cx="792000" cy="756000"/>
                </a:xfrm>
                <a:prstGeom prst="ellipse">
                  <a:avLst/>
                </a:prstGeom>
                <a:solidFill>
                  <a:schemeClr val="bg1"/>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100" name="椭圆 99"/>
                <p:cNvSpPr>
                  <a:spLocks noRot="1" noChangeAspect="1" noMove="1" noResize="1" noEditPoints="1" noAdjustHandles="1" noChangeArrowheads="1" noChangeShapeType="1" noTextEdit="1"/>
                </p:cNvSpPr>
                <p:nvPr/>
              </p:nvSpPr>
              <p:spPr>
                <a:xfrm>
                  <a:off x="1066283" y="5465338"/>
                  <a:ext cx="792000" cy="756000"/>
                </a:xfrm>
                <a:prstGeom prst="ellipse">
                  <a:avLst/>
                </a:prstGeom>
                <a:blipFill rotWithShape="1">
                  <a:blip r:embed="rId3"/>
                </a:blip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102" name="直接箭头连接符 101"/>
            <p:cNvCxnSpPr>
              <a:stCxn id="97" idx="6"/>
              <a:endCxn id="103" idx="2"/>
            </p:cNvCxnSpPr>
            <p:nvPr/>
          </p:nvCxnSpPr>
          <p:spPr>
            <a:xfrm>
              <a:off x="3029191" y="5843338"/>
              <a:ext cx="378908"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03" name="椭圆 102"/>
                <p:cNvSpPr/>
                <p:nvPr/>
              </p:nvSpPr>
              <p:spPr>
                <a:xfrm>
                  <a:off x="3408099" y="5465338"/>
                  <a:ext cx="792000" cy="756000"/>
                </a:xfrm>
                <a:prstGeom prst="ellipse">
                  <a:avLst/>
                </a:prstGeom>
                <a:solidFill>
                  <a:schemeClr val="bg1"/>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103" name="椭圆 102"/>
                <p:cNvSpPr>
                  <a:spLocks noRot="1" noChangeAspect="1" noMove="1" noResize="1" noEditPoints="1" noAdjustHandles="1" noChangeArrowheads="1" noChangeShapeType="1" noTextEdit="1"/>
                </p:cNvSpPr>
                <p:nvPr/>
              </p:nvSpPr>
              <p:spPr>
                <a:xfrm>
                  <a:off x="3408099" y="5465338"/>
                  <a:ext cx="792000" cy="756000"/>
                </a:xfrm>
                <a:prstGeom prst="ellipse">
                  <a:avLst/>
                </a:prstGeom>
                <a:blipFill rotWithShape="1">
                  <a:blip r:embed="rId4"/>
                </a:blip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105" name="直接连接符 104"/>
            <p:cNvCxnSpPr>
              <a:stCxn id="95" idx="3"/>
            </p:cNvCxnSpPr>
            <p:nvPr/>
          </p:nvCxnSpPr>
          <p:spPr>
            <a:xfrm>
              <a:off x="3154902" y="4803087"/>
              <a:ext cx="360152" cy="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V="1">
              <a:off x="3515054" y="4197537"/>
              <a:ext cx="0" cy="60555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1633232" y="4197537"/>
              <a:ext cx="1881822" cy="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1642846" y="4803087"/>
              <a:ext cx="504056" cy="0"/>
            </a:xfrm>
            <a:prstGeom prst="line">
              <a:avLst/>
            </a:prstGeom>
            <a:ln w="1905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1642846" y="4197537"/>
              <a:ext cx="0" cy="60555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10" name="直接箭头连接符 109"/>
            <p:cNvCxnSpPr>
              <a:stCxn id="95" idx="0"/>
              <a:endCxn id="111" idx="4"/>
            </p:cNvCxnSpPr>
            <p:nvPr/>
          </p:nvCxnSpPr>
          <p:spPr>
            <a:xfrm flipV="1">
              <a:off x="2650902" y="3989617"/>
              <a:ext cx="6947" cy="525438"/>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11" name="椭圆 110"/>
                <p:cNvSpPr/>
                <p:nvPr/>
              </p:nvSpPr>
              <p:spPr>
                <a:xfrm>
                  <a:off x="2261849" y="3233617"/>
                  <a:ext cx="792000" cy="7560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ℎ</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111" name="椭圆 110"/>
                <p:cNvSpPr>
                  <a:spLocks noRot="1" noChangeAspect="1" noMove="1" noResize="1" noEditPoints="1" noAdjustHandles="1" noChangeArrowheads="1" noChangeShapeType="1" noTextEdit="1"/>
                </p:cNvSpPr>
                <p:nvPr/>
              </p:nvSpPr>
              <p:spPr>
                <a:xfrm>
                  <a:off x="2261849" y="3233617"/>
                  <a:ext cx="792000" cy="756000"/>
                </a:xfrm>
                <a:prstGeom prst="ellipse">
                  <a:avLst/>
                </a:prstGeom>
                <a:blipFill rotWithShape="1">
                  <a:blip r:embed="rId5"/>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sp>
          <p:nvSpPr>
            <p:cNvPr id="112" name="矩形 111"/>
            <p:cNvSpPr/>
            <p:nvPr/>
          </p:nvSpPr>
          <p:spPr>
            <a:xfrm>
              <a:off x="615181" y="3741287"/>
              <a:ext cx="1598515" cy="523220"/>
            </a:xfrm>
            <a:prstGeom prst="rect">
              <a:avLst/>
            </a:prstGeom>
          </p:spPr>
          <p:txBody>
            <a:bodyPr wrap="none">
              <a:spAutoFit/>
            </a:bodyPr>
            <a:lstStyle/>
            <a:p>
              <a:r>
                <a:rPr lang="en-US" altLang="zh-CN" sz="2800" dirty="0">
                  <a:solidFill>
                    <a:srgbClr val="C00000"/>
                  </a:solidFill>
                  <a:latin typeface="Times New Roman" panose="02020603050405020304" pitchFamily="16" charset="0"/>
                  <a:cs typeface="Times New Roman" panose="02020603050405020304" pitchFamily="16" charset="0"/>
                </a:rPr>
                <a:t>Recurrent</a:t>
              </a:r>
              <a:endParaRPr lang="zh-CN" altLang="en-US" sz="2800" dirty="0">
                <a:solidFill>
                  <a:srgbClr val="C00000"/>
                </a:solidFill>
                <a:latin typeface="Times New Roman" panose="02020603050405020304" pitchFamily="16" charset="0"/>
                <a:cs typeface="Times New Roman" panose="02020603050405020304" pitchFamily="16" charset="0"/>
              </a:endParaRPr>
            </a:p>
          </p:txBody>
        </p:sp>
      </p:grpSp>
      <p:sp>
        <p:nvSpPr>
          <p:cNvPr id="61" name="右箭头 169"/>
          <p:cNvSpPr/>
          <p:nvPr/>
        </p:nvSpPr>
        <p:spPr>
          <a:xfrm>
            <a:off x="4761117" y="4776061"/>
            <a:ext cx="864096" cy="3741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2" name="矩形 61"/>
          <p:cNvSpPr/>
          <p:nvPr/>
        </p:nvSpPr>
        <p:spPr>
          <a:xfrm>
            <a:off x="4748156" y="3947596"/>
            <a:ext cx="906017" cy="1661032"/>
          </a:xfrm>
          <a:prstGeom prst="rect">
            <a:avLst/>
          </a:prstGeom>
        </p:spPr>
        <p:txBody>
          <a:bodyPr wrap="none">
            <a:spAutoFit/>
          </a:bodyPr>
          <a:lstStyle/>
          <a:p>
            <a:pPr>
              <a:lnSpc>
                <a:spcPct val="200000"/>
              </a:lnSpc>
            </a:pPr>
            <a:r>
              <a:rPr lang="zh-CN" altLang="en-US" sz="2800" b="1" dirty="0">
                <a:solidFill>
                  <a:srgbClr val="C00000"/>
                </a:solidFill>
                <a:latin typeface="黑体" panose="02010609060101010101" pitchFamily="49" charset="-122"/>
                <a:ea typeface="黑体" panose="02010609060101010101" pitchFamily="49" charset="-122"/>
              </a:rPr>
              <a:t>展开</a:t>
            </a:r>
            <a:endParaRPr lang="en-US" altLang="zh-CN" sz="2800" b="1" dirty="0">
              <a:solidFill>
                <a:srgbClr val="C00000"/>
              </a:solidFill>
              <a:latin typeface="黑体" panose="02010609060101010101" pitchFamily="49" charset="-122"/>
              <a:ea typeface="黑体" panose="02010609060101010101" pitchFamily="49" charset="-122"/>
            </a:endParaRPr>
          </a:p>
          <a:p>
            <a:pPr>
              <a:lnSpc>
                <a:spcPct val="200000"/>
              </a:lnSpc>
            </a:pPr>
            <a:r>
              <a:rPr lang="zh-CN" altLang="en-US" sz="2800" b="1" dirty="0">
                <a:solidFill>
                  <a:srgbClr val="C00000"/>
                </a:solidFill>
                <a:latin typeface="黑体" panose="02010609060101010101" pitchFamily="49" charset="-122"/>
                <a:ea typeface="黑体" panose="02010609060101010101" pitchFamily="49" charset="-122"/>
              </a:rPr>
              <a:t>形式</a:t>
            </a:r>
            <a:endParaRPr lang="zh-CN" altLang="en-US" sz="2800" b="1" dirty="0">
              <a:solidFill>
                <a:srgbClr val="C00000"/>
              </a:solidFill>
              <a:latin typeface="黑体" panose="02010609060101010101" pitchFamily="49" charset="-122"/>
              <a:ea typeface="黑体" panose="02010609060101010101" pitchFamily="49" charset="-122"/>
            </a:endParaRPr>
          </a:p>
        </p:txBody>
      </p:sp>
      <p:grpSp>
        <p:nvGrpSpPr>
          <p:cNvPr id="158" name="组合 157"/>
          <p:cNvGrpSpPr/>
          <p:nvPr/>
        </p:nvGrpSpPr>
        <p:grpSpPr>
          <a:xfrm>
            <a:off x="5705490" y="3598185"/>
            <a:ext cx="5906050" cy="2723194"/>
            <a:chOff x="5705490" y="3598185"/>
            <a:chExt cx="5906050" cy="2723194"/>
          </a:xfrm>
        </p:grpSpPr>
        <p:sp>
          <p:nvSpPr>
            <p:cNvPr id="63" name="圆角矩形 129"/>
            <p:cNvSpPr/>
            <p:nvPr/>
          </p:nvSpPr>
          <p:spPr>
            <a:xfrm>
              <a:off x="8154515" y="4747444"/>
              <a:ext cx="1008000" cy="348679"/>
            </a:xfrm>
            <a:prstGeom prst="roundRect">
              <a:avLst/>
            </a:prstGeom>
            <a:solidFill>
              <a:srgbClr val="92D05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6" charset="0"/>
                  <a:cs typeface="Times New Roman" panose="02020603050405020304" pitchFamily="16" charset="0"/>
                </a:rPr>
                <a:t>RNN</a:t>
              </a:r>
              <a:endParaRPr lang="zh-CN" altLang="en-US" sz="2800" dirty="0">
                <a:solidFill>
                  <a:schemeClr val="tx1"/>
                </a:solidFill>
                <a:latin typeface="Times New Roman" panose="02020603050405020304" pitchFamily="16" charset="0"/>
                <a:cs typeface="Times New Roman" panose="02020603050405020304" pitchFamily="16" charset="0"/>
              </a:endParaRPr>
            </a:p>
          </p:txBody>
        </p:sp>
        <mc:AlternateContent xmlns:mc="http://schemas.openxmlformats.org/markup-compatibility/2006">
          <mc:Choice xmlns:a14="http://schemas.microsoft.com/office/drawing/2010/main" Requires="a14">
            <p:sp>
              <p:nvSpPr>
                <p:cNvPr id="64" name="椭圆 63"/>
                <p:cNvSpPr/>
                <p:nvPr/>
              </p:nvSpPr>
              <p:spPr>
                <a:xfrm>
                  <a:off x="8262515" y="5565379"/>
                  <a:ext cx="792000" cy="756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64" name="椭圆 63"/>
                <p:cNvSpPr>
                  <a:spLocks noRot="1" noChangeAspect="1" noMove="1" noResize="1" noEditPoints="1" noAdjustHandles="1" noChangeArrowheads="1" noChangeShapeType="1" noTextEdit="1"/>
                </p:cNvSpPr>
                <p:nvPr/>
              </p:nvSpPr>
              <p:spPr>
                <a:xfrm>
                  <a:off x="8262515" y="5565379"/>
                  <a:ext cx="792000" cy="756000"/>
                </a:xfrm>
                <a:prstGeom prst="ellipse">
                  <a:avLst/>
                </a:prstGeom>
                <a:blipFill rotWithShape="1">
                  <a:blip r:embed="rId2"/>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66" name="直接箭头连接符 65"/>
            <p:cNvCxnSpPr>
              <a:stCxn id="67" idx="6"/>
              <a:endCxn id="64" idx="2"/>
            </p:cNvCxnSpPr>
            <p:nvPr/>
          </p:nvCxnSpPr>
          <p:spPr>
            <a:xfrm>
              <a:off x="7613100" y="5943379"/>
              <a:ext cx="649415"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67" name="椭圆 66"/>
                <p:cNvSpPr/>
                <p:nvPr/>
              </p:nvSpPr>
              <p:spPr>
                <a:xfrm>
                  <a:off x="6821100" y="5565379"/>
                  <a:ext cx="792000" cy="756000"/>
                </a:xfrm>
                <a:prstGeom prst="ellipse">
                  <a:avLst/>
                </a:prstGeom>
                <a:solidFill>
                  <a:schemeClr val="bg1"/>
                </a:solidFill>
                <a:ln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67" name="椭圆 66"/>
                <p:cNvSpPr>
                  <a:spLocks noRot="1" noChangeAspect="1" noMove="1" noResize="1" noEditPoints="1" noAdjustHandles="1" noChangeArrowheads="1" noChangeShapeType="1" noTextEdit="1"/>
                </p:cNvSpPr>
                <p:nvPr/>
              </p:nvSpPr>
              <p:spPr>
                <a:xfrm>
                  <a:off x="6821100" y="5565379"/>
                  <a:ext cx="792000" cy="756000"/>
                </a:xfrm>
                <a:prstGeom prst="ellipse">
                  <a:avLst/>
                </a:prstGeom>
                <a:blipFill rotWithShape="1">
                  <a:blip r:embed="rId6"/>
                </a:blipFill>
                <a:ln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69" name="直接箭头连接符 68"/>
            <p:cNvCxnSpPr>
              <a:stCxn id="64" idx="6"/>
              <a:endCxn id="70" idx="2"/>
            </p:cNvCxnSpPr>
            <p:nvPr/>
          </p:nvCxnSpPr>
          <p:spPr>
            <a:xfrm>
              <a:off x="9054515" y="5943379"/>
              <a:ext cx="649415"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0" name="椭圆 69"/>
                <p:cNvSpPr/>
                <p:nvPr/>
              </p:nvSpPr>
              <p:spPr>
                <a:xfrm>
                  <a:off x="9703930" y="5565379"/>
                  <a:ext cx="792000" cy="756000"/>
                </a:xfrm>
                <a:prstGeom prst="ellipse">
                  <a:avLst/>
                </a:prstGeom>
                <a:solidFill>
                  <a:schemeClr val="bg1"/>
                </a:solidFill>
                <a:ln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70" name="椭圆 69"/>
                <p:cNvSpPr>
                  <a:spLocks noRot="1" noChangeAspect="1" noMove="1" noResize="1" noEditPoints="1" noAdjustHandles="1" noChangeArrowheads="1" noChangeShapeType="1" noTextEdit="1"/>
                </p:cNvSpPr>
                <p:nvPr/>
              </p:nvSpPr>
              <p:spPr>
                <a:xfrm>
                  <a:off x="9703930" y="5565379"/>
                  <a:ext cx="792000" cy="756000"/>
                </a:xfrm>
                <a:prstGeom prst="ellipse">
                  <a:avLst/>
                </a:prstGeom>
                <a:blipFill rotWithShape="1">
                  <a:blip r:embed="rId7"/>
                </a:blipFill>
                <a:ln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72" name="直接箭头连接符 71"/>
            <p:cNvCxnSpPr>
              <a:stCxn id="76" idx="0"/>
              <a:endCxn id="84" idx="4"/>
            </p:cNvCxnSpPr>
            <p:nvPr/>
          </p:nvCxnSpPr>
          <p:spPr>
            <a:xfrm flipV="1">
              <a:off x="10099930" y="4354185"/>
              <a:ext cx="0" cy="39325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3" name="椭圆 72"/>
                <p:cNvSpPr/>
                <p:nvPr/>
              </p:nvSpPr>
              <p:spPr>
                <a:xfrm>
                  <a:off x="8262515" y="3598185"/>
                  <a:ext cx="792000" cy="7560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ℎ</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73" name="椭圆 72"/>
                <p:cNvSpPr>
                  <a:spLocks noRot="1" noChangeAspect="1" noMove="1" noResize="1" noEditPoints="1" noAdjustHandles="1" noChangeArrowheads="1" noChangeShapeType="1" noTextEdit="1"/>
                </p:cNvSpPr>
                <p:nvPr/>
              </p:nvSpPr>
              <p:spPr>
                <a:xfrm>
                  <a:off x="8262515" y="3598185"/>
                  <a:ext cx="792000" cy="756000"/>
                </a:xfrm>
                <a:prstGeom prst="ellipse">
                  <a:avLst/>
                </a:prstGeom>
                <a:blipFill rotWithShape="1">
                  <a:blip r:embed="rId5"/>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74" name="直接箭头连接符 73"/>
            <p:cNvCxnSpPr>
              <a:stCxn id="63" idx="0"/>
              <a:endCxn id="73" idx="4"/>
            </p:cNvCxnSpPr>
            <p:nvPr/>
          </p:nvCxnSpPr>
          <p:spPr>
            <a:xfrm flipV="1">
              <a:off x="8658515" y="4354185"/>
              <a:ext cx="0" cy="39325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75" name="直接箭头连接符 74"/>
            <p:cNvCxnSpPr>
              <a:stCxn id="64" idx="0"/>
              <a:endCxn id="63" idx="2"/>
            </p:cNvCxnSpPr>
            <p:nvPr/>
          </p:nvCxnSpPr>
          <p:spPr>
            <a:xfrm flipV="1">
              <a:off x="8658515" y="5096123"/>
              <a:ext cx="0" cy="469256"/>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76" name="圆角矩形 149"/>
            <p:cNvSpPr/>
            <p:nvPr/>
          </p:nvSpPr>
          <p:spPr>
            <a:xfrm>
              <a:off x="9595930" y="4747444"/>
              <a:ext cx="1008000" cy="348679"/>
            </a:xfrm>
            <a:prstGeom prst="roundRect">
              <a:avLst/>
            </a:prstGeom>
            <a:solidFill>
              <a:srgbClr val="92D05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6" charset="0"/>
                  <a:cs typeface="Times New Roman" panose="02020603050405020304" pitchFamily="16" charset="0"/>
                </a:rPr>
                <a:t>RNN</a:t>
              </a:r>
              <a:endParaRPr lang="zh-CN" altLang="en-US" sz="2800" dirty="0">
                <a:solidFill>
                  <a:schemeClr val="tx1"/>
                </a:solidFill>
                <a:latin typeface="Times New Roman" panose="02020603050405020304" pitchFamily="16" charset="0"/>
                <a:cs typeface="Times New Roman" panose="02020603050405020304" pitchFamily="16" charset="0"/>
              </a:endParaRPr>
            </a:p>
          </p:txBody>
        </p:sp>
        <p:cxnSp>
          <p:nvCxnSpPr>
            <p:cNvPr id="77" name="直接箭头连接符 76"/>
            <p:cNvCxnSpPr>
              <a:stCxn id="70" idx="0"/>
              <a:endCxn id="76" idx="2"/>
            </p:cNvCxnSpPr>
            <p:nvPr/>
          </p:nvCxnSpPr>
          <p:spPr>
            <a:xfrm flipV="1">
              <a:off x="10099930" y="5096123"/>
              <a:ext cx="0" cy="469256"/>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78" name="圆角矩形 151"/>
            <p:cNvSpPr/>
            <p:nvPr/>
          </p:nvSpPr>
          <p:spPr>
            <a:xfrm>
              <a:off x="6713100" y="4747444"/>
              <a:ext cx="1008000" cy="348679"/>
            </a:xfrm>
            <a:prstGeom prst="roundRect">
              <a:avLst/>
            </a:prstGeom>
            <a:solidFill>
              <a:srgbClr val="92D05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Times New Roman" panose="02020603050405020304" pitchFamily="16" charset="0"/>
                  <a:cs typeface="Times New Roman" panose="02020603050405020304" pitchFamily="16" charset="0"/>
                </a:rPr>
                <a:t>RNN</a:t>
              </a:r>
              <a:endParaRPr lang="zh-CN" altLang="en-US" sz="2800" dirty="0">
                <a:solidFill>
                  <a:schemeClr val="tx1"/>
                </a:solidFill>
                <a:latin typeface="Times New Roman" panose="02020603050405020304" pitchFamily="16" charset="0"/>
                <a:cs typeface="Times New Roman" panose="02020603050405020304" pitchFamily="16" charset="0"/>
              </a:endParaRPr>
            </a:p>
          </p:txBody>
        </p:sp>
        <p:cxnSp>
          <p:nvCxnSpPr>
            <p:cNvPr id="79" name="直接箭头连接符 78"/>
            <p:cNvCxnSpPr>
              <a:stCxn id="78" idx="3"/>
              <a:endCxn id="63" idx="1"/>
            </p:cNvCxnSpPr>
            <p:nvPr/>
          </p:nvCxnSpPr>
          <p:spPr>
            <a:xfrm>
              <a:off x="7721100" y="4921784"/>
              <a:ext cx="433415"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80" name="直接箭头连接符 79"/>
            <p:cNvCxnSpPr>
              <a:stCxn id="67" idx="0"/>
              <a:endCxn id="78" idx="2"/>
            </p:cNvCxnSpPr>
            <p:nvPr/>
          </p:nvCxnSpPr>
          <p:spPr>
            <a:xfrm flipV="1">
              <a:off x="7217100" y="5096123"/>
              <a:ext cx="0" cy="469256"/>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81" name="直接箭头连接符 80"/>
            <p:cNvCxnSpPr>
              <a:stCxn id="78" idx="0"/>
              <a:endCxn id="82" idx="4"/>
            </p:cNvCxnSpPr>
            <p:nvPr/>
          </p:nvCxnSpPr>
          <p:spPr>
            <a:xfrm flipV="1">
              <a:off x="7217100" y="4369445"/>
              <a:ext cx="0" cy="37799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2" name="椭圆 81"/>
                <p:cNvSpPr/>
                <p:nvPr/>
              </p:nvSpPr>
              <p:spPr>
                <a:xfrm>
                  <a:off x="6821100" y="3613445"/>
                  <a:ext cx="792000" cy="7560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ℎ</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82" name="椭圆 81"/>
                <p:cNvSpPr>
                  <a:spLocks noRot="1" noChangeAspect="1" noMove="1" noResize="1" noEditPoints="1" noAdjustHandles="1" noChangeArrowheads="1" noChangeShapeType="1" noTextEdit="1"/>
                </p:cNvSpPr>
                <p:nvPr/>
              </p:nvSpPr>
              <p:spPr>
                <a:xfrm>
                  <a:off x="6821100" y="3613445"/>
                  <a:ext cx="792000" cy="756000"/>
                </a:xfrm>
                <a:prstGeom prst="ellipse">
                  <a:avLst/>
                </a:prstGeom>
                <a:blipFill rotWithShape="1">
                  <a:blip r:embed="rId8"/>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83" name="直接箭头连接符 82"/>
            <p:cNvCxnSpPr/>
            <p:nvPr/>
          </p:nvCxnSpPr>
          <p:spPr>
            <a:xfrm flipV="1">
              <a:off x="10094408" y="4030967"/>
              <a:ext cx="0" cy="33167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4" name="椭圆 83"/>
                <p:cNvSpPr/>
                <p:nvPr/>
              </p:nvSpPr>
              <p:spPr>
                <a:xfrm>
                  <a:off x="9703930" y="3598185"/>
                  <a:ext cx="792000" cy="7560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ℎ</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84" name="椭圆 83"/>
                <p:cNvSpPr>
                  <a:spLocks noRot="1" noChangeAspect="1" noMove="1" noResize="1" noEditPoints="1" noAdjustHandles="1" noChangeArrowheads="1" noChangeShapeType="1" noTextEdit="1"/>
                </p:cNvSpPr>
                <p:nvPr/>
              </p:nvSpPr>
              <p:spPr>
                <a:xfrm>
                  <a:off x="9703930" y="3598185"/>
                  <a:ext cx="792000" cy="756000"/>
                </a:xfrm>
                <a:prstGeom prst="ellipse">
                  <a:avLst/>
                </a:prstGeom>
                <a:blipFill rotWithShape="1">
                  <a:blip r:embed="rId9"/>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85" name="曲线连接符 50"/>
            <p:cNvCxnSpPr>
              <a:stCxn id="82" idx="6"/>
            </p:cNvCxnSpPr>
            <p:nvPr/>
          </p:nvCxnSpPr>
          <p:spPr>
            <a:xfrm>
              <a:off x="7613100" y="3991445"/>
              <a:ext cx="612000" cy="771259"/>
            </a:xfrm>
            <a:prstGeom prst="curvedConnector2">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86" name="曲线连接符 158"/>
            <p:cNvCxnSpPr>
              <a:stCxn id="73" idx="6"/>
            </p:cNvCxnSpPr>
            <p:nvPr/>
          </p:nvCxnSpPr>
          <p:spPr>
            <a:xfrm>
              <a:off x="9054515" y="3976185"/>
              <a:ext cx="573947" cy="799270"/>
            </a:xfrm>
            <a:prstGeom prst="curvedConnector2">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87" name="直接箭头连接符 86"/>
            <p:cNvCxnSpPr>
              <a:stCxn id="70" idx="6"/>
              <a:endCxn id="89" idx="1"/>
            </p:cNvCxnSpPr>
            <p:nvPr/>
          </p:nvCxnSpPr>
          <p:spPr>
            <a:xfrm>
              <a:off x="10495930" y="5943379"/>
              <a:ext cx="541414"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8" name="TextBox 56"/>
                <p:cNvSpPr txBox="1"/>
                <p:nvPr/>
              </p:nvSpPr>
              <p:spPr>
                <a:xfrm>
                  <a:off x="11037345" y="4660173"/>
                  <a:ext cx="574195" cy="523220"/>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800" i="1" smtClean="0">
                            <a:latin typeface="Cambria Math" panose="02040503050406030204"/>
                            <a:ea typeface="Cambria Math" panose="02040503050406030204"/>
                          </a:rPr>
                          <m:t>⋯</m:t>
                        </m:r>
                      </m:oMath>
                    </m:oMathPara>
                  </a14:m>
                  <a:endParaRPr lang="zh-CN" altLang="en-US" sz="2800" dirty="0"/>
                </a:p>
              </p:txBody>
            </p:sp>
          </mc:Choice>
          <mc:Fallback>
            <p:sp>
              <p:nvSpPr>
                <p:cNvPr id="88" name="TextBox 56"/>
                <p:cNvSpPr txBox="1">
                  <a:spLocks noRot="1" noChangeAspect="1" noMove="1" noResize="1" noEditPoints="1" noAdjustHandles="1" noChangeArrowheads="1" noChangeShapeType="1" noTextEdit="1"/>
                </p:cNvSpPr>
                <p:nvPr/>
              </p:nvSpPr>
              <p:spPr>
                <a:xfrm>
                  <a:off x="11037345" y="4660173"/>
                  <a:ext cx="574195" cy="523220"/>
                </a:xfrm>
                <a:prstGeom prst="rect">
                  <a:avLst/>
                </a:prstGeom>
                <a:blipFill rotWithShape="1">
                  <a:blip r:embed="rId10"/>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9" name="TextBox 160"/>
                <p:cNvSpPr txBox="1"/>
                <p:nvPr/>
              </p:nvSpPr>
              <p:spPr>
                <a:xfrm>
                  <a:off x="11037344" y="5681769"/>
                  <a:ext cx="574195" cy="523220"/>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800" i="1" smtClean="0">
                            <a:latin typeface="Cambria Math" panose="02040503050406030204"/>
                            <a:ea typeface="Cambria Math" panose="02040503050406030204"/>
                          </a:rPr>
                          <m:t>⋯</m:t>
                        </m:r>
                      </m:oMath>
                    </m:oMathPara>
                  </a14:m>
                  <a:endParaRPr lang="zh-CN" altLang="en-US" sz="2800" dirty="0"/>
                </a:p>
              </p:txBody>
            </p:sp>
          </mc:Choice>
          <mc:Fallback>
            <p:sp>
              <p:nvSpPr>
                <p:cNvPr id="89" name="TextBox 160"/>
                <p:cNvSpPr txBox="1">
                  <a:spLocks noRot="1" noChangeAspect="1" noMove="1" noResize="1" noEditPoints="1" noAdjustHandles="1" noChangeArrowheads="1" noChangeShapeType="1" noTextEdit="1"/>
                </p:cNvSpPr>
                <p:nvPr/>
              </p:nvSpPr>
              <p:spPr>
                <a:xfrm>
                  <a:off x="11037344" y="5681769"/>
                  <a:ext cx="574195" cy="523220"/>
                </a:xfrm>
                <a:prstGeom prst="rect">
                  <a:avLst/>
                </a:prstGeom>
                <a:blipFill rotWithShape="1">
                  <a:blip r:embed="rId10"/>
                </a:blipFill>
              </p:spPr>
              <p:txBody>
                <a:bodyPr/>
                <a:lstStyle/>
                <a:p>
                  <a:r>
                    <a:rPr lang="zh-CN" altLang="en-US">
                      <a:noFill/>
                    </a:rPr>
                    <a:t> </a:t>
                  </a:r>
                </a:p>
              </p:txBody>
            </p:sp>
          </mc:Fallback>
        </mc:AlternateContent>
        <p:cxnSp>
          <p:nvCxnSpPr>
            <p:cNvPr id="90" name="直接箭头连接符 89"/>
            <p:cNvCxnSpPr>
              <a:stCxn id="76" idx="3"/>
              <a:endCxn id="88" idx="1"/>
            </p:cNvCxnSpPr>
            <p:nvPr/>
          </p:nvCxnSpPr>
          <p:spPr>
            <a:xfrm flipV="1">
              <a:off x="10603930" y="4921783"/>
              <a:ext cx="433415" cy="1"/>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1" name="TextBox 162"/>
                <p:cNvSpPr txBox="1"/>
                <p:nvPr/>
              </p:nvSpPr>
              <p:spPr>
                <a:xfrm>
                  <a:off x="5707780" y="5674849"/>
                  <a:ext cx="574195" cy="523220"/>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800" i="1" smtClean="0">
                            <a:latin typeface="Cambria Math" panose="02040503050406030204"/>
                            <a:ea typeface="Cambria Math" panose="02040503050406030204"/>
                          </a:rPr>
                          <m:t>⋯</m:t>
                        </m:r>
                      </m:oMath>
                    </m:oMathPara>
                  </a14:m>
                  <a:endParaRPr lang="zh-CN" altLang="en-US" sz="2800" dirty="0"/>
                </a:p>
              </p:txBody>
            </p:sp>
          </mc:Choice>
          <mc:Fallback>
            <p:sp>
              <p:nvSpPr>
                <p:cNvPr id="91" name="TextBox 162"/>
                <p:cNvSpPr txBox="1">
                  <a:spLocks noRot="1" noChangeAspect="1" noMove="1" noResize="1" noEditPoints="1" noAdjustHandles="1" noChangeArrowheads="1" noChangeShapeType="1" noTextEdit="1"/>
                </p:cNvSpPr>
                <p:nvPr/>
              </p:nvSpPr>
              <p:spPr>
                <a:xfrm>
                  <a:off x="5707780" y="5674849"/>
                  <a:ext cx="574195" cy="523220"/>
                </a:xfrm>
                <a:prstGeom prst="rect">
                  <a:avLst/>
                </a:prstGeom>
                <a:blipFill rotWithShape="1">
                  <a:blip r:embed="rId10"/>
                </a:blipFill>
              </p:spPr>
              <p:txBody>
                <a:bodyPr/>
                <a:lstStyle/>
                <a:p>
                  <a:r>
                    <a:rPr lang="zh-CN" altLang="en-US">
                      <a:noFill/>
                    </a:rPr>
                    <a:t> </a:t>
                  </a:r>
                </a:p>
              </p:txBody>
            </p:sp>
          </mc:Fallback>
        </mc:AlternateContent>
        <p:cxnSp>
          <p:nvCxnSpPr>
            <p:cNvPr id="92" name="直接箭头连接符 91"/>
            <p:cNvCxnSpPr>
              <a:stCxn id="91" idx="3"/>
              <a:endCxn id="67" idx="2"/>
            </p:cNvCxnSpPr>
            <p:nvPr/>
          </p:nvCxnSpPr>
          <p:spPr>
            <a:xfrm>
              <a:off x="6281975" y="5936459"/>
              <a:ext cx="539125" cy="692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3" name="TextBox 166"/>
                <p:cNvSpPr txBox="1"/>
                <p:nvPr/>
              </p:nvSpPr>
              <p:spPr>
                <a:xfrm>
                  <a:off x="5705490" y="4660173"/>
                  <a:ext cx="574195" cy="523220"/>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800" i="1" smtClean="0">
                            <a:latin typeface="Cambria Math" panose="02040503050406030204"/>
                            <a:ea typeface="Cambria Math" panose="02040503050406030204"/>
                          </a:rPr>
                          <m:t>⋯</m:t>
                        </m:r>
                      </m:oMath>
                    </m:oMathPara>
                  </a14:m>
                  <a:endParaRPr lang="zh-CN" altLang="en-US" sz="2800" dirty="0"/>
                </a:p>
              </p:txBody>
            </p:sp>
          </mc:Choice>
          <mc:Fallback>
            <p:sp>
              <p:nvSpPr>
                <p:cNvPr id="93" name="TextBox 166"/>
                <p:cNvSpPr txBox="1">
                  <a:spLocks noRot="1" noChangeAspect="1" noMove="1" noResize="1" noEditPoints="1" noAdjustHandles="1" noChangeArrowheads="1" noChangeShapeType="1" noTextEdit="1"/>
                </p:cNvSpPr>
                <p:nvPr/>
              </p:nvSpPr>
              <p:spPr>
                <a:xfrm>
                  <a:off x="5705490" y="4660173"/>
                  <a:ext cx="574195" cy="523220"/>
                </a:xfrm>
                <a:prstGeom prst="rect">
                  <a:avLst/>
                </a:prstGeom>
                <a:blipFill rotWithShape="1">
                  <a:blip r:embed="rId10"/>
                </a:blipFill>
              </p:spPr>
              <p:txBody>
                <a:bodyPr/>
                <a:lstStyle/>
                <a:p>
                  <a:r>
                    <a:rPr lang="zh-CN" altLang="en-US">
                      <a:noFill/>
                    </a:rPr>
                    <a:t> </a:t>
                  </a:r>
                </a:p>
              </p:txBody>
            </p:sp>
          </mc:Fallback>
        </mc:AlternateContent>
        <p:cxnSp>
          <p:nvCxnSpPr>
            <p:cNvPr id="94" name="直接箭头连接符 93"/>
            <p:cNvCxnSpPr>
              <a:stCxn id="93" idx="3"/>
              <a:endCxn id="78" idx="1"/>
            </p:cNvCxnSpPr>
            <p:nvPr/>
          </p:nvCxnSpPr>
          <p:spPr>
            <a:xfrm>
              <a:off x="6279685" y="4921783"/>
              <a:ext cx="433415" cy="1"/>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153" name="直接箭头连接符 152"/>
            <p:cNvCxnSpPr>
              <a:stCxn id="63" idx="3"/>
              <a:endCxn id="76" idx="1"/>
            </p:cNvCxnSpPr>
            <p:nvPr/>
          </p:nvCxnSpPr>
          <p:spPr>
            <a:xfrm>
              <a:off x="9162515" y="4921784"/>
              <a:ext cx="433415"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循环神经网络</a:t>
            </a:r>
            <a:r>
              <a:rPr lang="zh-CN" altLang="en-US" dirty="0">
                <a:latin typeface="Times New Roman" panose="02020603050405020304" pitchFamily="16" charset="0"/>
                <a:cs typeface="Times New Roman" panose="02020603050405020304" pitchFamily="16" charset="0"/>
              </a:rPr>
              <a:t>（</a:t>
            </a:r>
            <a:r>
              <a:rPr lang="en-US" altLang="zh-CN" dirty="0">
                <a:latin typeface="Times New Roman" panose="02020603050405020304" pitchFamily="16" charset="0"/>
                <a:cs typeface="Times New Roman" panose="02020603050405020304" pitchFamily="16" charset="0"/>
              </a:rPr>
              <a:t>RNN</a:t>
            </a:r>
            <a:r>
              <a:rPr lang="zh-CN" altLang="en-US" dirty="0">
                <a:latin typeface="Times New Roman" panose="02020603050405020304" pitchFamily="16" charset="0"/>
                <a:cs typeface="Times New Roman" panose="02020603050405020304" pitchFamily="16" charset="0"/>
              </a:rPr>
              <a:t>）</a:t>
            </a:r>
            <a:endParaRPr lang="zh-CN" altLang="en-US" dirty="0"/>
          </a:p>
        </p:txBody>
      </p:sp>
      <mc:AlternateContent xmlns:mc="http://schemas.openxmlformats.org/markup-compatibility/2006">
        <mc:Choice xmlns:a14="http://schemas.microsoft.com/office/drawing/2010/main" Requires="a14">
          <p:sp>
            <p:nvSpPr>
              <p:cNvPr id="3" name="内容占位符 2"/>
              <p:cNvSpPr>
                <a:spLocks noGrp="1"/>
              </p:cNvSpPr>
              <p:nvPr>
                <p:ph idx="1"/>
              </p:nvPr>
            </p:nvSpPr>
            <p:spPr>
              <a:xfrm>
                <a:off x="394447" y="789709"/>
                <a:ext cx="7935396" cy="5943595"/>
              </a:xfrm>
            </p:spPr>
            <p:txBody>
              <a:bodyPr>
                <a:normAutofit lnSpcReduction="10000"/>
              </a:bodyPr>
              <a:lstStyle/>
              <a:p>
                <a:r>
                  <a:rPr lang="zh-CN" altLang="en-US" dirty="0"/>
                  <a:t>在处理数据过程中构成了一个循环体</a:t>
                </a:r>
                <a:endParaRPr lang="en-US" altLang="zh-CN" dirty="0"/>
              </a:p>
              <a:p>
                <a:pPr lvl="1">
                  <a:spcAft>
                    <a:spcPts val="600"/>
                  </a:spcAft>
                </a:pPr>
                <a:r>
                  <a:rPr lang="zh-CN" altLang="en-US" dirty="0"/>
                  <a:t>对</a:t>
                </a:r>
                <a:r>
                  <a:rPr lang="zh-CN" altLang="zh-CN" dirty="0"/>
                  <a:t>当前输入数据</a:t>
                </a:r>
                <a14:m>
                  <m:oMath xmlns:m="http://schemas.openxmlformats.org/officeDocument/2006/math">
                    <m:sSub>
                      <m:sSubPr>
                        <m:ctrlPr>
                          <a:rPr lang="zh-CN" altLang="zh-CN" i="1">
                            <a:latin typeface="Cambria Math" panose="02040503050406030204" pitchFamily="18" charset="0"/>
                          </a:rPr>
                        </m:ctrlPr>
                      </m:sSubPr>
                      <m:e>
                        <m:r>
                          <a:rPr lang="en-US" altLang="zh-CN">
                            <a:latin typeface="Cambria Math" panose="02040503050406030204" pitchFamily="18" charset="0"/>
                          </a:rPr>
                          <m:t>𝑥</m:t>
                        </m:r>
                      </m:e>
                      <m:sub>
                        <m:r>
                          <a:rPr lang="en-US" altLang="zh-CN">
                            <a:latin typeface="Cambria Math" panose="02040503050406030204" pitchFamily="18" charset="0"/>
                          </a:rPr>
                          <m:t>𝑡</m:t>
                        </m:r>
                      </m:sub>
                    </m:sSub>
                  </m:oMath>
                </a14:m>
                <a:r>
                  <a:rPr lang="zh-CN" altLang="zh-CN" dirty="0"/>
                  <a:t>，</a:t>
                </a:r>
                <a:r>
                  <a:rPr lang="en-US" altLang="zh-CN" dirty="0"/>
                  <a:t>RNN</a:t>
                </a:r>
                <a:r>
                  <a:rPr lang="zh-CN" altLang="zh-CN" dirty="0"/>
                  <a:t>会结合</a:t>
                </a:r>
                <a14:m>
                  <m:oMath xmlns:m="http://schemas.openxmlformats.org/officeDocument/2006/math">
                    <m:r>
                      <a:rPr lang="en-US" altLang="zh-CN">
                        <a:latin typeface="Cambria Math" panose="02040503050406030204" pitchFamily="18" charset="0"/>
                      </a:rPr>
                      <m:t>𝑡</m:t>
                    </m:r>
                    <m:r>
                      <a:rPr lang="en-US" altLang="zh-CN">
                        <a:latin typeface="Cambria Math" panose="02040503050406030204" pitchFamily="18" charset="0"/>
                      </a:rPr>
                      <m:t>−</m:t>
                    </m:r>
                    <m:r>
                      <a:rPr lang="en-US" altLang="zh-CN">
                        <a:latin typeface="Cambria Math" panose="02040503050406030204" pitchFamily="18" charset="0"/>
                      </a:rPr>
                      <m:t>1</m:t>
                    </m:r>
                  </m:oMath>
                </a14:m>
                <a:r>
                  <a:rPr lang="zh-CN" altLang="zh-CN" dirty="0"/>
                  <a:t>时刻的隐式编码</a:t>
                </a:r>
                <a14:m>
                  <m:oMath xmlns:m="http://schemas.openxmlformats.org/officeDocument/2006/math">
                    <m:sSub>
                      <m:sSubPr>
                        <m:ctrlPr>
                          <a:rPr lang="zh-CN" altLang="zh-CN" i="1">
                            <a:latin typeface="Cambria Math" panose="02040503050406030204" pitchFamily="18" charset="0"/>
                          </a:rPr>
                        </m:ctrlPr>
                      </m:sSubPr>
                      <m:e>
                        <m:r>
                          <a:rPr lang="en-US" altLang="zh-CN">
                            <a:latin typeface="Cambria Math" panose="02040503050406030204" pitchFamily="18" charset="0"/>
                          </a:rPr>
                          <m:t>ℎ</m:t>
                        </m:r>
                      </m:e>
                      <m:sub>
                        <m:r>
                          <a:rPr lang="en-US" altLang="zh-CN">
                            <a:latin typeface="Cambria Math" panose="02040503050406030204" pitchFamily="18" charset="0"/>
                          </a:rPr>
                          <m:t>𝑡</m:t>
                        </m:r>
                        <m:r>
                          <a:rPr lang="en-US" altLang="zh-CN">
                            <a:latin typeface="Cambria Math" panose="02040503050406030204" pitchFamily="18" charset="0"/>
                          </a:rPr>
                          <m:t>−</m:t>
                        </m:r>
                        <m:r>
                          <a:rPr lang="en-US" altLang="zh-CN">
                            <a:latin typeface="Cambria Math" panose="02040503050406030204" pitchFamily="18" charset="0"/>
                          </a:rPr>
                          <m:t>1</m:t>
                        </m:r>
                      </m:sub>
                    </m:sSub>
                  </m:oMath>
                </a14:m>
                <a:r>
                  <a:rPr lang="zh-CN" altLang="zh-CN" dirty="0"/>
                  <a:t>，产生当前隐式编码</a:t>
                </a:r>
                <a14:m>
                  <m:oMath xmlns:m="http://schemas.openxmlformats.org/officeDocument/2006/math">
                    <m:sSub>
                      <m:sSubPr>
                        <m:ctrlPr>
                          <a:rPr lang="zh-CN" altLang="zh-CN" i="1">
                            <a:latin typeface="Cambria Math" panose="02040503050406030204" pitchFamily="18" charset="0"/>
                          </a:rPr>
                        </m:ctrlPr>
                      </m:sSubPr>
                      <m:e>
                        <m:r>
                          <a:rPr lang="en-US" altLang="zh-CN">
                            <a:latin typeface="Cambria Math" panose="02040503050406030204" pitchFamily="18" charset="0"/>
                          </a:rPr>
                          <m:t>ℎ</m:t>
                        </m:r>
                      </m:e>
                      <m:sub>
                        <m:r>
                          <a:rPr lang="en-US" altLang="zh-CN">
                            <a:latin typeface="Cambria Math" panose="02040503050406030204" pitchFamily="18" charset="0"/>
                          </a:rPr>
                          <m:t>𝑡</m:t>
                        </m:r>
                      </m:sub>
                    </m:sSub>
                  </m:oMath>
                </a14:m>
                <a:r>
                  <a:rPr lang="zh-CN" altLang="zh-CN" dirty="0"/>
                  <a:t>：</a:t>
                </a:r>
                <a:endParaRPr lang="zh-CN" altLang="zh-CN" dirty="0"/>
              </a:p>
              <a:p>
                <a:pPr marL="457200" lvl="1" indent="0">
                  <a:spcAft>
                    <a:spcPts val="600"/>
                  </a:spcAft>
                  <a:buNone/>
                </a:pPr>
                <a14:m>
                  <m:oMathPara xmlns:m="http://schemas.openxmlformats.org/officeDocument/2006/math">
                    <m:oMathParaPr>
                      <m:jc m:val="centerGroup"/>
                    </m:oMathParaPr>
                    <m:oMath xmlns:m="http://schemas.openxmlformats.org/officeDocument/2006/math">
                      <m:sSub>
                        <m:sSubPr>
                          <m:ctrlPr>
                            <a:rPr lang="zh-CN" altLang="zh-CN" i="1">
                              <a:latin typeface="Cambria Math" panose="02040503050406030204" pitchFamily="18" charset="0"/>
                            </a:rPr>
                          </m:ctrlPr>
                        </m:sSubPr>
                        <m:e>
                          <m:r>
                            <a:rPr lang="en-US" altLang="zh-CN">
                              <a:latin typeface="Cambria Math" panose="02040503050406030204" pitchFamily="18" charset="0"/>
                            </a:rPr>
                            <m:t>ℎ</m:t>
                          </m:r>
                        </m:e>
                        <m:sub>
                          <m:r>
                            <a:rPr lang="en-US" altLang="zh-CN">
                              <a:latin typeface="Cambria Math" panose="02040503050406030204" pitchFamily="18" charset="0"/>
                            </a:rPr>
                            <m:t>𝑡</m:t>
                          </m:r>
                        </m:sub>
                      </m:sSub>
                      <m:r>
                        <a:rPr lang="en-US" altLang="zh-CN">
                          <a:latin typeface="Cambria Math" panose="02040503050406030204" pitchFamily="18" charset="0"/>
                        </a:rPr>
                        <m:t>=</m:t>
                      </m:r>
                      <m:r>
                        <m:rPr>
                          <m:sty m:val="p"/>
                        </m:rPr>
                        <a:rPr lang="en-US" altLang="zh-CN">
                          <a:latin typeface="Cambria Math" panose="02040503050406030204" pitchFamily="18" charset="0"/>
                        </a:rPr>
                        <m:t>Φ</m:t>
                      </m:r>
                      <m:r>
                        <a:rPr lang="en-US" altLang="zh-CN">
                          <a:latin typeface="Cambria Math" panose="02040503050406030204" pitchFamily="18" charset="0"/>
                        </a:rPr>
                        <m:t>(</m:t>
                      </m:r>
                      <m:r>
                        <m:rPr>
                          <m:sty m:val="p"/>
                        </m:rPr>
                        <a:rPr lang="en-US" altLang="zh-CN">
                          <a:latin typeface="Cambria Math" panose="02040503050406030204" pitchFamily="18" charset="0"/>
                        </a:rPr>
                        <m:t>U</m:t>
                      </m:r>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a:latin typeface="Cambria Math" panose="02040503050406030204" pitchFamily="18" charset="0"/>
                            </a:rPr>
                            <m:t>𝑥</m:t>
                          </m:r>
                        </m:e>
                        <m:sub>
                          <m:r>
                            <a:rPr lang="en-US" altLang="zh-CN">
                              <a:latin typeface="Cambria Math" panose="02040503050406030204" pitchFamily="18" charset="0"/>
                            </a:rPr>
                            <m:t>𝑡</m:t>
                          </m:r>
                        </m:sub>
                      </m:sSub>
                      <m:r>
                        <a:rPr lang="en-US" altLang="zh-CN">
                          <a:latin typeface="Cambria Math" panose="02040503050406030204" pitchFamily="18" charset="0"/>
                        </a:rPr>
                        <m:t>+</m:t>
                      </m:r>
                      <m:r>
                        <m:rPr>
                          <m:sty m:val="p"/>
                        </m:rPr>
                        <a:rPr lang="en-US" altLang="zh-CN">
                          <a:latin typeface="Cambria Math" panose="02040503050406030204" pitchFamily="18" charset="0"/>
                        </a:rPr>
                        <m:t>W</m:t>
                      </m:r>
                      <m:r>
                        <a:rPr lang="en-US" altLang="zh-CN">
                          <a:latin typeface="Cambria Math" panose="02040503050406030204" pitchFamily="18" charset="0"/>
                        </a:rPr>
                        <m:t>×</m:t>
                      </m:r>
                      <m:sSub>
                        <m:sSubPr>
                          <m:ctrlPr>
                            <a:rPr lang="zh-CN" altLang="zh-CN" i="1">
                              <a:latin typeface="Cambria Math" panose="02040503050406030204" pitchFamily="18" charset="0"/>
                            </a:rPr>
                          </m:ctrlPr>
                        </m:sSubPr>
                        <m:e>
                          <m:r>
                            <a:rPr lang="en-US" altLang="zh-CN">
                              <a:latin typeface="Cambria Math" panose="02040503050406030204" pitchFamily="18" charset="0"/>
                            </a:rPr>
                            <m:t>ℎ</m:t>
                          </m:r>
                        </m:e>
                        <m:sub>
                          <m:r>
                            <a:rPr lang="en-US" altLang="zh-CN">
                              <a:latin typeface="Cambria Math" panose="02040503050406030204" pitchFamily="18" charset="0"/>
                            </a:rPr>
                            <m:t>𝑡</m:t>
                          </m:r>
                          <m:r>
                            <a:rPr lang="en-US" altLang="zh-CN">
                              <a:latin typeface="Cambria Math" panose="02040503050406030204" pitchFamily="18" charset="0"/>
                            </a:rPr>
                            <m:t>−</m:t>
                          </m:r>
                          <m:r>
                            <a:rPr lang="en-US" altLang="zh-CN">
                              <a:latin typeface="Cambria Math" panose="02040503050406030204" pitchFamily="18" charset="0"/>
                            </a:rPr>
                            <m:t>1</m:t>
                          </m:r>
                        </m:sub>
                      </m:sSub>
                      <m:r>
                        <a:rPr lang="en-US" altLang="zh-CN">
                          <a:latin typeface="Cambria Math" panose="02040503050406030204" pitchFamily="18" charset="0"/>
                        </a:rPr>
                        <m:t>)</m:t>
                      </m:r>
                    </m:oMath>
                  </m:oMathPara>
                </a14:m>
                <a:endParaRPr lang="zh-CN" altLang="zh-CN" dirty="0"/>
              </a:p>
              <a:p>
                <a:pPr lvl="1">
                  <a:spcAft>
                    <a:spcPts val="600"/>
                  </a:spcAft>
                </a:pPr>
                <a:r>
                  <a:rPr lang="zh-CN" altLang="zh-CN" dirty="0"/>
                  <a:t>这里</a:t>
                </a:r>
                <a14:m>
                  <m:oMath xmlns:m="http://schemas.openxmlformats.org/officeDocument/2006/math">
                    <m:r>
                      <m:rPr>
                        <m:sty m:val="p"/>
                      </m:rPr>
                      <a:rPr lang="en-US" altLang="zh-CN">
                        <a:latin typeface="Cambria Math" panose="02040503050406030204" pitchFamily="18" charset="0"/>
                      </a:rPr>
                      <m:t>Φ</m:t>
                    </m:r>
                    <m:r>
                      <a:rPr lang="en-US" altLang="zh-CN">
                        <a:latin typeface="Cambria Math" panose="02040503050406030204" pitchFamily="18" charset="0"/>
                      </a:rPr>
                      <m:t>(∙)</m:t>
                    </m:r>
                  </m:oMath>
                </a14:m>
                <a:r>
                  <a:rPr lang="zh-CN" altLang="zh-CN" dirty="0"/>
                  <a:t>是激活函数，可为</a:t>
                </a:r>
                <a:r>
                  <a:rPr lang="en-US" altLang="zh-CN" dirty="0"/>
                  <a:t>Sigmoid</a:t>
                </a:r>
                <a:r>
                  <a:rPr lang="zh-CN" altLang="zh-CN" dirty="0"/>
                  <a:t>或者</a:t>
                </a:r>
                <a:r>
                  <a:rPr lang="en-US" altLang="zh-CN" dirty="0"/>
                  <a:t>Tanh</a:t>
                </a:r>
                <a:r>
                  <a:rPr lang="zh-CN" altLang="zh-CN" dirty="0"/>
                  <a:t>，使模型能够忘掉无关的信息，同时更新记忆内容。</a:t>
                </a:r>
                <a14:m>
                  <m:oMath xmlns:m="http://schemas.openxmlformats.org/officeDocument/2006/math">
                    <m:r>
                      <m:rPr>
                        <m:sty m:val="p"/>
                      </m:rPr>
                      <a:rPr lang="en-US" altLang="zh-CN">
                        <a:latin typeface="Cambria Math" panose="02040503050406030204" pitchFamily="18" charset="0"/>
                      </a:rPr>
                      <m:t>U</m:t>
                    </m:r>
                  </m:oMath>
                </a14:m>
                <a:r>
                  <a:rPr lang="zh-CN" altLang="zh-CN" dirty="0"/>
                  <a:t>与</a:t>
                </a:r>
                <a14:m>
                  <m:oMath xmlns:m="http://schemas.openxmlformats.org/officeDocument/2006/math">
                    <m:r>
                      <m:rPr>
                        <m:sty m:val="p"/>
                      </m:rPr>
                      <a:rPr lang="en-US" altLang="zh-CN">
                        <a:latin typeface="Cambria Math" panose="02040503050406030204" pitchFamily="18" charset="0"/>
                      </a:rPr>
                      <m:t>W</m:t>
                    </m:r>
                  </m:oMath>
                </a14:m>
                <a:r>
                  <a:rPr lang="zh-CN" altLang="zh-CN" dirty="0"/>
                  <a:t>为模型参数。</a:t>
                </a:r>
                <a:endParaRPr lang="en-US" altLang="zh-CN" dirty="0"/>
              </a:p>
              <a:p>
                <a:pPr lvl="1">
                  <a:spcAft>
                    <a:spcPts val="600"/>
                  </a:spcAft>
                </a:pPr>
                <a:r>
                  <a:rPr lang="zh-CN" altLang="zh-CN" dirty="0"/>
                  <a:t>当前时刻的隐式编码输出</a:t>
                </a:r>
                <a14:m>
                  <m:oMath xmlns:m="http://schemas.openxmlformats.org/officeDocument/2006/math">
                    <m:sSub>
                      <m:sSubPr>
                        <m:ctrlPr>
                          <a:rPr lang="zh-CN" altLang="zh-CN" i="1">
                            <a:latin typeface="Cambria Math" panose="02040503050406030204" pitchFamily="18" charset="0"/>
                          </a:rPr>
                        </m:ctrlPr>
                      </m:sSubPr>
                      <m:e>
                        <m:r>
                          <a:rPr lang="en-US" altLang="zh-CN">
                            <a:latin typeface="Cambria Math" panose="02040503050406030204" pitchFamily="18" charset="0"/>
                          </a:rPr>
                          <m:t>ℎ</m:t>
                        </m:r>
                      </m:e>
                      <m:sub>
                        <m:r>
                          <a:rPr lang="en-US" altLang="zh-CN">
                            <a:latin typeface="Cambria Math" panose="02040503050406030204" pitchFamily="18" charset="0"/>
                          </a:rPr>
                          <m:t>𝑡</m:t>
                        </m:r>
                      </m:sub>
                    </m:sSub>
                  </m:oMath>
                </a14:m>
                <a:r>
                  <a:rPr lang="zh-CN" altLang="zh-CN" dirty="0"/>
                  <a:t>不仅仅与当前输入数据</a:t>
                </a:r>
                <a14:m>
                  <m:oMath xmlns:m="http://schemas.openxmlformats.org/officeDocument/2006/math">
                    <m:sSub>
                      <m:sSubPr>
                        <m:ctrlPr>
                          <a:rPr lang="zh-CN" altLang="zh-CN" i="1">
                            <a:latin typeface="Cambria Math" panose="02040503050406030204" pitchFamily="18" charset="0"/>
                          </a:rPr>
                        </m:ctrlPr>
                      </m:sSubPr>
                      <m:e>
                        <m:r>
                          <a:rPr lang="en-US" altLang="zh-CN">
                            <a:latin typeface="Cambria Math" panose="02040503050406030204" pitchFamily="18" charset="0"/>
                          </a:rPr>
                          <m:t>𝑥</m:t>
                        </m:r>
                      </m:e>
                      <m:sub>
                        <m:r>
                          <a:rPr lang="en-US" altLang="zh-CN">
                            <a:latin typeface="Cambria Math" panose="02040503050406030204" pitchFamily="18" charset="0"/>
                          </a:rPr>
                          <m:t>𝑡</m:t>
                        </m:r>
                      </m:sub>
                    </m:sSub>
                  </m:oMath>
                </a14:m>
                <a:r>
                  <a:rPr lang="zh-CN" altLang="zh-CN" dirty="0"/>
                  <a:t>相关，与网络已有的</a:t>
                </a:r>
                <a:r>
                  <a:rPr lang="en-US" altLang="zh-CN" dirty="0"/>
                  <a:t>“</a:t>
                </a:r>
                <a:r>
                  <a:rPr lang="zh-CN" altLang="zh-CN" dirty="0"/>
                  <a:t>记忆</a:t>
                </a:r>
                <a:r>
                  <a:rPr lang="en-US" altLang="zh-CN" dirty="0"/>
                  <a:t>”</a:t>
                </a:r>
                <a14:m>
                  <m:oMath xmlns:m="http://schemas.openxmlformats.org/officeDocument/2006/math">
                    <m:sSub>
                      <m:sSubPr>
                        <m:ctrlPr>
                          <a:rPr lang="zh-CN" altLang="zh-CN" i="1">
                            <a:latin typeface="Cambria Math" panose="02040503050406030204" pitchFamily="18" charset="0"/>
                          </a:rPr>
                        </m:ctrlPr>
                      </m:sSubPr>
                      <m:e>
                        <m:r>
                          <a:rPr lang="en-US" altLang="zh-CN">
                            <a:latin typeface="Cambria Math" panose="02040503050406030204" pitchFamily="18" charset="0"/>
                          </a:rPr>
                          <m:t>ℎ</m:t>
                        </m:r>
                      </m:e>
                      <m:sub>
                        <m:r>
                          <a:rPr lang="en-US" altLang="zh-CN">
                            <a:latin typeface="Cambria Math" panose="02040503050406030204" pitchFamily="18" charset="0"/>
                          </a:rPr>
                          <m:t>𝑡</m:t>
                        </m:r>
                        <m:r>
                          <a:rPr lang="en-US" altLang="zh-CN">
                            <a:latin typeface="Cambria Math" panose="02040503050406030204" pitchFamily="18" charset="0"/>
                          </a:rPr>
                          <m:t>−</m:t>
                        </m:r>
                        <m:r>
                          <a:rPr lang="en-US" altLang="zh-CN">
                            <a:latin typeface="Cambria Math" panose="02040503050406030204" pitchFamily="18" charset="0"/>
                          </a:rPr>
                          <m:t>1</m:t>
                        </m:r>
                      </m:sub>
                    </m:sSub>
                  </m:oMath>
                </a14:m>
                <a:r>
                  <a:rPr lang="zh-CN" altLang="zh-CN" dirty="0"/>
                  <a:t>也有着密不可分的联系。</a:t>
                </a:r>
                <a:endParaRPr lang="zh-CN" altLang="zh-CN" dirty="0"/>
              </a:p>
              <a:p>
                <a:pPr lvl="1"/>
                <a:endParaRPr lang="zh-CN" altLang="en-US" dirty="0"/>
              </a:p>
              <a:p>
                <a:endParaRPr lang="zh-CN" altLang="en-US" dirty="0"/>
              </a:p>
            </p:txBody>
          </p:sp>
        </mc:Choice>
        <mc:Fallback>
          <p:sp>
            <p:nvSpPr>
              <p:cNvPr id="3" name="内容占位符 2"/>
              <p:cNvSpPr>
                <a:spLocks noRot="1" noChangeAspect="1" noMove="1" noResize="1" noEditPoints="1" noAdjustHandles="1" noChangeArrowheads="1" noChangeShapeType="1" noTextEdit="1"/>
              </p:cNvSpPr>
              <p:nvPr>
                <p:ph idx="1"/>
              </p:nvPr>
            </p:nvSpPr>
            <p:spPr>
              <a:xfrm>
                <a:off x="394447" y="789709"/>
                <a:ext cx="7935396" cy="5943595"/>
              </a:xfrm>
              <a:blipFill rotWithShape="1">
                <a:blip r:embed="rId1"/>
                <a:stretch>
                  <a:fillRect l="-1" t="-7" r="7" b="-14951"/>
                </a:stretch>
              </a:blipFill>
            </p:spPr>
            <p:txBody>
              <a:bodyPr/>
              <a:lstStyle/>
              <a:p>
                <a:r>
                  <a:rPr lang="zh-CN" altLang="en-US">
                    <a:noFill/>
                  </a:rPr>
                  <a:t> </a:t>
                </a:r>
              </a:p>
            </p:txBody>
          </p:sp>
        </mc:Fallback>
      </mc:AlternateContent>
      <p:grpSp>
        <p:nvGrpSpPr>
          <p:cNvPr id="121" name="组合 120"/>
          <p:cNvGrpSpPr/>
          <p:nvPr/>
        </p:nvGrpSpPr>
        <p:grpSpPr>
          <a:xfrm>
            <a:off x="8319847" y="2267645"/>
            <a:ext cx="3584918" cy="2987721"/>
            <a:chOff x="615181" y="3233617"/>
            <a:chExt cx="3584918" cy="2987721"/>
          </a:xfrm>
        </p:grpSpPr>
        <p:sp>
          <p:nvSpPr>
            <p:cNvPr id="95" name="圆角矩形 1"/>
            <p:cNvSpPr/>
            <p:nvPr/>
          </p:nvSpPr>
          <p:spPr>
            <a:xfrm>
              <a:off x="2146902" y="4515055"/>
              <a:ext cx="1008000" cy="576064"/>
            </a:xfrm>
            <a:prstGeom prst="roundRect">
              <a:avLst/>
            </a:prstGeom>
            <a:solidFill>
              <a:srgbClr val="92D05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800">
                  <a:solidFill>
                    <a:prstClr val="black"/>
                  </a:solidFill>
                  <a:latin typeface="Times New Roman" panose="02020603050405020304" pitchFamily="16" charset="0"/>
                  <a:cs typeface="Times New Roman" panose="02020603050405020304" pitchFamily="16" charset="0"/>
                </a:rPr>
                <a:t>RNN</a:t>
              </a:r>
              <a:endParaRPr lang="zh-CN" altLang="en-US" sz="2800" dirty="0">
                <a:solidFill>
                  <a:prstClr val="black"/>
                </a:solidFill>
                <a:latin typeface="Times New Roman" panose="02020603050405020304" pitchFamily="16" charset="0"/>
                <a:cs typeface="Times New Roman" panose="02020603050405020304" pitchFamily="16" charset="0"/>
              </a:endParaRPr>
            </a:p>
          </p:txBody>
        </p:sp>
        <p:cxnSp>
          <p:nvCxnSpPr>
            <p:cNvPr id="96" name="直接箭头连接符 95"/>
            <p:cNvCxnSpPr>
              <a:stCxn id="97" idx="0"/>
              <a:endCxn id="95" idx="2"/>
            </p:cNvCxnSpPr>
            <p:nvPr/>
          </p:nvCxnSpPr>
          <p:spPr>
            <a:xfrm flipV="1">
              <a:off x="2633191" y="5091119"/>
              <a:ext cx="17711" cy="37421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7" name="椭圆 96"/>
                <p:cNvSpPr/>
                <p:nvPr/>
              </p:nvSpPr>
              <p:spPr>
                <a:xfrm>
                  <a:off x="2237191" y="5465338"/>
                  <a:ext cx="792000" cy="756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97" name="椭圆 96"/>
                <p:cNvSpPr>
                  <a:spLocks noRot="1" noChangeAspect="1" noMove="1" noResize="1" noEditPoints="1" noAdjustHandles="1" noChangeArrowheads="1" noChangeShapeType="1" noTextEdit="1"/>
                </p:cNvSpPr>
                <p:nvPr/>
              </p:nvSpPr>
              <p:spPr>
                <a:xfrm>
                  <a:off x="2237191" y="5465338"/>
                  <a:ext cx="792000" cy="756000"/>
                </a:xfrm>
                <a:prstGeom prst="ellipse">
                  <a:avLst/>
                </a:prstGeom>
                <a:blipFill rotWithShape="1">
                  <a:blip r:embed="rId2"/>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99" name="直接箭头连接符 98"/>
            <p:cNvCxnSpPr>
              <a:stCxn id="100" idx="6"/>
              <a:endCxn id="97" idx="2"/>
            </p:cNvCxnSpPr>
            <p:nvPr/>
          </p:nvCxnSpPr>
          <p:spPr>
            <a:xfrm>
              <a:off x="1858283" y="5843338"/>
              <a:ext cx="378908"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00" name="椭圆 99"/>
                <p:cNvSpPr/>
                <p:nvPr/>
              </p:nvSpPr>
              <p:spPr>
                <a:xfrm>
                  <a:off x="1066283" y="5465338"/>
                  <a:ext cx="792000" cy="756000"/>
                </a:xfrm>
                <a:prstGeom prst="ellipse">
                  <a:avLst/>
                </a:prstGeom>
                <a:solidFill>
                  <a:schemeClr val="bg1"/>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100" name="椭圆 99"/>
                <p:cNvSpPr>
                  <a:spLocks noRot="1" noChangeAspect="1" noMove="1" noResize="1" noEditPoints="1" noAdjustHandles="1" noChangeArrowheads="1" noChangeShapeType="1" noTextEdit="1"/>
                </p:cNvSpPr>
                <p:nvPr/>
              </p:nvSpPr>
              <p:spPr>
                <a:xfrm>
                  <a:off x="1066283" y="5465338"/>
                  <a:ext cx="792000" cy="756000"/>
                </a:xfrm>
                <a:prstGeom prst="ellipse">
                  <a:avLst/>
                </a:prstGeom>
                <a:blipFill rotWithShape="1">
                  <a:blip r:embed="rId3"/>
                </a:blip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102" name="直接箭头连接符 101"/>
            <p:cNvCxnSpPr>
              <a:stCxn id="97" idx="6"/>
              <a:endCxn id="103" idx="2"/>
            </p:cNvCxnSpPr>
            <p:nvPr/>
          </p:nvCxnSpPr>
          <p:spPr>
            <a:xfrm>
              <a:off x="3029191" y="5843338"/>
              <a:ext cx="378908"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03" name="椭圆 102"/>
                <p:cNvSpPr/>
                <p:nvPr/>
              </p:nvSpPr>
              <p:spPr>
                <a:xfrm>
                  <a:off x="3408099" y="5465338"/>
                  <a:ext cx="792000" cy="756000"/>
                </a:xfrm>
                <a:prstGeom prst="ellipse">
                  <a:avLst/>
                </a:prstGeom>
                <a:solidFill>
                  <a:schemeClr val="bg1"/>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103" name="椭圆 102"/>
                <p:cNvSpPr>
                  <a:spLocks noRot="1" noChangeAspect="1" noMove="1" noResize="1" noEditPoints="1" noAdjustHandles="1" noChangeArrowheads="1" noChangeShapeType="1" noTextEdit="1"/>
                </p:cNvSpPr>
                <p:nvPr/>
              </p:nvSpPr>
              <p:spPr>
                <a:xfrm>
                  <a:off x="3408099" y="5465338"/>
                  <a:ext cx="792000" cy="756000"/>
                </a:xfrm>
                <a:prstGeom prst="ellipse">
                  <a:avLst/>
                </a:prstGeom>
                <a:blipFill rotWithShape="1">
                  <a:blip r:embed="rId4"/>
                </a:blip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105" name="直接连接符 104"/>
            <p:cNvCxnSpPr>
              <a:stCxn id="95" idx="3"/>
            </p:cNvCxnSpPr>
            <p:nvPr/>
          </p:nvCxnSpPr>
          <p:spPr>
            <a:xfrm>
              <a:off x="3154902" y="4803087"/>
              <a:ext cx="360152" cy="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V="1">
              <a:off x="3515054" y="4197537"/>
              <a:ext cx="0" cy="60555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1633232" y="4197537"/>
              <a:ext cx="1881822" cy="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1642846" y="4803087"/>
              <a:ext cx="504056" cy="0"/>
            </a:xfrm>
            <a:prstGeom prst="line">
              <a:avLst/>
            </a:prstGeom>
            <a:ln w="1905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1642846" y="4197537"/>
              <a:ext cx="0" cy="60555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10" name="直接箭头连接符 109"/>
            <p:cNvCxnSpPr>
              <a:stCxn id="95" idx="0"/>
              <a:endCxn id="111" idx="4"/>
            </p:cNvCxnSpPr>
            <p:nvPr/>
          </p:nvCxnSpPr>
          <p:spPr>
            <a:xfrm flipV="1">
              <a:off x="2650902" y="3989617"/>
              <a:ext cx="6947" cy="525438"/>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11" name="椭圆 110"/>
                <p:cNvSpPr/>
                <p:nvPr/>
              </p:nvSpPr>
              <p:spPr>
                <a:xfrm>
                  <a:off x="2261849" y="3233617"/>
                  <a:ext cx="792000" cy="7560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ℎ</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111" name="椭圆 110"/>
                <p:cNvSpPr>
                  <a:spLocks noRot="1" noChangeAspect="1" noMove="1" noResize="1" noEditPoints="1" noAdjustHandles="1" noChangeArrowheads="1" noChangeShapeType="1" noTextEdit="1"/>
                </p:cNvSpPr>
                <p:nvPr/>
              </p:nvSpPr>
              <p:spPr>
                <a:xfrm>
                  <a:off x="2261849" y="3233617"/>
                  <a:ext cx="792000" cy="756000"/>
                </a:xfrm>
                <a:prstGeom prst="ellipse">
                  <a:avLst/>
                </a:prstGeom>
                <a:blipFill rotWithShape="1">
                  <a:blip r:embed="rId5"/>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sp>
          <p:nvSpPr>
            <p:cNvPr id="112" name="矩形 111"/>
            <p:cNvSpPr/>
            <p:nvPr/>
          </p:nvSpPr>
          <p:spPr>
            <a:xfrm>
              <a:off x="615181" y="3741287"/>
              <a:ext cx="1598515" cy="523220"/>
            </a:xfrm>
            <a:prstGeom prst="rect">
              <a:avLst/>
            </a:prstGeom>
          </p:spPr>
          <p:txBody>
            <a:bodyPr wrap="none">
              <a:spAutoFit/>
            </a:bodyPr>
            <a:lstStyle/>
            <a:p>
              <a:r>
                <a:rPr lang="en-US" altLang="zh-CN" sz="2800" dirty="0">
                  <a:solidFill>
                    <a:srgbClr val="C00000"/>
                  </a:solidFill>
                  <a:latin typeface="Times New Roman" panose="02020603050405020304" pitchFamily="16" charset="0"/>
                  <a:cs typeface="Times New Roman" panose="02020603050405020304" pitchFamily="16" charset="0"/>
                </a:rPr>
                <a:t>Recurrent</a:t>
              </a:r>
              <a:endParaRPr lang="zh-CN" altLang="en-US" sz="2800" dirty="0">
                <a:solidFill>
                  <a:srgbClr val="C00000"/>
                </a:solidFill>
                <a:latin typeface="Times New Roman" panose="02020603050405020304" pitchFamily="16" charset="0"/>
                <a:cs typeface="Times New Roman" panose="02020603050405020304" pitchFamily="16" charset="0"/>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循环神经网络</a:t>
            </a:r>
            <a:r>
              <a:rPr lang="zh-CN" altLang="en-US" dirty="0">
                <a:latin typeface="Times New Roman" panose="02020603050405020304" pitchFamily="16" charset="0"/>
                <a:cs typeface="Times New Roman" panose="02020603050405020304" pitchFamily="16" charset="0"/>
              </a:rPr>
              <a:t>（</a:t>
            </a:r>
            <a:r>
              <a:rPr lang="en-US" altLang="zh-CN" dirty="0">
                <a:latin typeface="Times New Roman" panose="02020603050405020304" pitchFamily="16" charset="0"/>
                <a:cs typeface="Times New Roman" panose="02020603050405020304" pitchFamily="16" charset="0"/>
              </a:rPr>
              <a:t>RNN</a:t>
            </a:r>
            <a:r>
              <a:rPr lang="zh-CN" altLang="en-US" dirty="0">
                <a:latin typeface="Times New Roman" panose="02020603050405020304" pitchFamily="16" charset="0"/>
                <a:cs typeface="Times New Roman" panose="02020603050405020304" pitchFamily="16" charset="0"/>
              </a:rPr>
              <a:t>）</a:t>
            </a:r>
            <a:endParaRPr lang="zh-CN" altLang="en-US" dirty="0"/>
          </a:p>
        </p:txBody>
      </p:sp>
      <p:sp>
        <p:nvSpPr>
          <p:cNvPr id="3" name="内容占位符 2"/>
          <p:cNvSpPr>
            <a:spLocks noGrp="1"/>
          </p:cNvSpPr>
          <p:nvPr>
            <p:ph idx="1"/>
          </p:nvPr>
        </p:nvSpPr>
        <p:spPr/>
        <p:txBody>
          <a:bodyPr>
            <a:normAutofit/>
          </a:bodyPr>
          <a:lstStyle/>
          <a:p>
            <a:r>
              <a:rPr lang="zh-CN" altLang="zh-CN" dirty="0"/>
              <a:t>为了更加直观展示在循环神经网络中前序时刻信息被</a:t>
            </a:r>
            <a:r>
              <a:rPr lang="en-US" altLang="zh-CN" dirty="0"/>
              <a:t>“</a:t>
            </a:r>
            <a:r>
              <a:rPr lang="zh-CN" altLang="zh-CN" dirty="0"/>
              <a:t>记住</a:t>
            </a:r>
            <a:r>
              <a:rPr lang="en-US" altLang="zh-CN" dirty="0"/>
              <a:t>”</a:t>
            </a:r>
            <a:r>
              <a:rPr lang="zh-CN" altLang="zh-CN" dirty="0"/>
              <a:t>来影响当前时刻信息编码，这里对上述公式进行如下变化：</a:t>
            </a:r>
            <a:endParaRPr lang="zh-CN" altLang="zh-CN" dirty="0"/>
          </a:p>
          <a:p>
            <a:pPr>
              <a:spcAft>
                <a:spcPts val="600"/>
              </a:spcAft>
            </a:pPr>
            <a:endParaRPr lang="en-US" altLang="zh-CN" dirty="0"/>
          </a:p>
          <a:p>
            <a:pPr>
              <a:spcAft>
                <a:spcPts val="600"/>
              </a:spcAft>
            </a:pPr>
            <a:endParaRPr lang="en-US" altLang="zh-CN" dirty="0"/>
          </a:p>
          <a:p>
            <a:pPr>
              <a:spcAft>
                <a:spcPts val="600"/>
              </a:spcAft>
            </a:pPr>
            <a:endParaRPr lang="zh-CN" altLang="zh-CN" dirty="0"/>
          </a:p>
          <a:p>
            <a:pPr lvl="1">
              <a:spcAft>
                <a:spcPts val="600"/>
              </a:spcAft>
            </a:pPr>
            <a:r>
              <a:rPr lang="zh-CN" altLang="zh-CN" dirty="0"/>
              <a:t>当前时刻编码中，的确均包含了历史信息，这也说明了循环神经网络能够记忆的原因，使得一些需要记忆历史过往信息的任务能够被循环神经网络有效处理。</a:t>
            </a:r>
            <a:endParaRPr lang="zh-CN" altLang="zh-CN" dirty="0"/>
          </a:p>
          <a:p>
            <a:pPr lvl="1"/>
            <a:endParaRPr lang="en-US" altLang="zh-CN" dirty="0"/>
          </a:p>
          <a:p>
            <a:pPr lvl="1"/>
            <a:endParaRPr lang="zh-CN" altLang="en-US" dirty="0"/>
          </a:p>
        </p:txBody>
      </p:sp>
      <mc:AlternateContent xmlns:mc="http://schemas.openxmlformats.org/markup-compatibility/2006">
        <mc:Choice xmlns:a14="http://schemas.microsoft.com/office/drawing/2010/main" Requires="a14">
          <p:sp>
            <p:nvSpPr>
              <p:cNvPr id="4" name="矩形 3"/>
              <p:cNvSpPr/>
              <p:nvPr/>
            </p:nvSpPr>
            <p:spPr>
              <a:xfrm>
                <a:off x="110067" y="2132882"/>
                <a:ext cx="11971866" cy="2226443"/>
              </a:xfrm>
              <a:prstGeom prst="rect">
                <a:avLst/>
              </a:prstGeom>
            </p:spPr>
            <p:txBody>
              <a:bodyPr wrap="square">
                <a:spAutoFit/>
              </a:bodyPr>
              <a:lstStyle/>
              <a:p>
                <a:pPr algn="ctr">
                  <a:lnSpc>
                    <a:spcPct val="150000"/>
                  </a:lnSpc>
                </a:pPr>
                <a14:m>
                  <m:oMathPara xmlns:m="http://schemas.openxmlformats.org/officeDocument/2006/math">
                    <m:oMathParaPr>
                      <m:jc m:val="centerGroup"/>
                    </m:oMathParaPr>
                    <m:oMath xmlns:m="http://schemas.openxmlformats.org/officeDocument/2006/math">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ℎ</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sub>
                      </m:sSub>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Φ</m:t>
                      </m:r>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U</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𝑥</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sub>
                          </m:sSub>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W</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ℎ</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1</m:t>
                              </m:r>
                            </m:sub>
                          </m:sSub>
                        </m:e>
                      </m:d>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Φ</m:t>
                      </m:r>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U</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𝑥</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sub>
                          </m:sSub>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W</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Φ</m:t>
                          </m:r>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U</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𝑥</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1</m:t>
                                  </m:r>
                                </m:sub>
                              </m:sSub>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W</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ℎ</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2</m:t>
                                  </m:r>
                                </m:sub>
                              </m:sSub>
                            </m:e>
                          </m:d>
                        </m:e>
                      </m:d>
                    </m:oMath>
                  </m:oMathPara>
                </a14:m>
                <a:endParaRPr lang="zh-CN" altLang="zh-CN" sz="2400" kern="100" dirty="0">
                  <a:latin typeface="等线" panose="02010600030101010101" pitchFamily="2" charset="-122"/>
                  <a:ea typeface="等线" panose="02010600030101010101" pitchFamily="2" charset="-122"/>
                  <a:cs typeface="Times New Roman" panose="02020603050405020304" pitchFamily="16" charset="0"/>
                </a:endParaRPr>
              </a:p>
              <a:p>
                <a:pPr algn="ctr">
                  <a:lnSpc>
                    <a:spcPct val="150000"/>
                  </a:lnSpc>
                  <a:spcAft>
                    <a:spcPts val="600"/>
                  </a:spcAft>
                </a:pPr>
                <a14:m>
                  <m:oMathPara xmlns:m="http://schemas.openxmlformats.org/officeDocument/2006/math">
                    <m:oMathParaPr>
                      <m:jc m:val="centerGroup"/>
                    </m:oMathParaPr>
                    <m:oMath xmlns:m="http://schemas.openxmlformats.org/officeDocument/2006/math">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Φ</m:t>
                      </m:r>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U</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limLow>
                            <m:limLow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limLowPr>
                            <m:e>
                              <m:groupChr>
                                <m:groupChr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groupChrPr>
                                <m:e>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𝑥</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sub>
                                  </m:sSub>
                                </m:e>
                              </m:groupChr>
                            </m:e>
                            <m:lim>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r>
                                <a:rPr lang="zh-CN" altLang="zh-CN" sz="2400" kern="100">
                                  <a:latin typeface="Cambria Math" panose="02040503050406030204" pitchFamily="18" charset="0"/>
                                  <a:ea typeface="华文楷体" panose="02010600040101010101" pitchFamily="2" charset="-122"/>
                                  <a:cs typeface="Times New Roman" panose="02020603050405020304" pitchFamily="16" charset="0"/>
                                </a:rPr>
                                <m:t>时刻输入</m:t>
                              </m:r>
                            </m:lim>
                          </m:limLow>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W</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Φ</m:t>
                          </m:r>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U</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limLow>
                                <m:limLow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limLowPr>
                                <m:e>
                                  <m:groupChr>
                                    <m:groupChr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groupChrPr>
                                    <m:e>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𝑥</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1</m:t>
                                          </m:r>
                                        </m:sub>
                                      </m:sSub>
                                    </m:e>
                                  </m:groupChr>
                                </m:e>
                                <m:lim>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1</m:t>
                                  </m:r>
                                  <m:r>
                                    <a:rPr lang="zh-CN" altLang="zh-CN" sz="2400" kern="100">
                                      <a:latin typeface="Cambria Math" panose="02040503050406030204" pitchFamily="18" charset="0"/>
                                      <a:ea typeface="华文楷体" panose="02010600040101010101" pitchFamily="2" charset="-122"/>
                                      <a:cs typeface="Times New Roman" panose="02020603050405020304" pitchFamily="16" charset="0"/>
                                    </a:rPr>
                                    <m:t>时刻输入</m:t>
                                  </m:r>
                                </m:lim>
                              </m:limLow>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W</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Φ</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U</m:t>
                              </m:r>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limLow>
                                <m:limLow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limLowPr>
                                <m:e>
                                  <m:groupChr>
                                    <m:groupChr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groupChrPr>
                                    <m:e>
                                      <m:sSub>
                                        <m:sSub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sSub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𝑥</m:t>
                                          </m:r>
                                        </m:e>
                                        <m:sub>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2</m:t>
                                          </m:r>
                                        </m:sub>
                                      </m:sSub>
                                    </m:e>
                                  </m:groupChr>
                                </m:e>
                                <m:lim>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𝑡</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2</m:t>
                                  </m:r>
                                  <m:r>
                                    <a:rPr lang="zh-CN" altLang="zh-CN" sz="2400" kern="100">
                                      <a:latin typeface="Cambria Math" panose="02040503050406030204" pitchFamily="18" charset="0"/>
                                      <a:ea typeface="华文楷体" panose="02010600040101010101" pitchFamily="2" charset="-122"/>
                                      <a:cs typeface="Times New Roman" panose="02020603050405020304" pitchFamily="16" charset="0"/>
                                    </a:rPr>
                                    <m:t>时刻输入</m:t>
                                  </m:r>
                                </m:lim>
                              </m:limLow>
                              <m: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m:t>
                              </m:r>
                            </m:e>
                          </m:d>
                        </m:e>
                      </m:d>
                    </m:oMath>
                  </m:oMathPara>
                </a14:m>
                <a:endParaRPr lang="zh-CN" altLang="en-US" sz="2400" dirty="0"/>
              </a:p>
            </p:txBody>
          </p:sp>
        </mc:Choice>
        <mc:Fallback>
          <p:sp>
            <p:nvSpPr>
              <p:cNvPr id="4" name="矩形 3"/>
              <p:cNvSpPr>
                <a:spLocks noRot="1" noChangeAspect="1" noMove="1" noResize="1" noEditPoints="1" noAdjustHandles="1" noChangeArrowheads="1" noChangeShapeType="1" noTextEdit="1"/>
              </p:cNvSpPr>
              <p:nvPr/>
            </p:nvSpPr>
            <p:spPr>
              <a:xfrm>
                <a:off x="110067" y="2132882"/>
                <a:ext cx="11971866" cy="2226443"/>
              </a:xfrm>
              <a:prstGeom prst="rect">
                <a:avLst/>
              </a:prstGeom>
              <a:blipFill rotWithShape="1">
                <a:blip r:embed="rId1"/>
                <a:stretch>
                  <a:fillRect l="-2" t="-25" r="4" b="-8611"/>
                </a:stretch>
              </a:blipFill>
            </p:spPr>
            <p:txBody>
              <a:bodyPr/>
              <a:lstStyle/>
              <a:p>
                <a:r>
                  <a:rPr lang="zh-CN" altLang="en-US">
                    <a:noFill/>
                  </a:rPr>
                  <a:t> </a:t>
                </a:r>
              </a:p>
            </p:txBody>
          </p:sp>
        </mc:Fallback>
      </mc:AlternateContent>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循环神经网络</a:t>
            </a:r>
            <a:r>
              <a:rPr lang="zh-CN" altLang="en-US" dirty="0">
                <a:latin typeface="Times New Roman" panose="02020603050405020304" pitchFamily="16" charset="0"/>
                <a:cs typeface="Times New Roman" panose="02020603050405020304" pitchFamily="16" charset="0"/>
              </a:rPr>
              <a:t>（</a:t>
            </a:r>
            <a:r>
              <a:rPr lang="en-US" altLang="zh-CN" dirty="0">
                <a:latin typeface="Times New Roman" panose="02020603050405020304" pitchFamily="16" charset="0"/>
                <a:cs typeface="Times New Roman" panose="02020603050405020304" pitchFamily="16" charset="0"/>
              </a:rPr>
              <a:t>RNN</a:t>
            </a:r>
            <a:r>
              <a:rPr lang="zh-CN" altLang="en-US" dirty="0">
                <a:latin typeface="Times New Roman" panose="02020603050405020304" pitchFamily="16" charset="0"/>
                <a:cs typeface="Times New Roman" panose="02020603050405020304" pitchFamily="16" charset="0"/>
              </a:rPr>
              <a:t>）</a:t>
            </a:r>
            <a:endParaRPr lang="zh-CN" altLang="en-US" dirty="0"/>
          </a:p>
        </p:txBody>
      </p:sp>
      <p:sp>
        <p:nvSpPr>
          <p:cNvPr id="3" name="内容占位符 2"/>
          <p:cNvSpPr>
            <a:spLocks noGrp="1"/>
          </p:cNvSpPr>
          <p:nvPr>
            <p:ph idx="1"/>
          </p:nvPr>
        </p:nvSpPr>
        <p:spPr>
          <a:xfrm>
            <a:off x="394447" y="789709"/>
            <a:ext cx="11355295" cy="5943595"/>
          </a:xfrm>
        </p:spPr>
        <p:txBody>
          <a:bodyPr/>
          <a:lstStyle/>
          <a:p>
            <a:r>
              <a:rPr lang="zh-CN" altLang="zh-CN" dirty="0"/>
              <a:t>将</a:t>
            </a:r>
            <a:r>
              <a:rPr lang="en-US" altLang="zh-CN" dirty="0"/>
              <a:t>RNN</a:t>
            </a:r>
            <a:r>
              <a:rPr lang="zh-CN" altLang="zh-CN" dirty="0"/>
              <a:t>展开，可以得到和前馈神经网络相似的网络结构。</a:t>
            </a:r>
            <a:endParaRPr lang="en-US" altLang="zh-CN" dirty="0"/>
          </a:p>
          <a:p>
            <a:pPr lvl="1"/>
            <a:r>
              <a:rPr lang="zh-CN" altLang="zh-CN" dirty="0"/>
              <a:t>这个网络结构可利用反向传播算法和梯度下降算法来训练参数，称为</a:t>
            </a:r>
            <a:r>
              <a:rPr lang="en-US" altLang="zh-CN" dirty="0"/>
              <a:t>“</a:t>
            </a:r>
            <a:r>
              <a:rPr lang="zh-CN" altLang="zh-CN" dirty="0"/>
              <a:t>沿时间反向传播算法</a:t>
            </a:r>
            <a:r>
              <a:rPr lang="en-US" altLang="zh-CN" sz="2800" dirty="0"/>
              <a:t>(backpropagation through time, BPTT)”</a:t>
            </a:r>
            <a:r>
              <a:rPr lang="zh-CN" altLang="zh-CN" dirty="0"/>
              <a:t>。</a:t>
            </a:r>
            <a:endParaRPr lang="en-US" altLang="zh-CN" dirty="0"/>
          </a:p>
          <a:p>
            <a:pPr lvl="1"/>
            <a:r>
              <a:rPr lang="zh-CN" altLang="zh-CN" dirty="0"/>
              <a:t>由于</a:t>
            </a:r>
            <a:r>
              <a:rPr lang="en-US" altLang="zh-CN" dirty="0"/>
              <a:t>RNN</a:t>
            </a:r>
            <a:r>
              <a:rPr lang="zh-CN" altLang="zh-CN" dirty="0"/>
              <a:t>每个时刻都有一个输出，所以在计算循环神经网络的损失时，通常需要将所有时刻上的损失进行累加。</a:t>
            </a:r>
            <a:endParaRPr lang="zh-CN" altLang="zh-CN" dirty="0"/>
          </a:p>
          <a:p>
            <a:endParaRPr lang="zh-CN" altLang="en-US" dirty="0"/>
          </a:p>
        </p:txBody>
      </p:sp>
      <p:grpSp>
        <p:nvGrpSpPr>
          <p:cNvPr id="6" name="组合 5"/>
          <p:cNvGrpSpPr/>
          <p:nvPr/>
        </p:nvGrpSpPr>
        <p:grpSpPr>
          <a:xfrm>
            <a:off x="563770" y="3813314"/>
            <a:ext cx="3601852" cy="2699848"/>
            <a:chOff x="563770" y="3897984"/>
            <a:chExt cx="3601852" cy="2699848"/>
          </a:xfrm>
        </p:grpSpPr>
        <p:sp>
          <p:nvSpPr>
            <p:cNvPr id="95" name="圆角矩形 1"/>
            <p:cNvSpPr/>
            <p:nvPr/>
          </p:nvSpPr>
          <p:spPr>
            <a:xfrm>
              <a:off x="2095491" y="5027021"/>
              <a:ext cx="1008000" cy="576064"/>
            </a:xfrm>
            <a:prstGeom prst="roundRect">
              <a:avLst/>
            </a:prstGeom>
            <a:solidFill>
              <a:srgbClr val="92D05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800">
                  <a:solidFill>
                    <a:prstClr val="black"/>
                  </a:solidFill>
                  <a:latin typeface="Times New Roman" panose="02020603050405020304" pitchFamily="16" charset="0"/>
                  <a:cs typeface="Times New Roman" panose="02020603050405020304" pitchFamily="16" charset="0"/>
                </a:rPr>
                <a:t>RNN</a:t>
              </a:r>
              <a:endParaRPr lang="zh-CN" altLang="en-US" sz="2800" dirty="0">
                <a:solidFill>
                  <a:prstClr val="black"/>
                </a:solidFill>
                <a:latin typeface="Times New Roman" panose="02020603050405020304" pitchFamily="16" charset="0"/>
                <a:cs typeface="Times New Roman" panose="02020603050405020304" pitchFamily="16" charset="0"/>
              </a:endParaRPr>
            </a:p>
          </p:txBody>
        </p:sp>
        <p:cxnSp>
          <p:nvCxnSpPr>
            <p:cNvPr id="96" name="直接箭头连接符 95"/>
            <p:cNvCxnSpPr>
              <a:stCxn id="97" idx="0"/>
              <a:endCxn id="95" idx="2"/>
            </p:cNvCxnSpPr>
            <p:nvPr/>
          </p:nvCxnSpPr>
          <p:spPr>
            <a:xfrm flipV="1">
              <a:off x="2598714" y="5603085"/>
              <a:ext cx="777" cy="238747"/>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7" name="椭圆 96"/>
                <p:cNvSpPr/>
                <p:nvPr/>
              </p:nvSpPr>
              <p:spPr>
                <a:xfrm>
                  <a:off x="2202714" y="5841832"/>
                  <a:ext cx="792000" cy="756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97" name="椭圆 96"/>
                <p:cNvSpPr>
                  <a:spLocks noRot="1" noChangeAspect="1" noMove="1" noResize="1" noEditPoints="1" noAdjustHandles="1" noChangeArrowheads="1" noChangeShapeType="1" noTextEdit="1"/>
                </p:cNvSpPr>
                <p:nvPr/>
              </p:nvSpPr>
              <p:spPr>
                <a:xfrm>
                  <a:off x="2202714" y="5841832"/>
                  <a:ext cx="792000" cy="756000"/>
                </a:xfrm>
                <a:prstGeom prst="ellipse">
                  <a:avLst/>
                </a:prstGeom>
                <a:blipFill rotWithShape="1">
                  <a:blip r:embed="rId1"/>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99" name="直接箭头连接符 98"/>
            <p:cNvCxnSpPr>
              <a:stCxn id="100" idx="6"/>
              <a:endCxn id="97" idx="2"/>
            </p:cNvCxnSpPr>
            <p:nvPr/>
          </p:nvCxnSpPr>
          <p:spPr>
            <a:xfrm>
              <a:off x="1823806" y="6219832"/>
              <a:ext cx="378908"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00" name="椭圆 99"/>
                <p:cNvSpPr/>
                <p:nvPr/>
              </p:nvSpPr>
              <p:spPr>
                <a:xfrm>
                  <a:off x="1031806" y="5841832"/>
                  <a:ext cx="792000" cy="756000"/>
                </a:xfrm>
                <a:prstGeom prst="ellipse">
                  <a:avLst/>
                </a:prstGeom>
                <a:solidFill>
                  <a:schemeClr val="bg1"/>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100" name="椭圆 99"/>
                <p:cNvSpPr>
                  <a:spLocks noRot="1" noChangeAspect="1" noMove="1" noResize="1" noEditPoints="1" noAdjustHandles="1" noChangeArrowheads="1" noChangeShapeType="1" noTextEdit="1"/>
                </p:cNvSpPr>
                <p:nvPr/>
              </p:nvSpPr>
              <p:spPr>
                <a:xfrm>
                  <a:off x="1031806" y="5841832"/>
                  <a:ext cx="792000" cy="756000"/>
                </a:xfrm>
                <a:prstGeom prst="ellipse">
                  <a:avLst/>
                </a:prstGeom>
                <a:blipFill rotWithShape="1">
                  <a:blip r:embed="rId2"/>
                </a:blip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102" name="直接箭头连接符 101"/>
            <p:cNvCxnSpPr>
              <a:stCxn id="97" idx="6"/>
              <a:endCxn id="103" idx="2"/>
            </p:cNvCxnSpPr>
            <p:nvPr/>
          </p:nvCxnSpPr>
          <p:spPr>
            <a:xfrm>
              <a:off x="2994714" y="6219832"/>
              <a:ext cx="378908"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03" name="椭圆 102"/>
                <p:cNvSpPr/>
                <p:nvPr/>
              </p:nvSpPr>
              <p:spPr>
                <a:xfrm>
                  <a:off x="3373622" y="5841832"/>
                  <a:ext cx="792000" cy="756000"/>
                </a:xfrm>
                <a:prstGeom prst="ellipse">
                  <a:avLst/>
                </a:prstGeom>
                <a:solidFill>
                  <a:schemeClr val="bg1"/>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103" name="椭圆 102"/>
                <p:cNvSpPr>
                  <a:spLocks noRot="1" noChangeAspect="1" noMove="1" noResize="1" noEditPoints="1" noAdjustHandles="1" noChangeArrowheads="1" noChangeShapeType="1" noTextEdit="1"/>
                </p:cNvSpPr>
                <p:nvPr/>
              </p:nvSpPr>
              <p:spPr>
                <a:xfrm>
                  <a:off x="3373622" y="5841832"/>
                  <a:ext cx="792000" cy="756000"/>
                </a:xfrm>
                <a:prstGeom prst="ellipse">
                  <a:avLst/>
                </a:prstGeom>
                <a:blipFill rotWithShape="1">
                  <a:blip r:embed="rId3"/>
                </a:blip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105" name="直接连接符 104"/>
            <p:cNvCxnSpPr>
              <a:stCxn id="95" idx="3"/>
            </p:cNvCxnSpPr>
            <p:nvPr/>
          </p:nvCxnSpPr>
          <p:spPr>
            <a:xfrm>
              <a:off x="3103491" y="5315053"/>
              <a:ext cx="360152" cy="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flipV="1">
              <a:off x="3463643" y="4878837"/>
              <a:ext cx="0" cy="436216"/>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1581821" y="4878837"/>
              <a:ext cx="1881822" cy="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1591435" y="5315053"/>
              <a:ext cx="504056" cy="0"/>
            </a:xfrm>
            <a:prstGeom prst="line">
              <a:avLst/>
            </a:prstGeom>
            <a:ln w="1905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1591435" y="4878837"/>
              <a:ext cx="0" cy="436216"/>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cxnSp>
          <p:nvCxnSpPr>
            <p:cNvPr id="110" name="直接箭头连接符 109"/>
            <p:cNvCxnSpPr>
              <a:stCxn id="95" idx="0"/>
              <a:endCxn id="111" idx="4"/>
            </p:cNvCxnSpPr>
            <p:nvPr/>
          </p:nvCxnSpPr>
          <p:spPr>
            <a:xfrm flipV="1">
              <a:off x="2599491" y="4653984"/>
              <a:ext cx="6947" cy="373037"/>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11" name="椭圆 110"/>
                <p:cNvSpPr/>
                <p:nvPr/>
              </p:nvSpPr>
              <p:spPr>
                <a:xfrm>
                  <a:off x="2210438" y="3897984"/>
                  <a:ext cx="792000" cy="7560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ℎ</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111" name="椭圆 110"/>
                <p:cNvSpPr>
                  <a:spLocks noRot="1" noChangeAspect="1" noMove="1" noResize="1" noEditPoints="1" noAdjustHandles="1" noChangeArrowheads="1" noChangeShapeType="1" noTextEdit="1"/>
                </p:cNvSpPr>
                <p:nvPr/>
              </p:nvSpPr>
              <p:spPr>
                <a:xfrm>
                  <a:off x="2210438" y="3897984"/>
                  <a:ext cx="792000" cy="756000"/>
                </a:xfrm>
                <a:prstGeom prst="ellipse">
                  <a:avLst/>
                </a:prstGeom>
                <a:blipFill rotWithShape="1">
                  <a:blip r:embed="rId4"/>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sp>
          <p:nvSpPr>
            <p:cNvPr id="112" name="矩形 111"/>
            <p:cNvSpPr/>
            <p:nvPr/>
          </p:nvSpPr>
          <p:spPr>
            <a:xfrm>
              <a:off x="563770" y="4253253"/>
              <a:ext cx="1598515" cy="523220"/>
            </a:xfrm>
            <a:prstGeom prst="rect">
              <a:avLst/>
            </a:prstGeom>
          </p:spPr>
          <p:txBody>
            <a:bodyPr wrap="none">
              <a:spAutoFit/>
            </a:bodyPr>
            <a:lstStyle/>
            <a:p>
              <a:r>
                <a:rPr lang="en-US" altLang="zh-CN" sz="2800" dirty="0">
                  <a:solidFill>
                    <a:srgbClr val="C00000"/>
                  </a:solidFill>
                  <a:latin typeface="Times New Roman" panose="02020603050405020304" pitchFamily="16" charset="0"/>
                  <a:cs typeface="Times New Roman" panose="02020603050405020304" pitchFamily="16" charset="0"/>
                </a:rPr>
                <a:t>Recurrent</a:t>
              </a:r>
              <a:endParaRPr lang="zh-CN" altLang="en-US" sz="2800" dirty="0">
                <a:solidFill>
                  <a:srgbClr val="C00000"/>
                </a:solidFill>
                <a:latin typeface="Times New Roman" panose="02020603050405020304" pitchFamily="16" charset="0"/>
                <a:cs typeface="Times New Roman" panose="02020603050405020304" pitchFamily="16" charset="0"/>
              </a:endParaRPr>
            </a:p>
          </p:txBody>
        </p:sp>
      </p:grpSp>
      <p:sp>
        <p:nvSpPr>
          <p:cNvPr id="61" name="右箭头 169"/>
          <p:cNvSpPr/>
          <p:nvPr/>
        </p:nvSpPr>
        <p:spPr>
          <a:xfrm>
            <a:off x="4761117" y="4928464"/>
            <a:ext cx="864096" cy="3741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2" name="矩形 61"/>
          <p:cNvSpPr/>
          <p:nvPr/>
        </p:nvSpPr>
        <p:spPr>
          <a:xfrm>
            <a:off x="4748156" y="4099999"/>
            <a:ext cx="906017" cy="1661032"/>
          </a:xfrm>
          <a:prstGeom prst="rect">
            <a:avLst/>
          </a:prstGeom>
        </p:spPr>
        <p:txBody>
          <a:bodyPr wrap="none">
            <a:spAutoFit/>
          </a:bodyPr>
          <a:lstStyle/>
          <a:p>
            <a:pPr>
              <a:lnSpc>
                <a:spcPct val="200000"/>
              </a:lnSpc>
            </a:pPr>
            <a:r>
              <a:rPr lang="zh-CN" altLang="en-US" sz="2800" b="1" dirty="0">
                <a:solidFill>
                  <a:srgbClr val="C00000"/>
                </a:solidFill>
                <a:latin typeface="黑体" panose="02010609060101010101" pitchFamily="49" charset="-122"/>
                <a:ea typeface="黑体" panose="02010609060101010101" pitchFamily="49" charset="-122"/>
              </a:rPr>
              <a:t>展开</a:t>
            </a:r>
            <a:endParaRPr lang="en-US" altLang="zh-CN" sz="2800" b="1" dirty="0">
              <a:solidFill>
                <a:srgbClr val="C00000"/>
              </a:solidFill>
              <a:latin typeface="黑体" panose="02010609060101010101" pitchFamily="49" charset="-122"/>
              <a:ea typeface="黑体" panose="02010609060101010101" pitchFamily="49" charset="-122"/>
            </a:endParaRPr>
          </a:p>
          <a:p>
            <a:pPr>
              <a:lnSpc>
                <a:spcPct val="200000"/>
              </a:lnSpc>
            </a:pPr>
            <a:r>
              <a:rPr lang="zh-CN" altLang="en-US" sz="2800" b="1" dirty="0">
                <a:solidFill>
                  <a:srgbClr val="C00000"/>
                </a:solidFill>
                <a:latin typeface="黑体" panose="02010609060101010101" pitchFamily="49" charset="-122"/>
                <a:ea typeface="黑体" panose="02010609060101010101" pitchFamily="49" charset="-122"/>
              </a:rPr>
              <a:t>形式</a:t>
            </a:r>
            <a:endParaRPr lang="zh-CN" altLang="en-US" sz="2800" b="1" dirty="0">
              <a:solidFill>
                <a:srgbClr val="C00000"/>
              </a:solidFill>
              <a:latin typeface="黑体" panose="02010609060101010101" pitchFamily="49" charset="-122"/>
              <a:ea typeface="黑体" panose="02010609060101010101" pitchFamily="49" charset="-122"/>
            </a:endParaRPr>
          </a:p>
        </p:txBody>
      </p:sp>
      <p:grpSp>
        <p:nvGrpSpPr>
          <p:cNvPr id="158" name="组合 157"/>
          <p:cNvGrpSpPr/>
          <p:nvPr/>
        </p:nvGrpSpPr>
        <p:grpSpPr>
          <a:xfrm>
            <a:off x="5705490" y="3750588"/>
            <a:ext cx="5906050" cy="2723194"/>
            <a:chOff x="5705490" y="3598185"/>
            <a:chExt cx="5906050" cy="2723194"/>
          </a:xfrm>
        </p:grpSpPr>
        <p:sp>
          <p:nvSpPr>
            <p:cNvPr id="63" name="圆角矩形 129"/>
            <p:cNvSpPr/>
            <p:nvPr/>
          </p:nvSpPr>
          <p:spPr>
            <a:xfrm>
              <a:off x="8154515" y="4747444"/>
              <a:ext cx="1008000" cy="348679"/>
            </a:xfrm>
            <a:prstGeom prst="roundRect">
              <a:avLst/>
            </a:prstGeom>
            <a:solidFill>
              <a:srgbClr val="92D05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800">
                  <a:solidFill>
                    <a:prstClr val="black"/>
                  </a:solidFill>
                  <a:latin typeface="Times New Roman" panose="02020603050405020304" pitchFamily="16" charset="0"/>
                  <a:cs typeface="Times New Roman" panose="02020603050405020304" pitchFamily="16" charset="0"/>
                </a:rPr>
                <a:t>RNN</a:t>
              </a:r>
              <a:endParaRPr lang="zh-CN" altLang="en-US" sz="2800" dirty="0">
                <a:solidFill>
                  <a:prstClr val="black"/>
                </a:solidFill>
                <a:latin typeface="Times New Roman" panose="02020603050405020304" pitchFamily="16" charset="0"/>
                <a:cs typeface="Times New Roman" panose="02020603050405020304" pitchFamily="16" charset="0"/>
              </a:endParaRPr>
            </a:p>
          </p:txBody>
        </p:sp>
        <mc:AlternateContent xmlns:mc="http://schemas.openxmlformats.org/markup-compatibility/2006">
          <mc:Choice xmlns:a14="http://schemas.microsoft.com/office/drawing/2010/main" Requires="a14">
            <p:sp>
              <p:nvSpPr>
                <p:cNvPr id="64" name="椭圆 63"/>
                <p:cNvSpPr/>
                <p:nvPr/>
              </p:nvSpPr>
              <p:spPr>
                <a:xfrm>
                  <a:off x="8262515" y="5565379"/>
                  <a:ext cx="792000" cy="756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64" name="椭圆 63"/>
                <p:cNvSpPr>
                  <a:spLocks noRot="1" noChangeAspect="1" noMove="1" noResize="1" noEditPoints="1" noAdjustHandles="1" noChangeArrowheads="1" noChangeShapeType="1" noTextEdit="1"/>
                </p:cNvSpPr>
                <p:nvPr/>
              </p:nvSpPr>
              <p:spPr>
                <a:xfrm>
                  <a:off x="8262515" y="5565379"/>
                  <a:ext cx="792000" cy="756000"/>
                </a:xfrm>
                <a:prstGeom prst="ellipse">
                  <a:avLst/>
                </a:prstGeom>
                <a:blipFill rotWithShape="1">
                  <a:blip r:embed="rId1"/>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66" name="直接箭头连接符 65"/>
            <p:cNvCxnSpPr>
              <a:stCxn id="67" idx="6"/>
              <a:endCxn id="64" idx="2"/>
            </p:cNvCxnSpPr>
            <p:nvPr/>
          </p:nvCxnSpPr>
          <p:spPr>
            <a:xfrm>
              <a:off x="7613100" y="5943379"/>
              <a:ext cx="649415"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67" name="椭圆 66"/>
                <p:cNvSpPr/>
                <p:nvPr/>
              </p:nvSpPr>
              <p:spPr>
                <a:xfrm>
                  <a:off x="6821100" y="5565379"/>
                  <a:ext cx="792000" cy="756000"/>
                </a:xfrm>
                <a:prstGeom prst="ellipse">
                  <a:avLst/>
                </a:prstGeom>
                <a:solidFill>
                  <a:schemeClr val="bg1"/>
                </a:solidFill>
                <a:ln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67" name="椭圆 66"/>
                <p:cNvSpPr>
                  <a:spLocks noRot="1" noChangeAspect="1" noMove="1" noResize="1" noEditPoints="1" noAdjustHandles="1" noChangeArrowheads="1" noChangeShapeType="1" noTextEdit="1"/>
                </p:cNvSpPr>
                <p:nvPr/>
              </p:nvSpPr>
              <p:spPr>
                <a:xfrm>
                  <a:off x="6821100" y="5565379"/>
                  <a:ext cx="792000" cy="756000"/>
                </a:xfrm>
                <a:prstGeom prst="ellipse">
                  <a:avLst/>
                </a:prstGeom>
                <a:blipFill rotWithShape="1">
                  <a:blip r:embed="rId5"/>
                </a:blipFill>
                <a:ln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69" name="直接箭头连接符 68"/>
            <p:cNvCxnSpPr>
              <a:stCxn id="64" idx="6"/>
              <a:endCxn id="70" idx="2"/>
            </p:cNvCxnSpPr>
            <p:nvPr/>
          </p:nvCxnSpPr>
          <p:spPr>
            <a:xfrm>
              <a:off x="9054515" y="5943379"/>
              <a:ext cx="649415"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0" name="椭圆 69"/>
                <p:cNvSpPr/>
                <p:nvPr/>
              </p:nvSpPr>
              <p:spPr>
                <a:xfrm>
                  <a:off x="9703930" y="5565379"/>
                  <a:ext cx="792000" cy="756000"/>
                </a:xfrm>
                <a:prstGeom prst="ellipse">
                  <a:avLst/>
                </a:prstGeom>
                <a:solidFill>
                  <a:schemeClr val="bg1"/>
                </a:solidFill>
                <a:ln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𝑥</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70" name="椭圆 69"/>
                <p:cNvSpPr>
                  <a:spLocks noRot="1" noChangeAspect="1" noMove="1" noResize="1" noEditPoints="1" noAdjustHandles="1" noChangeArrowheads="1" noChangeShapeType="1" noTextEdit="1"/>
                </p:cNvSpPr>
                <p:nvPr/>
              </p:nvSpPr>
              <p:spPr>
                <a:xfrm>
                  <a:off x="9703930" y="5565379"/>
                  <a:ext cx="792000" cy="756000"/>
                </a:xfrm>
                <a:prstGeom prst="ellipse">
                  <a:avLst/>
                </a:prstGeom>
                <a:blipFill rotWithShape="1">
                  <a:blip r:embed="rId6"/>
                </a:blipFill>
                <a:ln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72" name="直接箭头连接符 71"/>
            <p:cNvCxnSpPr>
              <a:stCxn id="76" idx="0"/>
              <a:endCxn id="84" idx="4"/>
            </p:cNvCxnSpPr>
            <p:nvPr/>
          </p:nvCxnSpPr>
          <p:spPr>
            <a:xfrm flipV="1">
              <a:off x="10099930" y="4354185"/>
              <a:ext cx="0" cy="39325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3" name="椭圆 72"/>
                <p:cNvSpPr/>
                <p:nvPr/>
              </p:nvSpPr>
              <p:spPr>
                <a:xfrm>
                  <a:off x="8262515" y="3598185"/>
                  <a:ext cx="792000" cy="7560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ℎ</m:t>
                            </m:r>
                          </m:e>
                          <m:sub>
                            <m:r>
                              <a:rPr lang="en-US" altLang="zh-CN" sz="2800" b="0" i="1" smtClean="0">
                                <a:solidFill>
                                  <a:schemeClr val="tx1"/>
                                </a:solidFill>
                                <a:latin typeface="Cambria Math" panose="02040503050406030204"/>
                              </a:rPr>
                              <m:t>𝑡</m:t>
                            </m:r>
                          </m:sub>
                        </m:sSub>
                      </m:oMath>
                    </m:oMathPara>
                  </a14:m>
                  <a:endParaRPr lang="zh-CN" altLang="en-US" sz="2800" dirty="0">
                    <a:solidFill>
                      <a:schemeClr val="tx1"/>
                    </a:solidFill>
                  </a:endParaRPr>
                </a:p>
              </p:txBody>
            </p:sp>
          </mc:Choice>
          <mc:Fallback>
            <p:sp>
              <p:nvSpPr>
                <p:cNvPr id="73" name="椭圆 72"/>
                <p:cNvSpPr>
                  <a:spLocks noRot="1" noChangeAspect="1" noMove="1" noResize="1" noEditPoints="1" noAdjustHandles="1" noChangeArrowheads="1" noChangeShapeType="1" noTextEdit="1"/>
                </p:cNvSpPr>
                <p:nvPr/>
              </p:nvSpPr>
              <p:spPr>
                <a:xfrm>
                  <a:off x="8262515" y="3598185"/>
                  <a:ext cx="792000" cy="756000"/>
                </a:xfrm>
                <a:prstGeom prst="ellipse">
                  <a:avLst/>
                </a:prstGeom>
                <a:blipFill rotWithShape="1">
                  <a:blip r:embed="rId4"/>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74" name="直接箭头连接符 73"/>
            <p:cNvCxnSpPr>
              <a:stCxn id="63" idx="0"/>
              <a:endCxn id="73" idx="4"/>
            </p:cNvCxnSpPr>
            <p:nvPr/>
          </p:nvCxnSpPr>
          <p:spPr>
            <a:xfrm flipV="1">
              <a:off x="8658515" y="4354185"/>
              <a:ext cx="0" cy="39325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75" name="直接箭头连接符 74"/>
            <p:cNvCxnSpPr>
              <a:stCxn id="64" idx="0"/>
              <a:endCxn id="63" idx="2"/>
            </p:cNvCxnSpPr>
            <p:nvPr/>
          </p:nvCxnSpPr>
          <p:spPr>
            <a:xfrm flipV="1">
              <a:off x="8658515" y="5096123"/>
              <a:ext cx="0" cy="469256"/>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76" name="圆角矩形 149"/>
            <p:cNvSpPr/>
            <p:nvPr/>
          </p:nvSpPr>
          <p:spPr>
            <a:xfrm>
              <a:off x="9595930" y="4747444"/>
              <a:ext cx="1008000" cy="348679"/>
            </a:xfrm>
            <a:prstGeom prst="roundRect">
              <a:avLst/>
            </a:prstGeom>
            <a:solidFill>
              <a:srgbClr val="92D05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800">
                  <a:solidFill>
                    <a:prstClr val="black"/>
                  </a:solidFill>
                  <a:latin typeface="Times New Roman" panose="02020603050405020304" pitchFamily="16" charset="0"/>
                  <a:cs typeface="Times New Roman" panose="02020603050405020304" pitchFamily="16" charset="0"/>
                </a:rPr>
                <a:t>RNN</a:t>
              </a:r>
              <a:endParaRPr lang="zh-CN" altLang="en-US" sz="2800" dirty="0">
                <a:solidFill>
                  <a:prstClr val="black"/>
                </a:solidFill>
                <a:latin typeface="Times New Roman" panose="02020603050405020304" pitchFamily="16" charset="0"/>
                <a:cs typeface="Times New Roman" panose="02020603050405020304" pitchFamily="16" charset="0"/>
              </a:endParaRPr>
            </a:p>
          </p:txBody>
        </p:sp>
        <p:cxnSp>
          <p:nvCxnSpPr>
            <p:cNvPr id="77" name="直接箭头连接符 76"/>
            <p:cNvCxnSpPr>
              <a:stCxn id="70" idx="0"/>
              <a:endCxn id="76" idx="2"/>
            </p:cNvCxnSpPr>
            <p:nvPr/>
          </p:nvCxnSpPr>
          <p:spPr>
            <a:xfrm flipV="1">
              <a:off x="10099930" y="5096123"/>
              <a:ext cx="0" cy="469256"/>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78" name="圆角矩形 151"/>
            <p:cNvSpPr/>
            <p:nvPr/>
          </p:nvSpPr>
          <p:spPr>
            <a:xfrm>
              <a:off x="6713100" y="4747444"/>
              <a:ext cx="1008000" cy="348679"/>
            </a:xfrm>
            <a:prstGeom prst="roundRect">
              <a:avLst/>
            </a:prstGeom>
            <a:solidFill>
              <a:srgbClr val="92D05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800">
                  <a:solidFill>
                    <a:prstClr val="black"/>
                  </a:solidFill>
                  <a:latin typeface="Times New Roman" panose="02020603050405020304" pitchFamily="16" charset="0"/>
                  <a:cs typeface="Times New Roman" panose="02020603050405020304" pitchFamily="16" charset="0"/>
                </a:rPr>
                <a:t>RNN</a:t>
              </a:r>
              <a:endParaRPr lang="zh-CN" altLang="en-US" sz="2800" dirty="0">
                <a:solidFill>
                  <a:prstClr val="black"/>
                </a:solidFill>
                <a:latin typeface="Times New Roman" panose="02020603050405020304" pitchFamily="16" charset="0"/>
                <a:cs typeface="Times New Roman" panose="02020603050405020304" pitchFamily="16" charset="0"/>
              </a:endParaRPr>
            </a:p>
          </p:txBody>
        </p:sp>
        <p:cxnSp>
          <p:nvCxnSpPr>
            <p:cNvPr id="79" name="直接箭头连接符 78"/>
            <p:cNvCxnSpPr>
              <a:stCxn id="78" idx="3"/>
              <a:endCxn id="63" idx="1"/>
            </p:cNvCxnSpPr>
            <p:nvPr/>
          </p:nvCxnSpPr>
          <p:spPr>
            <a:xfrm>
              <a:off x="7721100" y="4921784"/>
              <a:ext cx="433415"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80" name="直接箭头连接符 79"/>
            <p:cNvCxnSpPr>
              <a:stCxn id="67" idx="0"/>
              <a:endCxn id="78" idx="2"/>
            </p:cNvCxnSpPr>
            <p:nvPr/>
          </p:nvCxnSpPr>
          <p:spPr>
            <a:xfrm flipV="1">
              <a:off x="7217100" y="5096123"/>
              <a:ext cx="0" cy="469256"/>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81" name="直接箭头连接符 80"/>
            <p:cNvCxnSpPr>
              <a:stCxn id="78" idx="0"/>
              <a:endCxn id="82" idx="4"/>
            </p:cNvCxnSpPr>
            <p:nvPr/>
          </p:nvCxnSpPr>
          <p:spPr>
            <a:xfrm flipV="1">
              <a:off x="7217100" y="4369445"/>
              <a:ext cx="0" cy="37799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2" name="椭圆 81"/>
                <p:cNvSpPr/>
                <p:nvPr/>
              </p:nvSpPr>
              <p:spPr>
                <a:xfrm>
                  <a:off x="6821100" y="3613445"/>
                  <a:ext cx="792000" cy="7560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ℎ</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82" name="椭圆 81"/>
                <p:cNvSpPr>
                  <a:spLocks noRot="1" noChangeAspect="1" noMove="1" noResize="1" noEditPoints="1" noAdjustHandles="1" noChangeArrowheads="1" noChangeShapeType="1" noTextEdit="1"/>
                </p:cNvSpPr>
                <p:nvPr/>
              </p:nvSpPr>
              <p:spPr>
                <a:xfrm>
                  <a:off x="6821100" y="3613445"/>
                  <a:ext cx="792000" cy="756000"/>
                </a:xfrm>
                <a:prstGeom prst="ellipse">
                  <a:avLst/>
                </a:prstGeom>
                <a:blipFill rotWithShape="1">
                  <a:blip r:embed="rId7"/>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83" name="直接箭头连接符 82"/>
            <p:cNvCxnSpPr/>
            <p:nvPr/>
          </p:nvCxnSpPr>
          <p:spPr>
            <a:xfrm flipV="1">
              <a:off x="10094408" y="4030967"/>
              <a:ext cx="0" cy="331679"/>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4" name="椭圆 83"/>
                <p:cNvSpPr/>
                <p:nvPr/>
              </p:nvSpPr>
              <p:spPr>
                <a:xfrm>
                  <a:off x="9703930" y="3598185"/>
                  <a:ext cx="792000" cy="7560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altLang="zh-CN" sz="2800" i="1" smtClean="0">
                                <a:solidFill>
                                  <a:schemeClr val="tx1"/>
                                </a:solidFill>
                                <a:latin typeface="Cambria Math" panose="02040503050406030204" pitchFamily="18" charset="0"/>
                              </a:rPr>
                            </m:ctrlPr>
                          </m:sSubPr>
                          <m:e>
                            <m:r>
                              <a:rPr lang="en-US" altLang="zh-CN" sz="2800" b="0" i="1" smtClean="0">
                                <a:solidFill>
                                  <a:schemeClr val="tx1"/>
                                </a:solidFill>
                                <a:latin typeface="Cambria Math" panose="02040503050406030204"/>
                              </a:rPr>
                              <m:t> </m:t>
                            </m:r>
                            <m:r>
                              <a:rPr lang="en-US" altLang="zh-CN" sz="2800" b="0" i="1" smtClean="0">
                                <a:solidFill>
                                  <a:schemeClr val="tx1"/>
                                </a:solidFill>
                                <a:latin typeface="Cambria Math" panose="02040503050406030204"/>
                              </a:rPr>
                              <m:t>ℎ</m:t>
                            </m:r>
                          </m:e>
                          <m:sub>
                            <m:r>
                              <a:rPr lang="en-US" altLang="zh-CN" sz="2800" b="0" i="1" smtClean="0">
                                <a:solidFill>
                                  <a:schemeClr val="tx1"/>
                                </a:solidFill>
                                <a:latin typeface="Cambria Math" panose="02040503050406030204"/>
                              </a:rPr>
                              <m:t>𝑡</m:t>
                            </m:r>
                            <m:r>
                              <a:rPr lang="en-US" altLang="zh-CN" sz="2800" b="0" i="1" smtClean="0">
                                <a:solidFill>
                                  <a:schemeClr val="tx1"/>
                                </a:solidFill>
                                <a:latin typeface="Cambria Math" panose="02040503050406030204"/>
                              </a:rPr>
                              <m:t>+</m:t>
                            </m:r>
                            <m:r>
                              <a:rPr lang="en-US" altLang="zh-CN" sz="2800" b="0" i="1" smtClean="0">
                                <a:solidFill>
                                  <a:schemeClr val="tx1"/>
                                </a:solidFill>
                                <a:latin typeface="Cambria Math" panose="02040503050406030204"/>
                              </a:rPr>
                              <m:t>1</m:t>
                            </m:r>
                          </m:sub>
                        </m:sSub>
                      </m:oMath>
                    </m:oMathPara>
                  </a14:m>
                  <a:endParaRPr lang="zh-CN" altLang="en-US" sz="2800" dirty="0">
                    <a:solidFill>
                      <a:schemeClr val="tx1"/>
                    </a:solidFill>
                  </a:endParaRPr>
                </a:p>
              </p:txBody>
            </p:sp>
          </mc:Choice>
          <mc:Fallback>
            <p:sp>
              <p:nvSpPr>
                <p:cNvPr id="84" name="椭圆 83"/>
                <p:cNvSpPr>
                  <a:spLocks noRot="1" noChangeAspect="1" noMove="1" noResize="1" noEditPoints="1" noAdjustHandles="1" noChangeArrowheads="1" noChangeShapeType="1" noTextEdit="1"/>
                </p:cNvSpPr>
                <p:nvPr/>
              </p:nvSpPr>
              <p:spPr>
                <a:xfrm>
                  <a:off x="9703930" y="3598185"/>
                  <a:ext cx="792000" cy="756000"/>
                </a:xfrm>
                <a:prstGeom prst="ellipse">
                  <a:avLst/>
                </a:prstGeom>
                <a:blipFill rotWithShape="1">
                  <a:blip r:embed="rId8"/>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cxnSp>
          <p:nvCxnSpPr>
            <p:cNvPr id="85" name="曲线连接符 50"/>
            <p:cNvCxnSpPr>
              <a:stCxn id="82" idx="6"/>
            </p:cNvCxnSpPr>
            <p:nvPr/>
          </p:nvCxnSpPr>
          <p:spPr>
            <a:xfrm>
              <a:off x="7613100" y="3991445"/>
              <a:ext cx="612000" cy="771259"/>
            </a:xfrm>
            <a:prstGeom prst="curvedConnector2">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86" name="曲线连接符 158"/>
            <p:cNvCxnSpPr>
              <a:stCxn id="73" idx="6"/>
            </p:cNvCxnSpPr>
            <p:nvPr/>
          </p:nvCxnSpPr>
          <p:spPr>
            <a:xfrm>
              <a:off x="9054515" y="3976185"/>
              <a:ext cx="573947" cy="799270"/>
            </a:xfrm>
            <a:prstGeom prst="curvedConnector2">
              <a:avLst/>
            </a:prstGeom>
            <a:ln>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87" name="直接箭头连接符 86"/>
            <p:cNvCxnSpPr>
              <a:stCxn id="70" idx="6"/>
              <a:endCxn id="89" idx="1"/>
            </p:cNvCxnSpPr>
            <p:nvPr/>
          </p:nvCxnSpPr>
          <p:spPr>
            <a:xfrm>
              <a:off x="10495930" y="5943379"/>
              <a:ext cx="541414"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8" name="TextBox 56"/>
                <p:cNvSpPr txBox="1"/>
                <p:nvPr/>
              </p:nvSpPr>
              <p:spPr>
                <a:xfrm>
                  <a:off x="11037345" y="4660173"/>
                  <a:ext cx="574195" cy="523220"/>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800" i="1" smtClean="0">
                            <a:latin typeface="Cambria Math" panose="02040503050406030204"/>
                            <a:ea typeface="Cambria Math" panose="02040503050406030204"/>
                          </a:rPr>
                          <m:t>⋯</m:t>
                        </m:r>
                      </m:oMath>
                    </m:oMathPara>
                  </a14:m>
                  <a:endParaRPr lang="zh-CN" altLang="en-US" sz="2800" dirty="0"/>
                </a:p>
              </p:txBody>
            </p:sp>
          </mc:Choice>
          <mc:Fallback>
            <p:sp>
              <p:nvSpPr>
                <p:cNvPr id="88" name="TextBox 56"/>
                <p:cNvSpPr txBox="1">
                  <a:spLocks noRot="1" noChangeAspect="1" noMove="1" noResize="1" noEditPoints="1" noAdjustHandles="1" noChangeArrowheads="1" noChangeShapeType="1" noTextEdit="1"/>
                </p:cNvSpPr>
                <p:nvPr/>
              </p:nvSpPr>
              <p:spPr>
                <a:xfrm>
                  <a:off x="11037345" y="4660173"/>
                  <a:ext cx="574195" cy="523220"/>
                </a:xfrm>
                <a:prstGeom prst="rect">
                  <a:avLst/>
                </a:prstGeom>
                <a:blipFill rotWithShape="1">
                  <a:blip r:embed="rId9"/>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89" name="TextBox 160"/>
                <p:cNvSpPr txBox="1"/>
                <p:nvPr/>
              </p:nvSpPr>
              <p:spPr>
                <a:xfrm>
                  <a:off x="11037344" y="5681769"/>
                  <a:ext cx="574195" cy="523220"/>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800" i="1" smtClean="0">
                            <a:latin typeface="Cambria Math" panose="02040503050406030204"/>
                            <a:ea typeface="Cambria Math" panose="02040503050406030204"/>
                          </a:rPr>
                          <m:t>⋯</m:t>
                        </m:r>
                      </m:oMath>
                    </m:oMathPara>
                  </a14:m>
                  <a:endParaRPr lang="zh-CN" altLang="en-US" sz="2800" dirty="0"/>
                </a:p>
              </p:txBody>
            </p:sp>
          </mc:Choice>
          <mc:Fallback>
            <p:sp>
              <p:nvSpPr>
                <p:cNvPr id="89" name="TextBox 160"/>
                <p:cNvSpPr txBox="1">
                  <a:spLocks noRot="1" noChangeAspect="1" noMove="1" noResize="1" noEditPoints="1" noAdjustHandles="1" noChangeArrowheads="1" noChangeShapeType="1" noTextEdit="1"/>
                </p:cNvSpPr>
                <p:nvPr/>
              </p:nvSpPr>
              <p:spPr>
                <a:xfrm>
                  <a:off x="11037344" y="5681769"/>
                  <a:ext cx="574195" cy="523220"/>
                </a:xfrm>
                <a:prstGeom prst="rect">
                  <a:avLst/>
                </a:prstGeom>
                <a:blipFill rotWithShape="1">
                  <a:blip r:embed="rId9"/>
                </a:blipFill>
              </p:spPr>
              <p:txBody>
                <a:bodyPr/>
                <a:lstStyle/>
                <a:p>
                  <a:r>
                    <a:rPr lang="zh-CN" altLang="en-US">
                      <a:noFill/>
                    </a:rPr>
                    <a:t> </a:t>
                  </a:r>
                </a:p>
              </p:txBody>
            </p:sp>
          </mc:Fallback>
        </mc:AlternateContent>
        <p:cxnSp>
          <p:nvCxnSpPr>
            <p:cNvPr id="90" name="直接箭头连接符 89"/>
            <p:cNvCxnSpPr>
              <a:stCxn id="76" idx="3"/>
              <a:endCxn id="88" idx="1"/>
            </p:cNvCxnSpPr>
            <p:nvPr/>
          </p:nvCxnSpPr>
          <p:spPr>
            <a:xfrm flipV="1">
              <a:off x="10603930" y="4921783"/>
              <a:ext cx="433415" cy="1"/>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1" name="TextBox 162"/>
                <p:cNvSpPr txBox="1"/>
                <p:nvPr/>
              </p:nvSpPr>
              <p:spPr>
                <a:xfrm>
                  <a:off x="5707780" y="5674849"/>
                  <a:ext cx="574195" cy="523220"/>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800" i="1" smtClean="0">
                            <a:latin typeface="Cambria Math" panose="02040503050406030204"/>
                            <a:ea typeface="Cambria Math" panose="02040503050406030204"/>
                          </a:rPr>
                          <m:t>⋯</m:t>
                        </m:r>
                      </m:oMath>
                    </m:oMathPara>
                  </a14:m>
                  <a:endParaRPr lang="zh-CN" altLang="en-US" sz="2800" dirty="0"/>
                </a:p>
              </p:txBody>
            </p:sp>
          </mc:Choice>
          <mc:Fallback>
            <p:sp>
              <p:nvSpPr>
                <p:cNvPr id="91" name="TextBox 162"/>
                <p:cNvSpPr txBox="1">
                  <a:spLocks noRot="1" noChangeAspect="1" noMove="1" noResize="1" noEditPoints="1" noAdjustHandles="1" noChangeArrowheads="1" noChangeShapeType="1" noTextEdit="1"/>
                </p:cNvSpPr>
                <p:nvPr/>
              </p:nvSpPr>
              <p:spPr>
                <a:xfrm>
                  <a:off x="5707780" y="5674849"/>
                  <a:ext cx="574195" cy="523220"/>
                </a:xfrm>
                <a:prstGeom prst="rect">
                  <a:avLst/>
                </a:prstGeom>
                <a:blipFill rotWithShape="1">
                  <a:blip r:embed="rId9"/>
                </a:blipFill>
              </p:spPr>
              <p:txBody>
                <a:bodyPr/>
                <a:lstStyle/>
                <a:p>
                  <a:r>
                    <a:rPr lang="zh-CN" altLang="en-US">
                      <a:noFill/>
                    </a:rPr>
                    <a:t> </a:t>
                  </a:r>
                </a:p>
              </p:txBody>
            </p:sp>
          </mc:Fallback>
        </mc:AlternateContent>
        <p:cxnSp>
          <p:nvCxnSpPr>
            <p:cNvPr id="92" name="直接箭头连接符 91"/>
            <p:cNvCxnSpPr>
              <a:stCxn id="91" idx="3"/>
              <a:endCxn id="67" idx="2"/>
            </p:cNvCxnSpPr>
            <p:nvPr/>
          </p:nvCxnSpPr>
          <p:spPr>
            <a:xfrm>
              <a:off x="6281975" y="5936459"/>
              <a:ext cx="539125" cy="692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3" name="TextBox 166"/>
                <p:cNvSpPr txBox="1"/>
                <p:nvPr/>
              </p:nvSpPr>
              <p:spPr>
                <a:xfrm>
                  <a:off x="5705490" y="4660173"/>
                  <a:ext cx="574195" cy="523220"/>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800" i="1" smtClean="0">
                            <a:latin typeface="Cambria Math" panose="02040503050406030204"/>
                            <a:ea typeface="Cambria Math" panose="02040503050406030204"/>
                          </a:rPr>
                          <m:t>⋯</m:t>
                        </m:r>
                      </m:oMath>
                    </m:oMathPara>
                  </a14:m>
                  <a:endParaRPr lang="zh-CN" altLang="en-US" sz="2800" dirty="0"/>
                </a:p>
              </p:txBody>
            </p:sp>
          </mc:Choice>
          <mc:Fallback>
            <p:sp>
              <p:nvSpPr>
                <p:cNvPr id="93" name="TextBox 166"/>
                <p:cNvSpPr txBox="1">
                  <a:spLocks noRot="1" noChangeAspect="1" noMove="1" noResize="1" noEditPoints="1" noAdjustHandles="1" noChangeArrowheads="1" noChangeShapeType="1" noTextEdit="1"/>
                </p:cNvSpPr>
                <p:nvPr/>
              </p:nvSpPr>
              <p:spPr>
                <a:xfrm>
                  <a:off x="5705490" y="4660173"/>
                  <a:ext cx="574195" cy="523220"/>
                </a:xfrm>
                <a:prstGeom prst="rect">
                  <a:avLst/>
                </a:prstGeom>
                <a:blipFill rotWithShape="1">
                  <a:blip r:embed="rId9"/>
                </a:blipFill>
              </p:spPr>
              <p:txBody>
                <a:bodyPr/>
                <a:lstStyle/>
                <a:p>
                  <a:r>
                    <a:rPr lang="zh-CN" altLang="en-US">
                      <a:noFill/>
                    </a:rPr>
                    <a:t> </a:t>
                  </a:r>
                </a:p>
              </p:txBody>
            </p:sp>
          </mc:Fallback>
        </mc:AlternateContent>
        <p:cxnSp>
          <p:nvCxnSpPr>
            <p:cNvPr id="94" name="直接箭头连接符 93"/>
            <p:cNvCxnSpPr>
              <a:stCxn id="93" idx="3"/>
              <a:endCxn id="78" idx="1"/>
            </p:cNvCxnSpPr>
            <p:nvPr/>
          </p:nvCxnSpPr>
          <p:spPr>
            <a:xfrm>
              <a:off x="6279685" y="4921783"/>
              <a:ext cx="433415" cy="1"/>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153" name="直接箭头连接符 152"/>
            <p:cNvCxnSpPr>
              <a:stCxn id="63" idx="3"/>
              <a:endCxn id="76" idx="1"/>
            </p:cNvCxnSpPr>
            <p:nvPr/>
          </p:nvCxnSpPr>
          <p:spPr>
            <a:xfrm>
              <a:off x="9162515" y="4921784"/>
              <a:ext cx="433415"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循环神经网络（</a:t>
            </a:r>
            <a:r>
              <a:rPr lang="en-US" altLang="zh-CN" dirty="0"/>
              <a:t>RNN</a:t>
            </a:r>
            <a:r>
              <a:rPr lang="zh-CN" altLang="en-US" dirty="0"/>
              <a:t>）</a:t>
            </a:r>
            <a:endParaRPr lang="zh-CN" altLang="en-US" dirty="0"/>
          </a:p>
        </p:txBody>
      </p:sp>
      <p:sp>
        <p:nvSpPr>
          <p:cNvPr id="3" name="内容占位符 2"/>
          <p:cNvSpPr>
            <a:spLocks noGrp="1"/>
          </p:cNvSpPr>
          <p:nvPr>
            <p:ph idx="1"/>
          </p:nvPr>
        </p:nvSpPr>
        <p:spPr/>
        <p:txBody>
          <a:bodyPr/>
          <a:lstStyle/>
          <a:p>
            <a:r>
              <a:rPr lang="zh-CN" altLang="en-US" dirty="0"/>
              <a:t>单词之间存在前后依赖，这种依赖会被有效利用起来，得到各自单词的隐式编码以及句子的向量表达。</a:t>
            </a:r>
            <a:endParaRPr lang="zh-CN" altLang="en-US" dirty="0"/>
          </a:p>
        </p:txBody>
      </p:sp>
      <p:grpSp>
        <p:nvGrpSpPr>
          <p:cNvPr id="62" name="组合 61"/>
          <p:cNvGrpSpPr/>
          <p:nvPr/>
        </p:nvGrpSpPr>
        <p:grpSpPr>
          <a:xfrm>
            <a:off x="223854" y="2540000"/>
            <a:ext cx="11355295" cy="2828824"/>
            <a:chOff x="223854" y="2540000"/>
            <a:chExt cx="11355295" cy="2828824"/>
          </a:xfrm>
        </p:grpSpPr>
        <p:sp>
          <p:nvSpPr>
            <p:cNvPr id="5" name="矩形 4"/>
            <p:cNvSpPr/>
            <p:nvPr/>
          </p:nvSpPr>
          <p:spPr>
            <a:xfrm>
              <a:off x="991302" y="4883604"/>
              <a:ext cx="10587847" cy="461664"/>
            </a:xfrm>
            <a:prstGeom prst="rect">
              <a:avLst/>
            </a:prstGeom>
          </p:spPr>
          <p:txBody>
            <a:bodyPr wrap="square">
              <a:spAutoFit/>
            </a:bodyPr>
            <a:lstStyle/>
            <a:p>
              <a:r>
                <a:rPr lang="zh-CN" altLang="en-US" sz="2400" dirty="0">
                  <a:latin typeface="黑体" panose="02010609060101010101" pitchFamily="49" charset="-122"/>
                  <a:ea typeface="黑体" panose="02010609060101010101" pitchFamily="49" charset="-122"/>
                </a:rPr>
                <a:t>中国</a:t>
              </a:r>
              <a:r>
                <a:rPr lang="zh-CN" altLang="en-US" sz="2400" b="1" u="sng" dirty="0">
                  <a:latin typeface="黑体" panose="02010609060101010101" pitchFamily="49" charset="-122"/>
                  <a:ea typeface="黑体" panose="02010609060101010101" pitchFamily="49" charset="-122"/>
                </a:rPr>
                <a:t>南北</a:t>
              </a:r>
              <a:r>
                <a:rPr lang="zh-CN" altLang="en-US" sz="2400" dirty="0">
                  <a:latin typeface="黑体" panose="02010609060101010101" pitchFamily="49" charset="-122"/>
                  <a:ea typeface="黑体" panose="02010609060101010101" pitchFamily="49" charset="-122"/>
                </a:rPr>
                <a:t>饮食文化</a:t>
              </a:r>
              <a:r>
                <a:rPr lang="zh-CN" altLang="en-US" sz="2400" b="1" u="sng" dirty="0">
                  <a:latin typeface="黑体" panose="02010609060101010101" pitchFamily="49" charset="-122"/>
                  <a:ea typeface="黑体" panose="02010609060101010101" pitchFamily="49" charset="-122"/>
                </a:rPr>
                <a:t>存在差异</a:t>
              </a:r>
              <a:r>
                <a:rPr lang="zh-CN" altLang="en-US" sz="2400" dirty="0">
                  <a:latin typeface="黑体" panose="02010609060101010101" pitchFamily="49" charset="-122"/>
                  <a:ea typeface="黑体" panose="02010609060101010101" pitchFamily="49" charset="-122"/>
                </a:rPr>
                <a:t>，豆花有</a:t>
              </a:r>
              <a:r>
                <a:rPr lang="zh-CN" altLang="en-US" sz="2400" b="1" u="sng" dirty="0">
                  <a:latin typeface="黑体" panose="02010609060101010101" pitchFamily="49" charset="-122"/>
                  <a:ea typeface="黑体" panose="02010609060101010101" pitchFamily="49" charset="-122"/>
                </a:rPr>
                <a:t>南甜北咸</a:t>
              </a:r>
              <a:r>
                <a:rPr lang="zh-CN" altLang="en-US" sz="2400" dirty="0">
                  <a:latin typeface="黑体" panose="02010609060101010101" pitchFamily="49" charset="-122"/>
                  <a:ea typeface="黑体" panose="02010609060101010101" pitchFamily="49" charset="-122"/>
                </a:rPr>
                <a:t>之分，</a:t>
              </a:r>
              <a:r>
                <a:rPr lang="zh-CN" altLang="en-US" sz="2400" b="1" u="sng" dirty="0">
                  <a:latin typeface="黑体" panose="02010609060101010101" pitchFamily="49" charset="-122"/>
                  <a:ea typeface="黑体" panose="02010609060101010101" pitchFamily="49" charset="-122"/>
                </a:rPr>
                <a:t>南方人</a:t>
              </a:r>
              <a:r>
                <a:rPr lang="zh-CN" altLang="en-US" sz="2400" dirty="0">
                  <a:latin typeface="黑体" panose="02010609060101010101" pitchFamily="49" charset="-122"/>
                  <a:ea typeface="黑体" panose="02010609060101010101" pitchFamily="49" charset="-122"/>
                </a:rPr>
                <a:t>一般喜欢吃</a:t>
              </a:r>
              <a:r>
                <a:rPr lang="zh-CN" altLang="en-US" sz="2400" b="1" u="sng" dirty="0">
                  <a:solidFill>
                    <a:srgbClr val="FF0000"/>
                  </a:solidFill>
                  <a:latin typeface="黑体" panose="02010609060101010101" pitchFamily="49" charset="-122"/>
                  <a:ea typeface="黑体" panose="02010609060101010101" pitchFamily="49" charset="-122"/>
                </a:rPr>
                <a:t>甜豆花</a:t>
              </a:r>
              <a:r>
                <a:rPr lang="zh-CN" altLang="en-US" sz="2400" dirty="0">
                  <a:latin typeface="黑体" panose="02010609060101010101" pitchFamily="49" charset="-122"/>
                  <a:ea typeface="黑体" panose="02010609060101010101" pitchFamily="49" charset="-122"/>
                </a:rPr>
                <a:t>。</a:t>
              </a:r>
              <a:endParaRPr lang="zh-CN" altLang="en-US" sz="2400" dirty="0">
                <a:latin typeface="黑体" panose="02010609060101010101" pitchFamily="49" charset="-122"/>
                <a:ea typeface="黑体" panose="02010609060101010101" pitchFamily="49" charset="-122"/>
              </a:endParaRPr>
            </a:p>
          </p:txBody>
        </p:sp>
        <p:sp>
          <p:nvSpPr>
            <p:cNvPr id="6" name="矩形 5"/>
            <p:cNvSpPr/>
            <p:nvPr/>
          </p:nvSpPr>
          <p:spPr>
            <a:xfrm>
              <a:off x="248859" y="4537827"/>
              <a:ext cx="489895" cy="830997"/>
            </a:xfrm>
            <a:prstGeom prst="rect">
              <a:avLst/>
            </a:prstGeom>
          </p:spPr>
          <p:txBody>
            <a:bodyPr wrap="square">
              <a:spAutoFit/>
            </a:bodyPr>
            <a:lstStyle/>
            <a:p>
              <a:r>
                <a:rPr lang="zh-CN" altLang="en-US" sz="2400" b="1" dirty="0">
                  <a:latin typeface="黑体" panose="02010609060101010101" pitchFamily="49" charset="-122"/>
                  <a:ea typeface="黑体" panose="02010609060101010101" pitchFamily="49" charset="-122"/>
                </a:rPr>
                <a:t>输</a:t>
              </a:r>
              <a:endParaRPr lang="zh-CN" altLang="en-US" sz="24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入</a:t>
              </a:r>
              <a:endParaRPr lang="zh-CN" altLang="en-US" sz="2400" b="1" dirty="0">
                <a:latin typeface="黑体" panose="02010609060101010101" pitchFamily="49" charset="-122"/>
                <a:ea typeface="黑体" panose="02010609060101010101" pitchFamily="49" charset="-122"/>
              </a:endParaRPr>
            </a:p>
          </p:txBody>
        </p:sp>
        <p:sp>
          <p:nvSpPr>
            <p:cNvPr id="7" name="矩形 6"/>
            <p:cNvSpPr/>
            <p:nvPr/>
          </p:nvSpPr>
          <p:spPr>
            <a:xfrm>
              <a:off x="223854" y="2540000"/>
              <a:ext cx="489895" cy="1569660"/>
            </a:xfrm>
            <a:prstGeom prst="rect">
              <a:avLst/>
            </a:prstGeom>
          </p:spPr>
          <p:txBody>
            <a:bodyPr wrap="square">
              <a:spAutoFit/>
            </a:bodyPr>
            <a:lstStyle/>
            <a:p>
              <a:r>
                <a:rPr lang="zh-CN" altLang="en-US" sz="2400" b="1" dirty="0">
                  <a:latin typeface="黑体" panose="02010609060101010101" pitchFamily="49" charset="-122"/>
                  <a:ea typeface="黑体" panose="02010609060101010101" pitchFamily="49" charset="-122"/>
                </a:rPr>
                <a:t>隐式编码</a:t>
              </a:r>
              <a:endParaRPr lang="zh-CN" altLang="en-US" sz="2400" b="1" dirty="0">
                <a:latin typeface="黑体" panose="02010609060101010101" pitchFamily="49" charset="-122"/>
                <a:ea typeface="黑体" panose="02010609060101010101" pitchFamily="49" charset="-122"/>
              </a:endParaRPr>
            </a:p>
          </p:txBody>
        </p:sp>
        <p:grpSp>
          <p:nvGrpSpPr>
            <p:cNvPr id="8" name="组合 7"/>
            <p:cNvGrpSpPr/>
            <p:nvPr/>
          </p:nvGrpSpPr>
          <p:grpSpPr>
            <a:xfrm>
              <a:off x="869429" y="2735212"/>
              <a:ext cx="1478861" cy="2195744"/>
              <a:chOff x="555308" y="965804"/>
              <a:chExt cx="1185977" cy="1673160"/>
            </a:xfrm>
          </p:grpSpPr>
          <p:cxnSp>
            <p:nvCxnSpPr>
              <p:cNvPr id="52" name="直接箭头连接符 51"/>
              <p:cNvCxnSpPr/>
              <p:nvPr/>
            </p:nvCxnSpPr>
            <p:spPr>
              <a:xfrm flipH="1" flipV="1">
                <a:off x="1318077" y="2472066"/>
                <a:ext cx="1" cy="166898"/>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53" name="圆角矩形 9"/>
              <p:cNvSpPr/>
              <p:nvPr/>
            </p:nvSpPr>
            <p:spPr>
              <a:xfrm>
                <a:off x="1017294" y="2008768"/>
                <a:ext cx="601566" cy="432048"/>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2400" b="1" dirty="0">
                    <a:solidFill>
                      <a:schemeClr val="tx1"/>
                    </a:solidFill>
                    <a:latin typeface="Times New Roman" panose="02020603050405020304" pitchFamily="16" charset="0"/>
                    <a:cs typeface="Times New Roman" panose="02020603050405020304" pitchFamily="16" charset="0"/>
                  </a:rPr>
                  <a:t>RNN</a:t>
                </a:r>
                <a:endParaRPr lang="zh-CN" altLang="en-US" sz="2400" b="1" dirty="0">
                  <a:solidFill>
                    <a:schemeClr val="tx1"/>
                  </a:solidFill>
                  <a:latin typeface="Times New Roman" panose="02020603050405020304" pitchFamily="16" charset="0"/>
                  <a:cs typeface="Times New Roman" panose="02020603050405020304" pitchFamily="16" charset="0"/>
                </a:endParaRPr>
              </a:p>
            </p:txBody>
          </p:sp>
          <p:cxnSp>
            <p:nvCxnSpPr>
              <p:cNvPr id="54" name="直接箭头连接符 53"/>
              <p:cNvCxnSpPr>
                <a:endCxn id="55" idx="2"/>
              </p:cNvCxnSpPr>
              <p:nvPr/>
            </p:nvCxnSpPr>
            <p:spPr>
              <a:xfrm flipH="1" flipV="1">
                <a:off x="1287553" y="1829900"/>
                <a:ext cx="8283" cy="145992"/>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55" name="圆角矩形 17"/>
              <p:cNvSpPr/>
              <p:nvPr/>
            </p:nvSpPr>
            <p:spPr>
              <a:xfrm>
                <a:off x="1144152" y="965804"/>
                <a:ext cx="286800" cy="864096"/>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6" name="椭圆 55"/>
              <p:cNvSpPr/>
              <p:nvPr/>
            </p:nvSpPr>
            <p:spPr>
              <a:xfrm>
                <a:off x="1220401" y="1084285"/>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7" name="椭圆 56"/>
              <p:cNvSpPr/>
              <p:nvPr/>
            </p:nvSpPr>
            <p:spPr>
              <a:xfrm>
                <a:off x="1219348" y="1316843"/>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8" name="椭圆 57"/>
              <p:cNvSpPr/>
              <p:nvPr/>
            </p:nvSpPr>
            <p:spPr>
              <a:xfrm>
                <a:off x="1220401" y="1534774"/>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mc:AlternateContent xmlns:mc="http://schemas.openxmlformats.org/markup-compatibility/2006">
            <mc:Choice xmlns:a14="http://schemas.microsoft.com/office/drawing/2010/main" Requires="a14">
              <p:sp>
                <p:nvSpPr>
                  <p:cNvPr id="59" name="TextBox 52"/>
                  <p:cNvSpPr txBox="1"/>
                  <p:nvPr/>
                </p:nvSpPr>
                <p:spPr>
                  <a:xfrm>
                    <a:off x="555308" y="2008768"/>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59" name="TextBox 52"/>
                  <p:cNvSpPr txBox="1">
                    <a:spLocks noRot="1" noChangeAspect="1" noMove="1" noResize="1" noEditPoints="1" noAdjustHandles="1" noChangeArrowheads="1" noChangeShapeType="1" noTextEdit="1"/>
                  </p:cNvSpPr>
                  <p:nvPr/>
                </p:nvSpPr>
                <p:spPr>
                  <a:xfrm>
                    <a:off x="555308" y="2008768"/>
                    <a:ext cx="414198" cy="351789"/>
                  </a:xfrm>
                  <a:prstGeom prst="rect">
                    <a:avLst/>
                  </a:prstGeom>
                  <a:blipFill rotWithShape="1">
                    <a:blip r:embed="rId1"/>
                  </a:blipFill>
                </p:spPr>
                <p:txBody>
                  <a:bodyPr/>
                  <a:lstStyle/>
                  <a:p>
                    <a:r>
                      <a:rPr lang="zh-CN" altLang="en-US">
                        <a:noFill/>
                      </a:rPr>
                      <a:t> </a:t>
                    </a:r>
                  </a:p>
                </p:txBody>
              </p:sp>
            </mc:Fallback>
          </mc:AlternateContent>
          <p:sp>
            <p:nvSpPr>
              <p:cNvPr id="60" name="右箭头 23"/>
              <p:cNvSpPr/>
              <p:nvPr/>
            </p:nvSpPr>
            <p:spPr>
              <a:xfrm>
                <a:off x="1496433" y="1383200"/>
                <a:ext cx="244852" cy="191145"/>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mc:AlternateContent xmlns:mc="http://schemas.openxmlformats.org/markup-compatibility/2006">
            <mc:Choice xmlns:a14="http://schemas.microsoft.com/office/drawing/2010/main" Requires="a14">
              <p:sp>
                <p:nvSpPr>
                  <p:cNvPr id="61" name="TextBox 52"/>
                  <p:cNvSpPr txBox="1"/>
                  <p:nvPr/>
                </p:nvSpPr>
                <p:spPr>
                  <a:xfrm>
                    <a:off x="564930" y="1224756"/>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61" name="TextBox 52"/>
                  <p:cNvSpPr txBox="1">
                    <a:spLocks noRot="1" noChangeAspect="1" noMove="1" noResize="1" noEditPoints="1" noAdjustHandles="1" noChangeArrowheads="1" noChangeShapeType="1" noTextEdit="1"/>
                  </p:cNvSpPr>
                  <p:nvPr/>
                </p:nvSpPr>
                <p:spPr>
                  <a:xfrm>
                    <a:off x="564930" y="1224756"/>
                    <a:ext cx="414198" cy="351789"/>
                  </a:xfrm>
                  <a:prstGeom prst="rect">
                    <a:avLst/>
                  </a:prstGeom>
                  <a:blipFill rotWithShape="1">
                    <a:blip r:embed="rId1"/>
                  </a:blipFill>
                </p:spPr>
                <p:txBody>
                  <a:bodyPr/>
                  <a:lstStyle/>
                  <a:p>
                    <a:r>
                      <a:rPr lang="zh-CN" altLang="en-US">
                        <a:noFill/>
                      </a:rPr>
                      <a:t> </a:t>
                    </a:r>
                  </a:p>
                </p:txBody>
              </p:sp>
            </mc:Fallback>
          </mc:AlternateContent>
        </p:grpSp>
        <p:grpSp>
          <p:nvGrpSpPr>
            <p:cNvPr id="9" name="组合 8"/>
            <p:cNvGrpSpPr/>
            <p:nvPr/>
          </p:nvGrpSpPr>
          <p:grpSpPr>
            <a:xfrm>
              <a:off x="3050588" y="2735212"/>
              <a:ext cx="1478861" cy="2195744"/>
              <a:chOff x="555308" y="965804"/>
              <a:chExt cx="1185977" cy="1673160"/>
            </a:xfrm>
          </p:grpSpPr>
          <p:cxnSp>
            <p:nvCxnSpPr>
              <p:cNvPr id="42" name="直接箭头连接符 41"/>
              <p:cNvCxnSpPr/>
              <p:nvPr/>
            </p:nvCxnSpPr>
            <p:spPr>
              <a:xfrm flipH="1" flipV="1">
                <a:off x="1318077" y="2472066"/>
                <a:ext cx="1" cy="166898"/>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43" name="圆角矩形 9"/>
              <p:cNvSpPr/>
              <p:nvPr/>
            </p:nvSpPr>
            <p:spPr>
              <a:xfrm>
                <a:off x="1017294" y="2008768"/>
                <a:ext cx="601566" cy="432048"/>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2400" b="1" dirty="0">
                    <a:solidFill>
                      <a:schemeClr val="tx1"/>
                    </a:solidFill>
                    <a:latin typeface="Times New Roman" panose="02020603050405020304" pitchFamily="16" charset="0"/>
                    <a:cs typeface="Times New Roman" panose="02020603050405020304" pitchFamily="16" charset="0"/>
                  </a:rPr>
                  <a:t>RNN</a:t>
                </a:r>
                <a:endParaRPr lang="zh-CN" altLang="en-US" sz="2400" b="1" dirty="0">
                  <a:solidFill>
                    <a:schemeClr val="tx1"/>
                  </a:solidFill>
                  <a:latin typeface="Times New Roman" panose="02020603050405020304" pitchFamily="16" charset="0"/>
                  <a:cs typeface="Times New Roman" panose="02020603050405020304" pitchFamily="16" charset="0"/>
                </a:endParaRPr>
              </a:p>
            </p:txBody>
          </p:sp>
          <p:cxnSp>
            <p:nvCxnSpPr>
              <p:cNvPr id="44" name="直接箭头连接符 43"/>
              <p:cNvCxnSpPr>
                <a:endCxn id="45" idx="2"/>
              </p:cNvCxnSpPr>
              <p:nvPr/>
            </p:nvCxnSpPr>
            <p:spPr>
              <a:xfrm flipH="1" flipV="1">
                <a:off x="1287553" y="1829900"/>
                <a:ext cx="8283" cy="145992"/>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45" name="圆角矩形 17"/>
              <p:cNvSpPr/>
              <p:nvPr/>
            </p:nvSpPr>
            <p:spPr>
              <a:xfrm>
                <a:off x="1144152" y="965804"/>
                <a:ext cx="286800" cy="864096"/>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6" name="椭圆 45"/>
              <p:cNvSpPr/>
              <p:nvPr/>
            </p:nvSpPr>
            <p:spPr>
              <a:xfrm>
                <a:off x="1220401" y="1084285"/>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7" name="椭圆 46"/>
              <p:cNvSpPr/>
              <p:nvPr/>
            </p:nvSpPr>
            <p:spPr>
              <a:xfrm>
                <a:off x="1219348" y="1316843"/>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8" name="椭圆 47"/>
              <p:cNvSpPr/>
              <p:nvPr/>
            </p:nvSpPr>
            <p:spPr>
              <a:xfrm>
                <a:off x="1220401" y="1534774"/>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mc:AlternateContent xmlns:mc="http://schemas.openxmlformats.org/markup-compatibility/2006">
            <mc:Choice xmlns:a14="http://schemas.microsoft.com/office/drawing/2010/main" Requires="a14">
              <p:sp>
                <p:nvSpPr>
                  <p:cNvPr id="49" name="TextBox 52"/>
                  <p:cNvSpPr txBox="1"/>
                  <p:nvPr/>
                </p:nvSpPr>
                <p:spPr>
                  <a:xfrm>
                    <a:off x="555308" y="2008768"/>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49" name="TextBox 52"/>
                  <p:cNvSpPr txBox="1">
                    <a:spLocks noRot="1" noChangeAspect="1" noMove="1" noResize="1" noEditPoints="1" noAdjustHandles="1" noChangeArrowheads="1" noChangeShapeType="1" noTextEdit="1"/>
                  </p:cNvSpPr>
                  <p:nvPr/>
                </p:nvSpPr>
                <p:spPr>
                  <a:xfrm>
                    <a:off x="555308" y="2008768"/>
                    <a:ext cx="414198" cy="351789"/>
                  </a:xfrm>
                  <a:prstGeom prst="rect">
                    <a:avLst/>
                  </a:prstGeom>
                  <a:blipFill rotWithShape="1">
                    <a:blip r:embed="rId1"/>
                  </a:blipFill>
                </p:spPr>
                <p:txBody>
                  <a:bodyPr/>
                  <a:lstStyle/>
                  <a:p>
                    <a:r>
                      <a:rPr lang="zh-CN" altLang="en-US">
                        <a:noFill/>
                      </a:rPr>
                      <a:t> </a:t>
                    </a:r>
                  </a:p>
                </p:txBody>
              </p:sp>
            </mc:Fallback>
          </mc:AlternateContent>
          <p:sp>
            <p:nvSpPr>
              <p:cNvPr id="50" name="右箭头 23"/>
              <p:cNvSpPr/>
              <p:nvPr/>
            </p:nvSpPr>
            <p:spPr>
              <a:xfrm>
                <a:off x="1496433" y="1383200"/>
                <a:ext cx="244852" cy="191145"/>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mc:AlternateContent xmlns:mc="http://schemas.openxmlformats.org/markup-compatibility/2006">
            <mc:Choice xmlns:a14="http://schemas.microsoft.com/office/drawing/2010/main" Requires="a14">
              <p:sp>
                <p:nvSpPr>
                  <p:cNvPr id="51" name="TextBox 52"/>
                  <p:cNvSpPr txBox="1"/>
                  <p:nvPr/>
                </p:nvSpPr>
                <p:spPr>
                  <a:xfrm>
                    <a:off x="564930" y="1224756"/>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51" name="TextBox 52"/>
                  <p:cNvSpPr txBox="1">
                    <a:spLocks noRot="1" noChangeAspect="1" noMove="1" noResize="1" noEditPoints="1" noAdjustHandles="1" noChangeArrowheads="1" noChangeShapeType="1" noTextEdit="1"/>
                  </p:cNvSpPr>
                  <p:nvPr/>
                </p:nvSpPr>
                <p:spPr>
                  <a:xfrm>
                    <a:off x="564930" y="1224756"/>
                    <a:ext cx="414198" cy="351789"/>
                  </a:xfrm>
                  <a:prstGeom prst="rect">
                    <a:avLst/>
                  </a:prstGeom>
                  <a:blipFill rotWithShape="1">
                    <a:blip r:embed="rId1"/>
                  </a:blipFill>
                </p:spPr>
                <p:txBody>
                  <a:bodyPr/>
                  <a:lstStyle/>
                  <a:p>
                    <a:r>
                      <a:rPr lang="zh-CN" altLang="en-US">
                        <a:noFill/>
                      </a:rPr>
                      <a:t> </a:t>
                    </a:r>
                  </a:p>
                </p:txBody>
              </p:sp>
            </mc:Fallback>
          </mc:AlternateContent>
        </p:grpSp>
        <p:grpSp>
          <p:nvGrpSpPr>
            <p:cNvPr id="10" name="组合 9"/>
            <p:cNvGrpSpPr/>
            <p:nvPr/>
          </p:nvGrpSpPr>
          <p:grpSpPr>
            <a:xfrm>
              <a:off x="5633877" y="2735212"/>
              <a:ext cx="1478861" cy="2195744"/>
              <a:chOff x="555308" y="965804"/>
              <a:chExt cx="1185977" cy="1673160"/>
            </a:xfrm>
          </p:grpSpPr>
          <p:cxnSp>
            <p:nvCxnSpPr>
              <p:cNvPr id="32" name="直接箭头连接符 31"/>
              <p:cNvCxnSpPr/>
              <p:nvPr/>
            </p:nvCxnSpPr>
            <p:spPr>
              <a:xfrm flipH="1" flipV="1">
                <a:off x="1318077" y="2472066"/>
                <a:ext cx="1" cy="166898"/>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33" name="圆角矩形 9"/>
              <p:cNvSpPr/>
              <p:nvPr/>
            </p:nvSpPr>
            <p:spPr>
              <a:xfrm>
                <a:off x="1017294" y="2008768"/>
                <a:ext cx="601566" cy="432048"/>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2400" b="1" dirty="0">
                    <a:solidFill>
                      <a:schemeClr val="tx1"/>
                    </a:solidFill>
                    <a:latin typeface="Times New Roman" panose="02020603050405020304" pitchFamily="16" charset="0"/>
                    <a:cs typeface="Times New Roman" panose="02020603050405020304" pitchFamily="16" charset="0"/>
                  </a:rPr>
                  <a:t>RNN</a:t>
                </a:r>
                <a:endParaRPr lang="zh-CN" altLang="en-US" sz="2400" b="1" dirty="0">
                  <a:solidFill>
                    <a:schemeClr val="tx1"/>
                  </a:solidFill>
                  <a:latin typeface="Times New Roman" panose="02020603050405020304" pitchFamily="16" charset="0"/>
                  <a:cs typeface="Times New Roman" panose="02020603050405020304" pitchFamily="16" charset="0"/>
                </a:endParaRPr>
              </a:p>
            </p:txBody>
          </p:sp>
          <p:cxnSp>
            <p:nvCxnSpPr>
              <p:cNvPr id="34" name="直接箭头连接符 33"/>
              <p:cNvCxnSpPr>
                <a:endCxn id="35" idx="2"/>
              </p:cNvCxnSpPr>
              <p:nvPr/>
            </p:nvCxnSpPr>
            <p:spPr>
              <a:xfrm flipH="1" flipV="1">
                <a:off x="1287553" y="1829900"/>
                <a:ext cx="8283" cy="145992"/>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35" name="圆角矩形 17"/>
              <p:cNvSpPr/>
              <p:nvPr/>
            </p:nvSpPr>
            <p:spPr>
              <a:xfrm>
                <a:off x="1144152" y="965804"/>
                <a:ext cx="286800" cy="864096"/>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6" name="椭圆 35"/>
              <p:cNvSpPr/>
              <p:nvPr/>
            </p:nvSpPr>
            <p:spPr>
              <a:xfrm>
                <a:off x="1220401" y="1084285"/>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7" name="椭圆 36"/>
              <p:cNvSpPr/>
              <p:nvPr/>
            </p:nvSpPr>
            <p:spPr>
              <a:xfrm>
                <a:off x="1219348" y="1316843"/>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8" name="椭圆 37"/>
              <p:cNvSpPr/>
              <p:nvPr/>
            </p:nvSpPr>
            <p:spPr>
              <a:xfrm>
                <a:off x="1220401" y="1534774"/>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mc:AlternateContent xmlns:mc="http://schemas.openxmlformats.org/markup-compatibility/2006">
            <mc:Choice xmlns:a14="http://schemas.microsoft.com/office/drawing/2010/main" Requires="a14">
              <p:sp>
                <p:nvSpPr>
                  <p:cNvPr id="39" name="TextBox 52"/>
                  <p:cNvSpPr txBox="1"/>
                  <p:nvPr/>
                </p:nvSpPr>
                <p:spPr>
                  <a:xfrm>
                    <a:off x="555308" y="2008768"/>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39" name="TextBox 52"/>
                  <p:cNvSpPr txBox="1">
                    <a:spLocks noRot="1" noChangeAspect="1" noMove="1" noResize="1" noEditPoints="1" noAdjustHandles="1" noChangeArrowheads="1" noChangeShapeType="1" noTextEdit="1"/>
                  </p:cNvSpPr>
                  <p:nvPr/>
                </p:nvSpPr>
                <p:spPr>
                  <a:xfrm>
                    <a:off x="555308" y="2008768"/>
                    <a:ext cx="414198" cy="351789"/>
                  </a:xfrm>
                  <a:prstGeom prst="rect">
                    <a:avLst/>
                  </a:prstGeom>
                  <a:blipFill rotWithShape="1">
                    <a:blip r:embed="rId1"/>
                  </a:blipFill>
                </p:spPr>
                <p:txBody>
                  <a:bodyPr/>
                  <a:lstStyle/>
                  <a:p>
                    <a:r>
                      <a:rPr lang="zh-CN" altLang="en-US">
                        <a:noFill/>
                      </a:rPr>
                      <a:t> </a:t>
                    </a:r>
                  </a:p>
                </p:txBody>
              </p:sp>
            </mc:Fallback>
          </mc:AlternateContent>
          <p:sp>
            <p:nvSpPr>
              <p:cNvPr id="40" name="右箭头 23"/>
              <p:cNvSpPr/>
              <p:nvPr/>
            </p:nvSpPr>
            <p:spPr>
              <a:xfrm>
                <a:off x="1496433" y="1383200"/>
                <a:ext cx="244852" cy="191145"/>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mc:AlternateContent xmlns:mc="http://schemas.openxmlformats.org/markup-compatibility/2006">
            <mc:Choice xmlns:a14="http://schemas.microsoft.com/office/drawing/2010/main" Requires="a14">
              <p:sp>
                <p:nvSpPr>
                  <p:cNvPr id="41" name="TextBox 52"/>
                  <p:cNvSpPr txBox="1"/>
                  <p:nvPr/>
                </p:nvSpPr>
                <p:spPr>
                  <a:xfrm>
                    <a:off x="564930" y="1224756"/>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41" name="TextBox 52"/>
                  <p:cNvSpPr txBox="1">
                    <a:spLocks noRot="1" noChangeAspect="1" noMove="1" noResize="1" noEditPoints="1" noAdjustHandles="1" noChangeArrowheads="1" noChangeShapeType="1" noTextEdit="1"/>
                  </p:cNvSpPr>
                  <p:nvPr/>
                </p:nvSpPr>
                <p:spPr>
                  <a:xfrm>
                    <a:off x="564930" y="1224756"/>
                    <a:ext cx="414198" cy="351789"/>
                  </a:xfrm>
                  <a:prstGeom prst="rect">
                    <a:avLst/>
                  </a:prstGeom>
                  <a:blipFill rotWithShape="1">
                    <a:blip r:embed="rId1"/>
                  </a:blipFill>
                </p:spPr>
                <p:txBody>
                  <a:bodyPr/>
                  <a:lstStyle/>
                  <a:p>
                    <a:r>
                      <a:rPr lang="zh-CN" altLang="en-US">
                        <a:noFill/>
                      </a:rPr>
                      <a:t> </a:t>
                    </a:r>
                  </a:p>
                </p:txBody>
              </p:sp>
            </mc:Fallback>
          </mc:AlternateContent>
        </p:grpSp>
        <p:grpSp>
          <p:nvGrpSpPr>
            <p:cNvPr id="11" name="组合 10"/>
            <p:cNvGrpSpPr/>
            <p:nvPr/>
          </p:nvGrpSpPr>
          <p:grpSpPr>
            <a:xfrm>
              <a:off x="7542346" y="2726555"/>
              <a:ext cx="1478861" cy="2195744"/>
              <a:chOff x="555308" y="965804"/>
              <a:chExt cx="1185977" cy="1673160"/>
            </a:xfrm>
          </p:grpSpPr>
          <p:cxnSp>
            <p:nvCxnSpPr>
              <p:cNvPr id="22" name="直接箭头连接符 21"/>
              <p:cNvCxnSpPr/>
              <p:nvPr/>
            </p:nvCxnSpPr>
            <p:spPr>
              <a:xfrm flipH="1" flipV="1">
                <a:off x="1318077" y="2472066"/>
                <a:ext cx="1" cy="166898"/>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3" name="圆角矩形 9"/>
              <p:cNvSpPr/>
              <p:nvPr/>
            </p:nvSpPr>
            <p:spPr>
              <a:xfrm>
                <a:off x="1017294" y="2008768"/>
                <a:ext cx="601566" cy="432048"/>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2400" b="1" dirty="0">
                    <a:solidFill>
                      <a:schemeClr val="tx1"/>
                    </a:solidFill>
                    <a:latin typeface="Times New Roman" panose="02020603050405020304" pitchFamily="16" charset="0"/>
                    <a:cs typeface="Times New Roman" panose="02020603050405020304" pitchFamily="16" charset="0"/>
                  </a:rPr>
                  <a:t>RNN</a:t>
                </a:r>
                <a:endParaRPr lang="zh-CN" altLang="en-US" sz="2400" b="1" dirty="0">
                  <a:solidFill>
                    <a:schemeClr val="tx1"/>
                  </a:solidFill>
                  <a:latin typeface="Times New Roman" panose="02020603050405020304" pitchFamily="16" charset="0"/>
                  <a:cs typeface="Times New Roman" panose="02020603050405020304" pitchFamily="16" charset="0"/>
                </a:endParaRPr>
              </a:p>
            </p:txBody>
          </p:sp>
          <p:cxnSp>
            <p:nvCxnSpPr>
              <p:cNvPr id="24" name="直接箭头连接符 23"/>
              <p:cNvCxnSpPr>
                <a:endCxn id="25" idx="2"/>
              </p:cNvCxnSpPr>
              <p:nvPr/>
            </p:nvCxnSpPr>
            <p:spPr>
              <a:xfrm flipH="1" flipV="1">
                <a:off x="1287553" y="1829900"/>
                <a:ext cx="8283" cy="145992"/>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25" name="圆角矩形 17"/>
              <p:cNvSpPr/>
              <p:nvPr/>
            </p:nvSpPr>
            <p:spPr>
              <a:xfrm>
                <a:off x="1144152" y="965804"/>
                <a:ext cx="286800" cy="864096"/>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椭圆 25"/>
              <p:cNvSpPr/>
              <p:nvPr/>
            </p:nvSpPr>
            <p:spPr>
              <a:xfrm>
                <a:off x="1220401" y="1084285"/>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7" name="椭圆 26"/>
              <p:cNvSpPr/>
              <p:nvPr/>
            </p:nvSpPr>
            <p:spPr>
              <a:xfrm>
                <a:off x="1219348" y="1316843"/>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8" name="椭圆 27"/>
              <p:cNvSpPr/>
              <p:nvPr/>
            </p:nvSpPr>
            <p:spPr>
              <a:xfrm>
                <a:off x="1220401" y="1534774"/>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mc:AlternateContent xmlns:mc="http://schemas.openxmlformats.org/markup-compatibility/2006">
            <mc:Choice xmlns:a14="http://schemas.microsoft.com/office/drawing/2010/main" Requires="a14">
              <p:sp>
                <p:nvSpPr>
                  <p:cNvPr id="29" name="TextBox 52"/>
                  <p:cNvSpPr txBox="1"/>
                  <p:nvPr/>
                </p:nvSpPr>
                <p:spPr>
                  <a:xfrm>
                    <a:off x="555308" y="2008768"/>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29" name="TextBox 52"/>
                  <p:cNvSpPr txBox="1">
                    <a:spLocks noRot="1" noChangeAspect="1" noMove="1" noResize="1" noEditPoints="1" noAdjustHandles="1" noChangeArrowheads="1" noChangeShapeType="1" noTextEdit="1"/>
                  </p:cNvSpPr>
                  <p:nvPr/>
                </p:nvSpPr>
                <p:spPr>
                  <a:xfrm>
                    <a:off x="555308" y="2008768"/>
                    <a:ext cx="414198" cy="351789"/>
                  </a:xfrm>
                  <a:prstGeom prst="rect">
                    <a:avLst/>
                  </a:prstGeom>
                  <a:blipFill rotWithShape="1">
                    <a:blip r:embed="rId1"/>
                  </a:blipFill>
                </p:spPr>
                <p:txBody>
                  <a:bodyPr/>
                  <a:lstStyle/>
                  <a:p>
                    <a:r>
                      <a:rPr lang="zh-CN" altLang="en-US">
                        <a:noFill/>
                      </a:rPr>
                      <a:t> </a:t>
                    </a:r>
                  </a:p>
                </p:txBody>
              </p:sp>
            </mc:Fallback>
          </mc:AlternateContent>
          <p:sp>
            <p:nvSpPr>
              <p:cNvPr id="30" name="右箭头 23"/>
              <p:cNvSpPr/>
              <p:nvPr/>
            </p:nvSpPr>
            <p:spPr>
              <a:xfrm>
                <a:off x="1496433" y="1383200"/>
                <a:ext cx="244852" cy="191145"/>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mc:AlternateContent xmlns:mc="http://schemas.openxmlformats.org/markup-compatibility/2006">
            <mc:Choice xmlns:a14="http://schemas.microsoft.com/office/drawing/2010/main" Requires="a14">
              <p:sp>
                <p:nvSpPr>
                  <p:cNvPr id="31" name="TextBox 52"/>
                  <p:cNvSpPr txBox="1"/>
                  <p:nvPr/>
                </p:nvSpPr>
                <p:spPr>
                  <a:xfrm>
                    <a:off x="564930" y="1224756"/>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31" name="TextBox 52"/>
                  <p:cNvSpPr txBox="1">
                    <a:spLocks noRot="1" noChangeAspect="1" noMove="1" noResize="1" noEditPoints="1" noAdjustHandles="1" noChangeArrowheads="1" noChangeShapeType="1" noTextEdit="1"/>
                  </p:cNvSpPr>
                  <p:nvPr/>
                </p:nvSpPr>
                <p:spPr>
                  <a:xfrm>
                    <a:off x="564930" y="1224756"/>
                    <a:ext cx="414198" cy="351789"/>
                  </a:xfrm>
                  <a:prstGeom prst="rect">
                    <a:avLst/>
                  </a:prstGeom>
                  <a:blipFill rotWithShape="1">
                    <a:blip r:embed="rId1"/>
                  </a:blipFill>
                </p:spPr>
                <p:txBody>
                  <a:bodyPr/>
                  <a:lstStyle/>
                  <a:p>
                    <a:r>
                      <a:rPr lang="zh-CN" altLang="en-US">
                        <a:noFill/>
                      </a:rPr>
                      <a:t> </a:t>
                    </a:r>
                  </a:p>
                </p:txBody>
              </p:sp>
            </mc:Fallback>
          </mc:AlternateContent>
        </p:grpSp>
        <p:grpSp>
          <p:nvGrpSpPr>
            <p:cNvPr id="12" name="组合 11"/>
            <p:cNvGrpSpPr/>
            <p:nvPr/>
          </p:nvGrpSpPr>
          <p:grpSpPr>
            <a:xfrm>
              <a:off x="10062208" y="2735212"/>
              <a:ext cx="1326202" cy="2195744"/>
              <a:chOff x="555308" y="965804"/>
              <a:chExt cx="1063552" cy="1673160"/>
            </a:xfrm>
          </p:grpSpPr>
          <p:cxnSp>
            <p:nvCxnSpPr>
              <p:cNvPr id="13" name="直接箭头连接符 12"/>
              <p:cNvCxnSpPr/>
              <p:nvPr/>
            </p:nvCxnSpPr>
            <p:spPr>
              <a:xfrm flipH="1" flipV="1">
                <a:off x="1318077" y="2472066"/>
                <a:ext cx="1" cy="166898"/>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4" name="圆角矩形 9"/>
              <p:cNvSpPr/>
              <p:nvPr/>
            </p:nvSpPr>
            <p:spPr>
              <a:xfrm>
                <a:off x="1017294" y="2008768"/>
                <a:ext cx="601566" cy="432048"/>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2400" b="1" dirty="0">
                    <a:solidFill>
                      <a:schemeClr val="tx1"/>
                    </a:solidFill>
                    <a:latin typeface="Times New Roman" panose="02020603050405020304" pitchFamily="16" charset="0"/>
                    <a:cs typeface="Times New Roman" panose="02020603050405020304" pitchFamily="16" charset="0"/>
                  </a:rPr>
                  <a:t>RNN</a:t>
                </a:r>
                <a:endParaRPr lang="zh-CN" altLang="en-US" sz="2400" b="1" dirty="0">
                  <a:solidFill>
                    <a:schemeClr val="tx1"/>
                  </a:solidFill>
                  <a:latin typeface="Times New Roman" panose="02020603050405020304" pitchFamily="16" charset="0"/>
                  <a:cs typeface="Times New Roman" panose="02020603050405020304" pitchFamily="16" charset="0"/>
                </a:endParaRPr>
              </a:p>
            </p:txBody>
          </p:sp>
          <p:cxnSp>
            <p:nvCxnSpPr>
              <p:cNvPr id="15" name="直接箭头连接符 14"/>
              <p:cNvCxnSpPr>
                <a:endCxn id="16" idx="2"/>
              </p:cNvCxnSpPr>
              <p:nvPr/>
            </p:nvCxnSpPr>
            <p:spPr>
              <a:xfrm flipH="1" flipV="1">
                <a:off x="1287553" y="1829900"/>
                <a:ext cx="8283" cy="145992"/>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6" name="圆角矩形 17"/>
              <p:cNvSpPr/>
              <p:nvPr/>
            </p:nvSpPr>
            <p:spPr>
              <a:xfrm>
                <a:off x="1144152" y="965804"/>
                <a:ext cx="286800" cy="864096"/>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椭圆 16"/>
              <p:cNvSpPr/>
              <p:nvPr/>
            </p:nvSpPr>
            <p:spPr>
              <a:xfrm>
                <a:off x="1220401" y="1084285"/>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8" name="椭圆 17"/>
              <p:cNvSpPr/>
              <p:nvPr/>
            </p:nvSpPr>
            <p:spPr>
              <a:xfrm>
                <a:off x="1219348" y="1316843"/>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9" name="椭圆 18"/>
              <p:cNvSpPr/>
              <p:nvPr/>
            </p:nvSpPr>
            <p:spPr>
              <a:xfrm>
                <a:off x="1220401" y="1534774"/>
                <a:ext cx="136409" cy="16201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mc:AlternateContent xmlns:mc="http://schemas.openxmlformats.org/markup-compatibility/2006">
            <mc:Choice xmlns:a14="http://schemas.microsoft.com/office/drawing/2010/main" Requires="a14">
              <p:sp>
                <p:nvSpPr>
                  <p:cNvPr id="20" name="TextBox 52"/>
                  <p:cNvSpPr txBox="1"/>
                  <p:nvPr/>
                </p:nvSpPr>
                <p:spPr>
                  <a:xfrm>
                    <a:off x="555308" y="2008768"/>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20" name="TextBox 52"/>
                  <p:cNvSpPr txBox="1">
                    <a:spLocks noRot="1" noChangeAspect="1" noMove="1" noResize="1" noEditPoints="1" noAdjustHandles="1" noChangeArrowheads="1" noChangeShapeType="1" noTextEdit="1"/>
                  </p:cNvSpPr>
                  <p:nvPr/>
                </p:nvSpPr>
                <p:spPr>
                  <a:xfrm>
                    <a:off x="555308" y="2008768"/>
                    <a:ext cx="414198" cy="351789"/>
                  </a:xfrm>
                  <a:prstGeom prst="rect">
                    <a:avLst/>
                  </a:prstGeom>
                  <a:blipFill rotWithShape="1">
                    <a:blip r:embed="rId1"/>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21" name="TextBox 52"/>
                  <p:cNvSpPr txBox="1"/>
                  <p:nvPr/>
                </p:nvSpPr>
                <p:spPr>
                  <a:xfrm>
                    <a:off x="564930" y="1224756"/>
                    <a:ext cx="414198" cy="351789"/>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a:ea typeface="Cambria Math" panose="02040503050406030204"/>
                            </a:rPr>
                            <m:t>⋯</m:t>
                          </m:r>
                        </m:oMath>
                      </m:oMathPara>
                    </a14:m>
                    <a:endParaRPr lang="zh-CN" altLang="en-US" sz="2400" dirty="0"/>
                  </a:p>
                </p:txBody>
              </p:sp>
            </mc:Choice>
            <mc:Fallback>
              <p:sp>
                <p:nvSpPr>
                  <p:cNvPr id="21" name="TextBox 52"/>
                  <p:cNvSpPr txBox="1">
                    <a:spLocks noRot="1" noChangeAspect="1" noMove="1" noResize="1" noEditPoints="1" noAdjustHandles="1" noChangeArrowheads="1" noChangeShapeType="1" noTextEdit="1"/>
                  </p:cNvSpPr>
                  <p:nvPr/>
                </p:nvSpPr>
                <p:spPr>
                  <a:xfrm>
                    <a:off x="564930" y="1224756"/>
                    <a:ext cx="414198" cy="351789"/>
                  </a:xfrm>
                  <a:prstGeom prst="rect">
                    <a:avLst/>
                  </a:prstGeom>
                  <a:blipFill rotWithShape="1">
                    <a:blip r:embed="rId1"/>
                  </a:blipFill>
                </p:spPr>
                <p:txBody>
                  <a:bodyPr/>
                  <a:lstStyle/>
                  <a:p>
                    <a:r>
                      <a:rPr lang="zh-CN" altLang="en-US">
                        <a:noFill/>
                      </a:rPr>
                      <a:t> </a:t>
                    </a:r>
                  </a:p>
                </p:txBody>
              </p:sp>
            </mc:Fallback>
          </mc:AlternateContent>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黑体" panose="02010609060101010101" pitchFamily="49" charset="-122"/>
                <a:cs typeface="Times New Roman" panose="02020603050405020304" pitchFamily="16" charset="0"/>
                <a:sym typeface="Times New Roman" panose="02020603050405020304" pitchFamily="16" charset="0"/>
              </a:rPr>
              <a:t>提纲</a:t>
            </a:r>
            <a:endParaRPr lang="zh-CN" altLang="en-US" dirty="0">
              <a:latin typeface="黑体" panose="02010609060101010101" pitchFamily="49" charset="-122"/>
              <a:cs typeface="Times New Roman" panose="02020603050405020304" pitchFamily="16" charset="0"/>
            </a:endParaRPr>
          </a:p>
        </p:txBody>
      </p:sp>
      <p:sp>
        <p:nvSpPr>
          <p:cNvPr id="4" name="内容占位符 2"/>
          <p:cNvSpPr>
            <a:spLocks noGrp="1"/>
          </p:cNvSpPr>
          <p:nvPr>
            <p:ph idx="1"/>
          </p:nvPr>
        </p:nvSpPr>
        <p:spPr>
          <a:xfrm>
            <a:off x="393700" y="788988"/>
            <a:ext cx="11355388" cy="5387975"/>
          </a:xfrm>
        </p:spPr>
        <p:txBody>
          <a:bodyPr/>
          <a:lstStyle/>
          <a:p>
            <a:r>
              <a:rPr lang="zh-CN" altLang="en-US" dirty="0"/>
              <a:t>深度学习历史发展</a:t>
            </a:r>
            <a:endParaRPr lang="en-US" altLang="zh-CN" dirty="0"/>
          </a:p>
          <a:p>
            <a:r>
              <a:rPr lang="zh-CN" altLang="en-US" dirty="0"/>
              <a:t>前馈神经网络</a:t>
            </a:r>
            <a:endParaRPr lang="zh-CN" altLang="en-US" dirty="0"/>
          </a:p>
          <a:p>
            <a:r>
              <a:rPr lang="zh-CN" altLang="en-US" dirty="0"/>
              <a:t>卷积神经网络</a:t>
            </a:r>
            <a:endParaRPr lang="en-US" altLang="zh-CN" dirty="0"/>
          </a:p>
          <a:p>
            <a:r>
              <a:rPr lang="zh-CN" altLang="en-US" dirty="0"/>
              <a:t>循环神经网络</a:t>
            </a:r>
            <a:endParaRPr lang="en-US" altLang="zh-CN" dirty="0"/>
          </a:p>
          <a:p>
            <a:r>
              <a:rPr lang="zh-CN" altLang="en-US" dirty="0">
                <a:solidFill>
                  <a:srgbClr val="FF0000"/>
                </a:solidFill>
              </a:rPr>
              <a:t>深度生成学习</a:t>
            </a:r>
            <a:endParaRPr lang="en-US" altLang="zh-CN" dirty="0">
              <a:solidFill>
                <a:srgbClr val="FF0000"/>
              </a:solidFill>
            </a:endParaRPr>
          </a:p>
          <a:p>
            <a:r>
              <a:rPr lang="zh-CN" altLang="en-US" dirty="0"/>
              <a:t>深度学习应用</a:t>
            </a:r>
            <a:endParaRPr lang="zh-CN"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p:cNvSpPr txBox="1"/>
          <p:nvPr/>
        </p:nvSpPr>
        <p:spPr>
          <a:xfrm>
            <a:off x="394447" y="1"/>
            <a:ext cx="11797552" cy="669129"/>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baseline="0">
                <a:solidFill>
                  <a:schemeClr val="tx1"/>
                </a:solidFill>
                <a:latin typeface="Calibri" panose="020F0502020204030204" pitchFamily="34" charset="0"/>
                <a:ea typeface="黑体" panose="02010609060101010101" pitchFamily="49" charset="-122"/>
                <a:cs typeface="+mj-cs"/>
              </a:defRPr>
            </a:lvl1pPr>
          </a:lstStyle>
          <a:p>
            <a:r>
              <a:rPr lang="zh-CN" altLang="zh-CN" dirty="0"/>
              <a:t>深度生成学习模型（</a:t>
            </a:r>
            <a:r>
              <a:rPr lang="en-US" altLang="zh-CN" dirty="0"/>
              <a:t>deep generative learning model</a:t>
            </a:r>
            <a:r>
              <a:rPr lang="zh-CN" altLang="zh-CN" dirty="0"/>
              <a:t>）</a:t>
            </a:r>
            <a:endParaRPr lang="zh-CN" altLang="en-US" dirty="0"/>
          </a:p>
        </p:txBody>
      </p:sp>
      <p:pic>
        <p:nvPicPr>
          <p:cNvPr id="59" name="图片 58"/>
          <p:cNvPicPr/>
          <p:nvPr/>
        </p:nvPicPr>
        <p:blipFill>
          <a:blip r:embed="rId1">
            <a:duotone>
              <a:prstClr val="black"/>
              <a:srgbClr val="D9C3A5">
                <a:tint val="50000"/>
                <a:satMod val="180000"/>
              </a:srgbClr>
            </a:duotone>
            <a:extLst>
              <a:ext uri="{BEBA8EAE-BF5A-486C-A8C5-ECC9F3942E4B}">
                <a14:imgProps xmlns:a14="http://schemas.microsoft.com/office/drawing/2010/main">
                  <a14:imgLayer r:embed="rId2">
                    <a14:imgEffect>
                      <a14:saturation sat="0"/>
                    </a14:imgEffect>
                  </a14:imgLayer>
                </a14:imgProps>
              </a:ext>
            </a:extLst>
          </a:blip>
          <a:stretch>
            <a:fillRect/>
          </a:stretch>
        </p:blipFill>
        <p:spPr>
          <a:xfrm>
            <a:off x="2632114" y="3020379"/>
            <a:ext cx="6709272" cy="2287989"/>
          </a:xfrm>
          <a:prstGeom prst="rect">
            <a:avLst/>
          </a:prstGeom>
        </p:spPr>
      </p:pic>
      <p:sp>
        <p:nvSpPr>
          <p:cNvPr id="6" name="文本框 5"/>
          <p:cNvSpPr txBox="1"/>
          <p:nvPr/>
        </p:nvSpPr>
        <p:spPr>
          <a:xfrm>
            <a:off x="4002044" y="5278930"/>
            <a:ext cx="6136783" cy="461665"/>
          </a:xfrm>
          <a:prstGeom prst="rect">
            <a:avLst/>
          </a:prstGeom>
          <a:noFill/>
        </p:spPr>
        <p:txBody>
          <a:bodyPr wrap="square" rtlCol="0">
            <a:spAutoFit/>
          </a:bodyPr>
          <a:lstStyle/>
          <a:p>
            <a:r>
              <a:rPr lang="zh-CN" altLang="en-US" sz="2400" b="1" dirty="0">
                <a:latin typeface="Times New Roman" panose="02020603050405020304" pitchFamily="16" charset="0"/>
                <a:ea typeface="楷体" panose="02010609060101010101" pitchFamily="49" charset="-122"/>
                <a:cs typeface="Times New Roman" panose="02020603050405020304" pitchFamily="16" charset="0"/>
              </a:rPr>
              <a:t>图</a:t>
            </a:r>
            <a:r>
              <a:rPr lang="en-US" altLang="zh-CN" sz="2400" b="1" dirty="0">
                <a:latin typeface="Times New Roman" panose="02020603050405020304" pitchFamily="16" charset="0"/>
                <a:ea typeface="楷体" panose="02010609060101010101" pitchFamily="49" charset="-122"/>
                <a:cs typeface="Times New Roman" panose="02020603050405020304" pitchFamily="16" charset="0"/>
              </a:rPr>
              <a:t>6.23 </a:t>
            </a:r>
            <a:r>
              <a:rPr lang="zh-CN" altLang="en-US" sz="2400" b="1" dirty="0">
                <a:latin typeface="Times New Roman" panose="02020603050405020304" pitchFamily="16" charset="0"/>
                <a:ea typeface="楷体" panose="02010609060101010101" pitchFamily="49" charset="-122"/>
                <a:cs typeface="Times New Roman" panose="02020603050405020304" pitchFamily="16" charset="0"/>
              </a:rPr>
              <a:t>生成模型的示意图</a:t>
            </a:r>
            <a:endParaRPr lang="en-US" altLang="zh-CN" sz="2400" b="1" dirty="0">
              <a:latin typeface="Times New Roman" panose="02020603050405020304" pitchFamily="16" charset="0"/>
              <a:ea typeface="楷体" panose="02010609060101010101" pitchFamily="49" charset="-122"/>
              <a:cs typeface="Times New Roman" panose="02020603050405020304" pitchFamily="16" charset="0"/>
            </a:endParaRPr>
          </a:p>
        </p:txBody>
      </p:sp>
      <p:sp>
        <p:nvSpPr>
          <p:cNvPr id="8" name="文本框 7"/>
          <p:cNvSpPr txBox="1"/>
          <p:nvPr/>
        </p:nvSpPr>
        <p:spPr>
          <a:xfrm>
            <a:off x="310817" y="1003481"/>
            <a:ext cx="11512550" cy="1938992"/>
          </a:xfrm>
          <a:prstGeom prst="rect">
            <a:avLst/>
          </a:prstGeom>
          <a:noFill/>
        </p:spPr>
        <p:txBody>
          <a:bodyPr wrap="square">
            <a:spAutoFit/>
          </a:bodyPr>
          <a:lstStyle/>
          <a:p>
            <a:pPr algn="just"/>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在本章之前的介绍中，神经网络模型从数据中提取出高层语义在数据中所蕴含的“模式”，并利用这些模式实现对数据的分类和检测等，这种模型通常称为判别模型，判别模型不关心数据如何生成，它只关心数据蕴含哪些模式以及如何将数据进行分类。与之相对的模型类型被称为生成模型</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(generative model)</a:t>
            </a:r>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，生成模型需要学习目标数据的分布规律，以合成属于目标数据空间的新数据。</a:t>
            </a:r>
            <a:endParaRPr lang="zh-CN" altLang="en-US" sz="2400" dirty="0">
              <a:latin typeface="Times New Roman" panose="02020603050405020304" pitchFamily="16" charset="0"/>
              <a:ea typeface="华文楷体" panose="02010600040101010101" pitchFamily="2" charset="-122"/>
              <a:cs typeface="Times New Roman" panose="02020603050405020304" pitchFamily="16" charset="0"/>
            </a:endParaRPr>
          </a:p>
        </p:txBody>
      </p:sp>
      <p:sp>
        <p:nvSpPr>
          <p:cNvPr id="10" name="文本框 9"/>
          <p:cNvSpPr txBox="1"/>
          <p:nvPr/>
        </p:nvSpPr>
        <p:spPr>
          <a:xfrm>
            <a:off x="1000398" y="5711157"/>
            <a:ext cx="10133388" cy="830997"/>
          </a:xfrm>
          <a:prstGeom prst="rect">
            <a:avLst/>
          </a:prstGeom>
          <a:noFill/>
        </p:spPr>
        <p:txBody>
          <a:bodyPr wrap="square">
            <a:spAutoFit/>
          </a:bodyPr>
          <a:lstStyle/>
          <a:p>
            <a:pPr algn="just"/>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变分自编码器</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(variational auto-encoder, VAE)</a:t>
            </a:r>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、自回归模型</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(Autoregressive models)</a:t>
            </a:r>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与生成对抗网络（</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generative adversarial network</a:t>
            </a:r>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GAN</a:t>
            </a:r>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）等</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a:t>
            </a:r>
            <a:endParaRPr lang="zh-CN" altLang="en-US" sz="2400" dirty="0">
              <a:latin typeface="Times New Roman" panose="02020603050405020304" pitchFamily="16" charset="0"/>
              <a:ea typeface="华文楷体" panose="02010600040101010101" pitchFamily="2" charset="-122"/>
              <a:cs typeface="Times New Roman" panose="02020603050405020304" pitchFamily="16"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4381500" y="476250"/>
            <a:ext cx="3429000" cy="2143125"/>
          </a:xfrm>
          <a:prstGeom prst="rect">
            <a:avLst/>
          </a:prstGeom>
          <a:noFill/>
        </p:spPr>
        <p:txBody>
          <a:bodyPr vert="horz" wrap="square" rtlCol="0" anchor="ctr" anchorCtr="0">
            <a:noAutofit/>
          </a:bodyPr>
          <a:lstStyle/>
          <a:p>
            <a:pPr lvl="0"/>
            <a:r>
              <a:rPr lang="zh-CN" altLang="zh-CN" sz="1350" dirty="0"/>
              <a:t>下面对前馈神经网络这种深度学习方法描述不正确的是（</a:t>
            </a:r>
            <a:r>
              <a:rPr lang="en-US" altLang="zh-CN" sz="1350" dirty="0"/>
              <a:t>  </a:t>
            </a:r>
            <a:r>
              <a:rPr lang="zh-CN" altLang="zh-CN" sz="1350" dirty="0"/>
              <a:t>）</a:t>
            </a:r>
            <a:endParaRPr lang="zh-CN" altLang="zh-CN" sz="1350" dirty="0"/>
          </a:p>
        </p:txBody>
      </p:sp>
      <p:sp>
        <p:nvSpPr>
          <p:cNvPr id="5" name="文本框 4"/>
          <p:cNvSpPr txBox="1"/>
          <p:nvPr>
            <p:custDataLst>
              <p:tags r:id="rId2"/>
            </p:custDataLst>
          </p:nvPr>
        </p:nvSpPr>
        <p:spPr>
          <a:xfrm>
            <a:off x="4810125" y="2786063"/>
            <a:ext cx="3000375" cy="642938"/>
          </a:xfrm>
          <a:prstGeom prst="rect">
            <a:avLst/>
          </a:prstGeom>
          <a:noFill/>
        </p:spPr>
        <p:txBody>
          <a:bodyPr vert="horz" rtlCol="0" anchor="ctr" anchorCtr="0">
            <a:noAutofit/>
          </a:bodyPr>
          <a:lstStyle/>
          <a:p>
            <a:pPr lvl="0"/>
            <a:r>
              <a:rPr lang="zh-CN" altLang="zh-CN" sz="1350" dirty="0"/>
              <a:t>是一种端到端学习的方法</a:t>
            </a:r>
            <a:endParaRPr lang="zh-CN" altLang="zh-CN" sz="1350" dirty="0"/>
          </a:p>
        </p:txBody>
      </p:sp>
      <p:sp>
        <p:nvSpPr>
          <p:cNvPr id="6" name="文本框 5"/>
          <p:cNvSpPr txBox="1"/>
          <p:nvPr>
            <p:custDataLst>
              <p:tags r:id="rId3"/>
            </p:custDataLst>
          </p:nvPr>
        </p:nvSpPr>
        <p:spPr>
          <a:xfrm>
            <a:off x="4810125" y="3643313"/>
            <a:ext cx="3000375" cy="642938"/>
          </a:xfrm>
          <a:prstGeom prst="rect">
            <a:avLst/>
          </a:prstGeom>
          <a:noFill/>
        </p:spPr>
        <p:txBody>
          <a:bodyPr vert="horz" rtlCol="0" anchor="ctr" anchorCtr="0">
            <a:noAutofit/>
          </a:bodyPr>
          <a:lstStyle/>
          <a:p>
            <a:pPr lvl="0"/>
            <a:r>
              <a:rPr lang="zh-CN" altLang="zh-CN" sz="1350" dirty="0"/>
              <a:t>是一种监督学习的方法</a:t>
            </a:r>
            <a:endParaRPr lang="zh-CN" altLang="zh-CN" sz="1350" dirty="0"/>
          </a:p>
        </p:txBody>
      </p:sp>
      <p:sp>
        <p:nvSpPr>
          <p:cNvPr id="7" name="文本框 6"/>
          <p:cNvSpPr txBox="1"/>
          <p:nvPr>
            <p:custDataLst>
              <p:tags r:id="rId4"/>
            </p:custDataLst>
          </p:nvPr>
        </p:nvSpPr>
        <p:spPr>
          <a:xfrm>
            <a:off x="4810125" y="4500563"/>
            <a:ext cx="3000375" cy="642938"/>
          </a:xfrm>
          <a:prstGeom prst="rect">
            <a:avLst/>
          </a:prstGeom>
          <a:noFill/>
        </p:spPr>
        <p:txBody>
          <a:bodyPr vert="horz" rtlCol="0" anchor="ctr" anchorCtr="0">
            <a:noAutofit/>
          </a:bodyPr>
          <a:lstStyle/>
          <a:p>
            <a:pPr lvl="0"/>
            <a:r>
              <a:rPr lang="zh-CN" altLang="zh-CN" sz="1350" dirty="0"/>
              <a:t>实现了非线性映射</a:t>
            </a:r>
            <a:endParaRPr lang="zh-CN" altLang="zh-CN" sz="1350" dirty="0"/>
          </a:p>
        </p:txBody>
      </p:sp>
      <p:sp>
        <p:nvSpPr>
          <p:cNvPr id="8" name="文本框 7"/>
          <p:cNvSpPr txBox="1"/>
          <p:nvPr>
            <p:custDataLst>
              <p:tags r:id="rId5"/>
            </p:custDataLst>
          </p:nvPr>
        </p:nvSpPr>
        <p:spPr>
          <a:xfrm>
            <a:off x="4810125" y="5357813"/>
            <a:ext cx="3000375" cy="642938"/>
          </a:xfrm>
          <a:prstGeom prst="rect">
            <a:avLst/>
          </a:prstGeom>
          <a:noFill/>
        </p:spPr>
        <p:txBody>
          <a:bodyPr vert="horz" rtlCol="0" anchor="ctr" anchorCtr="0">
            <a:noAutofit/>
          </a:bodyPr>
          <a:lstStyle/>
          <a:p>
            <a:pPr lvl="0"/>
            <a:r>
              <a:rPr lang="zh-CN" altLang="zh-CN" sz="1350" dirty="0"/>
              <a:t>隐藏层数目大小对学习性能影响不大</a:t>
            </a:r>
            <a:endParaRPr lang="zh-CN" altLang="zh-CN" sz="1350" dirty="0"/>
          </a:p>
        </p:txBody>
      </p:sp>
      <p:sp>
        <p:nvSpPr>
          <p:cNvPr id="9" name="椭圆 8"/>
          <p:cNvSpPr>
            <a:spLocks noChangeAspect="1"/>
          </p:cNvSpPr>
          <p:nvPr>
            <p:custDataLst>
              <p:tags r:id="rId6"/>
            </p:custDataLst>
          </p:nvPr>
        </p:nvSpPr>
        <p:spPr>
          <a:xfrm>
            <a:off x="4357497" y="290179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A</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0" name="椭圆 9"/>
          <p:cNvSpPr>
            <a:spLocks noChangeAspect="1"/>
          </p:cNvSpPr>
          <p:nvPr>
            <p:custDataLst>
              <p:tags r:id="rId7"/>
            </p:custDataLst>
          </p:nvPr>
        </p:nvSpPr>
        <p:spPr>
          <a:xfrm>
            <a:off x="4357497" y="375904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B</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1" name="椭圆 10"/>
          <p:cNvSpPr>
            <a:spLocks noChangeAspect="1"/>
          </p:cNvSpPr>
          <p:nvPr>
            <p:custDataLst>
              <p:tags r:id="rId8"/>
            </p:custDataLst>
          </p:nvPr>
        </p:nvSpPr>
        <p:spPr>
          <a:xfrm>
            <a:off x="4357497" y="4616291"/>
            <a:ext cx="411480" cy="41148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C</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2" name="椭圆 11"/>
          <p:cNvSpPr>
            <a:spLocks noChangeAspect="1"/>
          </p:cNvSpPr>
          <p:nvPr>
            <p:custDataLst>
              <p:tags r:id="rId9"/>
            </p:custDataLst>
          </p:nvPr>
        </p:nvSpPr>
        <p:spPr>
          <a:xfrm>
            <a:off x="4357497" y="5473541"/>
            <a:ext cx="411480" cy="41148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200">
                <a:solidFill>
                  <a:srgbClr val="FFFFFF"/>
                </a:solidFill>
                <a:latin typeface="微软雅黑" panose="020B0503020204020204" charset="-122"/>
                <a:ea typeface="微软雅黑" panose="020B0503020204020204" charset="-122"/>
                <a:sym typeface="微软雅黑" panose="020B0503020204020204" charset="-122"/>
              </a:rPr>
              <a:t>D</a:t>
            </a:r>
            <a:endParaRPr lang="zh-CN" altLang="en-US" sz="12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2" name="圆角矩形 1"/>
          <p:cNvSpPr/>
          <p:nvPr>
            <p:custDataLst>
              <p:tags r:id="rId10"/>
            </p:custDataLst>
          </p:nvPr>
        </p:nvSpPr>
        <p:spPr>
          <a:xfrm>
            <a:off x="8915400" y="6214745"/>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提交</a:t>
            </a:r>
            <a:endParaRPr lang="zh-CN" altLang="en-US" sz="1600">
              <a:solidFill>
                <a:srgbClr val="FFFFFF"/>
              </a:solidFill>
              <a:latin typeface="微软雅黑" panose="020B0503020204020204" charset="-122"/>
              <a:ea typeface="微软雅黑" panose="020B0503020204020204" charset="-122"/>
            </a:endParaRPr>
          </a:p>
        </p:txBody>
      </p:sp>
      <p:grpSp>
        <p:nvGrpSpPr>
          <p:cNvPr id="17" name="组合 16"/>
          <p:cNvGrpSpPr/>
          <p:nvPr>
            <p:custDataLst>
              <p:tags r:id="rId11"/>
            </p:custDataLst>
          </p:nvPr>
        </p:nvGrpSpPr>
        <p:grpSpPr>
          <a:xfrm>
            <a:off x="0" y="0"/>
            <a:ext cx="4286250" cy="490220"/>
            <a:chOff x="-5270500" y="0"/>
            <a:chExt cx="5715000" cy="653627"/>
          </a:xfrm>
        </p:grpSpPr>
        <p:sp>
          <p:nvSpPr>
            <p:cNvPr id="13" name="TitleBackground"/>
            <p:cNvSpPr/>
            <p:nvPr>
              <p:custDataLst>
                <p:tags r:id="rId12"/>
              </p:custDataLst>
            </p:nvPr>
          </p:nvSpPr>
          <p:spPr>
            <a:xfrm>
              <a:off x="-5270500" y="0"/>
              <a:ext cx="5715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ColorBlock"/>
            <p:cNvSpPr/>
            <p:nvPr>
              <p:custDataLst>
                <p:tags r:id="rId13"/>
              </p:custDataLst>
            </p:nvPr>
          </p:nvSpPr>
          <p:spPr>
            <a:xfrm>
              <a:off x="-52705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TypeText"/>
            <p:cNvSpPr txBox="1"/>
            <p:nvPr>
              <p:custDataLst>
                <p:tags r:id="rId14"/>
              </p:custDataLst>
            </p:nvPr>
          </p:nvSpPr>
          <p:spPr>
            <a:xfrm>
              <a:off x="-4931833" y="0"/>
              <a:ext cx="1905000" cy="635000"/>
            </a:xfrm>
            <a:prstGeom prst="rect">
              <a:avLst/>
            </a:prstGeom>
            <a:noFill/>
          </p:spPr>
          <p:txBody>
            <a:bodyPr vert="horz" wrap="none" rtlCol="0" anchor="ctr" anchorCtr="0">
              <a:noAutofit/>
            </a:bodyPr>
            <a:lstStyle/>
            <a:p>
              <a:r>
                <a:rPr lang="zh-CN" altLang="en-US" sz="1950">
                  <a:solidFill>
                    <a:srgbClr val="000000"/>
                  </a:solidFill>
                  <a:latin typeface="微软雅黑" panose="020B0503020204020204" charset="-122"/>
                  <a:ea typeface="微软雅黑" panose="020B0503020204020204" charset="-122"/>
                  <a:sym typeface="微软雅黑" panose="020B0503020204020204" charset="-122"/>
                </a:rPr>
                <a:t>单选题</a:t>
              </a:r>
              <a:endParaRPr lang="zh-CN" altLang="en-US" sz="195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16" name="TipText"/>
            <p:cNvSpPr txBox="1"/>
            <p:nvPr>
              <p:custDataLst>
                <p:tags r:id="rId15"/>
              </p:custDataLst>
            </p:nvPr>
          </p:nvSpPr>
          <p:spPr>
            <a:xfrm>
              <a:off x="-3697393" y="145627"/>
              <a:ext cx="2286000" cy="508000"/>
            </a:xfrm>
            <a:prstGeom prst="rect">
              <a:avLst/>
            </a:prstGeom>
            <a:noFill/>
          </p:spPr>
          <p:txBody>
            <a:bodyPr vert="horz" wrap="none" rtlCol="0" anchor="ctr" anchorCtr="0">
              <a:noAutofit/>
            </a:bodyPr>
            <a:lstStyle/>
            <a:p>
              <a:r>
                <a:rPr lang="en-US" altLang="zh-CN" sz="1500">
                  <a:solidFill>
                    <a:srgbClr val="808080"/>
                  </a:solidFill>
                  <a:latin typeface="微软雅黑" panose="020B0503020204020204" charset="-122"/>
                  <a:ea typeface="微软雅黑" panose="020B0503020204020204" charset="-122"/>
                  <a:sym typeface="微软雅黑" panose="020B0503020204020204" charset="-122"/>
                </a:rPr>
                <a:t>1</a:t>
              </a:r>
              <a:r>
                <a:rPr lang="zh-CN" altLang="en-US" sz="15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15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18" name="图片 17" descr="tmp3FFA"/>
          <p:cNvPicPr>
            <a:picLocks noChangeAspect="1"/>
          </p:cNvPicPr>
          <p:nvPr>
            <p:custDataLst>
              <p:tags r:id="rId16"/>
            </p:custDataLst>
          </p:nvPr>
        </p:nvPicPr>
        <p:blipFill>
          <a:blip r:embed="rId17"/>
          <a:stretch>
            <a:fillRect/>
          </a:stretch>
        </p:blipFill>
        <p:spPr>
          <a:xfrm>
            <a:off x="10642600" y="63500"/>
            <a:ext cx="1422400" cy="508000"/>
          </a:xfrm>
          <a:prstGeom prst="rect">
            <a:avLst/>
          </a:prstGeom>
        </p:spPr>
      </p:pic>
    </p:spTree>
    <p:custDataLst>
      <p:tags r:id="rId18"/>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p:cNvSpPr txBox="1">
            <a:spLocks noGrp="1"/>
          </p:cNvSpPr>
          <p:nvPr>
            <p:ph type="title"/>
          </p:nvPr>
        </p:nvSpPr>
        <p:spPr>
          <a:xfrm>
            <a:off x="393700" y="0"/>
            <a:ext cx="11798300" cy="66833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baseline="0">
                <a:solidFill>
                  <a:schemeClr val="tx1"/>
                </a:solidFill>
                <a:latin typeface="Calibri" panose="020F0502020204030204" pitchFamily="34" charset="0"/>
                <a:ea typeface="黑体" panose="02010609060101010101" pitchFamily="49" charset="-122"/>
                <a:cs typeface="+mj-cs"/>
              </a:defRPr>
            </a:lvl1pPr>
          </a:lstStyle>
          <a:p>
            <a:r>
              <a:rPr lang="zh-CN" altLang="zh-CN" dirty="0"/>
              <a:t>生成对抗网络（</a:t>
            </a:r>
            <a:r>
              <a:rPr lang="en-US" altLang="zh-CN" dirty="0"/>
              <a:t>deep generative learning model</a:t>
            </a:r>
            <a:r>
              <a:rPr lang="zh-CN" altLang="zh-CN" dirty="0"/>
              <a:t>）</a:t>
            </a:r>
            <a:endParaRPr lang="zh-CN" altLang="en-US" dirty="0"/>
          </a:p>
        </p:txBody>
      </p:sp>
      <p:pic>
        <p:nvPicPr>
          <p:cNvPr id="7" name="Google Shape;197;p31"/>
          <p:cNvPicPr preferRelativeResize="0"/>
          <p:nvPr/>
        </p:nvPicPr>
        <p:blipFill>
          <a:blip r:embed="rId1"/>
          <a:stretch>
            <a:fillRect/>
          </a:stretch>
        </p:blipFill>
        <p:spPr>
          <a:xfrm>
            <a:off x="1460665" y="916990"/>
            <a:ext cx="9666514" cy="4913794"/>
          </a:xfrm>
          <a:prstGeom prst="rect">
            <a:avLst/>
          </a:prstGeom>
          <a:noFill/>
          <a:ln>
            <a:noFill/>
          </a:ln>
        </p:spPr>
      </p:pic>
      <p:sp>
        <p:nvSpPr>
          <p:cNvPr id="2" name="文本框 1"/>
          <p:cNvSpPr txBox="1"/>
          <p:nvPr/>
        </p:nvSpPr>
        <p:spPr>
          <a:xfrm>
            <a:off x="10628100" y="6305798"/>
            <a:ext cx="1088760" cy="230832"/>
          </a:xfrm>
          <a:prstGeom prst="rect">
            <a:avLst/>
          </a:prstGeom>
          <a:noFill/>
        </p:spPr>
        <p:txBody>
          <a:bodyPr wrap="none" rtlCol="0">
            <a:spAutoFit/>
          </a:bodyPr>
          <a:lstStyle/>
          <a:p>
            <a:r>
              <a:rPr kumimoji="1" lang="zh-CN" altLang="en-US" sz="900" dirty="0"/>
              <a:t>图片来着</a:t>
            </a:r>
            <a:r>
              <a:rPr kumimoji="1" lang="en-US" altLang="zh-CN" sz="900" dirty="0" err="1"/>
              <a:t>StyleGAN</a:t>
            </a:r>
            <a:endParaRPr kumimoji="1" lang="zh-CN" altLang="en-US" sz="9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93700" y="5034749"/>
            <a:ext cx="11518900" cy="830997"/>
          </a:xfrm>
          <a:prstGeom prst="rect">
            <a:avLst/>
          </a:prstGeom>
          <a:noFill/>
        </p:spPr>
        <p:txBody>
          <a:bodyPr wrap="square">
            <a:spAutoFit/>
          </a:bodyPr>
          <a:lstStyle/>
          <a:p>
            <a:pPr algn="just"/>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生成对抗网络由一个生成器（</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generator</a:t>
            </a:r>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，简称</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G</a:t>
            </a:r>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）和一个判别器（</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discriminator</a:t>
            </a:r>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，简称</a:t>
            </a:r>
            <a:r>
              <a:rPr lang="en-US" altLang="zh-CN" sz="2400" dirty="0">
                <a:latin typeface="Times New Roman" panose="02020603050405020304" pitchFamily="16" charset="0"/>
                <a:ea typeface="华文楷体" panose="02010600040101010101" pitchFamily="2" charset="-122"/>
                <a:cs typeface="Times New Roman" panose="02020603050405020304" pitchFamily="16" charset="0"/>
              </a:rPr>
              <a:t>D</a:t>
            </a:r>
            <a:r>
              <a:rPr lang="zh-CN" altLang="en-US" sz="2400" dirty="0">
                <a:latin typeface="Times New Roman" panose="02020603050405020304" pitchFamily="16" charset="0"/>
                <a:ea typeface="华文楷体" panose="02010600040101010101" pitchFamily="2" charset="-122"/>
                <a:cs typeface="Times New Roman" panose="02020603050405020304" pitchFamily="16" charset="0"/>
              </a:rPr>
              <a:t>）组成。</a:t>
            </a:r>
            <a:endParaRPr lang="zh-CN" altLang="en-US" sz="2400" dirty="0">
              <a:latin typeface="Times New Roman" panose="02020603050405020304" pitchFamily="16" charset="0"/>
              <a:ea typeface="华文楷体" panose="02010600040101010101" pitchFamily="2" charset="-122"/>
              <a:cs typeface="Times New Roman" panose="02020603050405020304" pitchFamily="16" charset="0"/>
            </a:endParaRPr>
          </a:p>
        </p:txBody>
      </p:sp>
      <mc:AlternateContent xmlns:mc="http://schemas.openxmlformats.org/markup-compatibility/2006">
        <mc:Choice xmlns:a14="http://schemas.microsoft.com/office/drawing/2010/main" Requires="a14">
          <p:sp>
            <p:nvSpPr>
              <p:cNvPr id="10" name="文本框 9"/>
              <p:cNvSpPr txBox="1"/>
              <p:nvPr/>
            </p:nvSpPr>
            <p:spPr>
              <a:xfrm>
                <a:off x="1739989" y="5734255"/>
                <a:ext cx="9582061" cy="599972"/>
              </a:xfrm>
              <a:prstGeom prst="rect">
                <a:avLst/>
              </a:prstGeom>
              <a:noFill/>
            </p:spPr>
            <p:txBody>
              <a:bodyPr wrap="square">
                <a:spAutoFit/>
              </a:bodyPr>
              <a:lstStyle/>
              <a:p>
                <a14:m>
                  <m:oMathPara xmlns:m="http://schemas.openxmlformats.org/officeDocument/2006/math">
                    <m:oMathParaPr>
                      <m:jc m:val="centerGroup"/>
                    </m:oMathParaPr>
                    <m:oMath xmlns:m="http://schemas.openxmlformats.org/officeDocument/2006/math">
                      <m:func>
                        <m:funcPr>
                          <m:ctrlPr>
                            <a:rPr lang="zh-CN" altLang="en-US" sz="2400" i="1">
                              <a:solidFill>
                                <a:srgbClr val="836967"/>
                              </a:solidFill>
                              <a:latin typeface="Cambria Math" panose="02040503050406030204" pitchFamily="18" charset="0"/>
                            </a:rPr>
                          </m:ctrlPr>
                        </m:funcPr>
                        <m:fName>
                          <m:limLow>
                            <m:limLowPr>
                              <m:ctrlPr>
                                <a:rPr lang="zh-CN" altLang="en-US" sz="2400" i="1">
                                  <a:solidFill>
                                    <a:srgbClr val="836967"/>
                                  </a:solidFill>
                                  <a:latin typeface="Cambria Math" panose="02040503050406030204" pitchFamily="18" charset="0"/>
                                </a:rPr>
                              </m:ctrlPr>
                            </m:limLowPr>
                            <m:e>
                              <m:r>
                                <m:rPr>
                                  <m:sty m:val="p"/>
                                </m:rPr>
                                <a:rPr lang="zh-CN" altLang="en-US" sz="2400">
                                  <a:latin typeface="Cambria Math" panose="02040503050406030204" pitchFamily="18" charset="0"/>
                                </a:rPr>
                                <m:t>min</m:t>
                              </m:r>
                            </m:e>
                            <m:lim>
                              <m:r>
                                <a:rPr lang="zh-CN" altLang="en-US" sz="2400" i="1">
                                  <a:latin typeface="Cambria Math" panose="02040503050406030204" pitchFamily="18" charset="0"/>
                                </a:rPr>
                                <m:t>𝐺</m:t>
                              </m:r>
                            </m:lim>
                          </m:limLow>
                        </m:fName>
                        <m:e>
                          <m:func>
                            <m:funcPr>
                              <m:ctrlPr>
                                <a:rPr lang="zh-CN" altLang="en-US" sz="2400" i="1">
                                  <a:latin typeface="Cambria Math" panose="02040503050406030204" pitchFamily="18" charset="0"/>
                                </a:rPr>
                              </m:ctrlPr>
                            </m:funcPr>
                            <m:fName>
                              <m:limLow>
                                <m:limLowPr>
                                  <m:ctrlPr>
                                    <a:rPr lang="zh-CN" altLang="en-US" sz="2400" i="1">
                                      <a:solidFill>
                                        <a:srgbClr val="836967"/>
                                      </a:solidFill>
                                      <a:latin typeface="Cambria Math" panose="02040503050406030204" pitchFamily="18" charset="0"/>
                                    </a:rPr>
                                  </m:ctrlPr>
                                </m:limLowPr>
                                <m:e>
                                  <m:r>
                                    <m:rPr>
                                      <m:sty m:val="p"/>
                                    </m:rPr>
                                    <a:rPr lang="zh-CN" altLang="en-US" sz="2400">
                                      <a:latin typeface="Cambria Math" panose="02040503050406030204" pitchFamily="18" charset="0"/>
                                    </a:rPr>
                                    <m:t>max</m:t>
                                  </m:r>
                                </m:e>
                                <m:lim>
                                  <m:r>
                                    <a:rPr lang="zh-CN" altLang="en-US" sz="2400" i="1">
                                      <a:latin typeface="Cambria Math" panose="02040503050406030204" pitchFamily="18" charset="0"/>
                                    </a:rPr>
                                    <m:t>𝐷</m:t>
                                  </m:r>
                                </m:lim>
                              </m:limLow>
                            </m:fName>
                            <m:e>
                              <m:r>
                                <a:rPr lang="zh-CN" altLang="en-US" sz="2400" i="1">
                                  <a:latin typeface="Cambria Math" panose="02040503050406030204" pitchFamily="18" charset="0"/>
                                </a:rPr>
                                <m:t>𝑉</m:t>
                              </m:r>
                              <m:d>
                                <m:dPr>
                                  <m:ctrlPr>
                                    <a:rPr lang="zh-CN" altLang="en-US" sz="2400" i="1">
                                      <a:solidFill>
                                        <a:srgbClr val="836967"/>
                                      </a:solidFill>
                                      <a:latin typeface="Cambria Math" panose="02040503050406030204" pitchFamily="18" charset="0"/>
                                    </a:rPr>
                                  </m:ctrlPr>
                                </m:dPr>
                                <m:e>
                                  <m:r>
                                    <a:rPr lang="zh-CN" altLang="en-US" sz="2400" i="1">
                                      <a:latin typeface="Cambria Math" panose="02040503050406030204" pitchFamily="18" charset="0"/>
                                    </a:rPr>
                                    <m:t>𝐷</m:t>
                                  </m:r>
                                  <m:r>
                                    <a:rPr lang="zh-CN" altLang="en-US" sz="2400">
                                      <a:latin typeface="Cambria Math" panose="02040503050406030204" pitchFamily="18" charset="0"/>
                                    </a:rPr>
                                    <m:t>,</m:t>
                                  </m:r>
                                  <m:r>
                                    <a:rPr lang="zh-CN" altLang="en-US" sz="2400" i="1">
                                      <a:latin typeface="Cambria Math" panose="02040503050406030204" pitchFamily="18" charset="0"/>
                                    </a:rPr>
                                    <m:t>𝐺</m:t>
                                  </m:r>
                                </m:e>
                              </m:d>
                              <m:r>
                                <a:rPr lang="zh-CN" altLang="en-US" sz="2400">
                                  <a:latin typeface="Cambria Math" panose="02040503050406030204" pitchFamily="18" charset="0"/>
                                </a:rPr>
                                <m:t>=</m:t>
                              </m:r>
                              <m:sSub>
                                <m:sSubPr>
                                  <m:ctrlPr>
                                    <a:rPr lang="zh-CN" altLang="en-US" sz="2400" i="1">
                                      <a:solidFill>
                                        <a:srgbClr val="836967"/>
                                      </a:solidFill>
                                      <a:latin typeface="Cambria Math" panose="02040503050406030204" pitchFamily="18" charset="0"/>
                                    </a:rPr>
                                  </m:ctrlPr>
                                </m:sSubPr>
                                <m:e>
                                  <m:r>
                                    <a:rPr lang="zh-CN" altLang="en-US" sz="2400">
                                      <a:latin typeface="Cambria Math" panose="02040503050406030204" pitchFamily="18" charset="0"/>
                                    </a:rPr>
                                    <m:t>𝔼</m:t>
                                  </m:r>
                                </m:e>
                                <m:sub>
                                  <m:d>
                                    <m:dPr>
                                      <m:begChr m:val=""/>
                                      <m:ctrlPr>
                                        <a:rPr lang="zh-CN" altLang="en-US" sz="2400" i="1">
                                          <a:latin typeface="Cambria Math" panose="02040503050406030204" pitchFamily="18" charset="0"/>
                                        </a:rPr>
                                      </m:ctrlPr>
                                    </m:dPr>
                                    <m:e>
                                      <m:r>
                                        <a:rPr lang="zh-CN" altLang="en-US" sz="2400" i="1">
                                          <a:latin typeface="Cambria Math" panose="02040503050406030204" pitchFamily="18" charset="0"/>
                                        </a:rPr>
                                        <m:t>𝑥</m:t>
                                      </m:r>
                                      <m:r>
                                        <a:rPr lang="zh-CN" altLang="en-US" sz="2400">
                                          <a:latin typeface="Cambria Math" panose="02040503050406030204" pitchFamily="18" charset="0"/>
                                        </a:rPr>
                                        <m:t>~</m:t>
                                      </m:r>
                                      <m:sSub>
                                        <m:sSubPr>
                                          <m:ctrlPr>
                                            <a:rPr lang="zh-CN" altLang="en-US" sz="2400" i="1">
                                              <a:solidFill>
                                                <a:srgbClr val="836967"/>
                                              </a:solidFill>
                                              <a:latin typeface="Cambria Math" panose="02040503050406030204" pitchFamily="18" charset="0"/>
                                            </a:rPr>
                                          </m:ctrlPr>
                                        </m:sSubPr>
                                        <m:e>
                                          <m:r>
                                            <a:rPr lang="zh-CN" altLang="en-US" sz="2400" i="1">
                                              <a:latin typeface="Cambria Math" panose="02040503050406030204" pitchFamily="18" charset="0"/>
                                            </a:rPr>
                                            <m:t>𝑝</m:t>
                                          </m:r>
                                        </m:e>
                                        <m:sub>
                                          <m:r>
                                            <a:rPr lang="zh-CN" altLang="en-US" sz="2400" i="1">
                                              <a:latin typeface="Cambria Math" panose="02040503050406030204" pitchFamily="18" charset="0"/>
                                            </a:rPr>
                                            <m:t>𝑑𝑎𝑡𝑎</m:t>
                                          </m:r>
                                        </m:sub>
                                      </m:sSub>
                                      <m:r>
                                        <a:rPr lang="zh-CN" altLang="en-US" sz="2400">
                                          <a:latin typeface="Cambria Math" panose="02040503050406030204" pitchFamily="18" charset="0"/>
                                        </a:rPr>
                                        <m:t>(</m:t>
                                      </m:r>
                                      <m:r>
                                        <a:rPr lang="zh-CN" altLang="en-US" sz="2400" i="1">
                                          <a:latin typeface="Cambria Math" panose="02040503050406030204" pitchFamily="18" charset="0"/>
                                        </a:rPr>
                                        <m:t>𝑥</m:t>
                                      </m:r>
                                    </m:e>
                                  </m:d>
                                </m:sub>
                              </m:sSub>
                              <m:d>
                                <m:dPr>
                                  <m:begChr m:val="["/>
                                  <m:endChr m:val="]"/>
                                  <m:ctrlPr>
                                    <a:rPr lang="zh-CN" altLang="en-US" sz="2400" i="1">
                                      <a:solidFill>
                                        <a:srgbClr val="836967"/>
                                      </a:solidFill>
                                      <a:latin typeface="Cambria Math" panose="02040503050406030204" pitchFamily="18" charset="0"/>
                                    </a:rPr>
                                  </m:ctrlPr>
                                </m:dPr>
                                <m:e>
                                  <m:func>
                                    <m:funcPr>
                                      <m:ctrlPr>
                                        <a:rPr lang="zh-CN" altLang="en-US" sz="2400" i="1">
                                          <a:latin typeface="Cambria Math" panose="02040503050406030204" pitchFamily="18" charset="0"/>
                                        </a:rPr>
                                      </m:ctrlPr>
                                    </m:funcPr>
                                    <m:fName>
                                      <m:r>
                                        <m:rPr>
                                          <m:sty m:val="p"/>
                                        </m:rPr>
                                        <a:rPr lang="zh-CN" altLang="en-US" sz="2400">
                                          <a:latin typeface="Cambria Math" panose="02040503050406030204" pitchFamily="18" charset="0"/>
                                        </a:rPr>
                                        <m:t>log</m:t>
                                      </m:r>
                                    </m:fName>
                                    <m:e>
                                      <m:r>
                                        <a:rPr lang="zh-CN" altLang="en-US" sz="2400" i="1">
                                          <a:latin typeface="Cambria Math" panose="02040503050406030204" pitchFamily="18" charset="0"/>
                                        </a:rPr>
                                        <m:t>𝐷</m:t>
                                      </m:r>
                                      <m:d>
                                        <m:dPr>
                                          <m:ctrlPr>
                                            <a:rPr lang="zh-CN" altLang="en-US" sz="2400" i="1">
                                              <a:solidFill>
                                                <a:srgbClr val="836967"/>
                                              </a:solidFill>
                                              <a:latin typeface="Cambria Math" panose="02040503050406030204" pitchFamily="18" charset="0"/>
                                            </a:rPr>
                                          </m:ctrlPr>
                                        </m:dPr>
                                        <m:e>
                                          <m:r>
                                            <a:rPr lang="zh-CN" altLang="en-US" sz="2400" i="1">
                                              <a:latin typeface="Cambria Math" panose="02040503050406030204" pitchFamily="18" charset="0"/>
                                            </a:rPr>
                                            <m:t>𝑥</m:t>
                                          </m:r>
                                        </m:e>
                                      </m:d>
                                    </m:e>
                                  </m:func>
                                </m:e>
                              </m:d>
                              <m:r>
                                <a:rPr lang="zh-CN" altLang="en-US" sz="2400">
                                  <a:latin typeface="Cambria Math" panose="02040503050406030204" pitchFamily="18" charset="0"/>
                                </a:rPr>
                                <m:t>+</m:t>
                              </m:r>
                              <m:sSub>
                                <m:sSubPr>
                                  <m:ctrlPr>
                                    <a:rPr lang="zh-CN" altLang="en-US" sz="2400" i="1">
                                      <a:solidFill>
                                        <a:srgbClr val="836967"/>
                                      </a:solidFill>
                                      <a:latin typeface="Cambria Math" panose="02040503050406030204" pitchFamily="18" charset="0"/>
                                    </a:rPr>
                                  </m:ctrlPr>
                                </m:sSubPr>
                                <m:e>
                                  <m:r>
                                    <a:rPr lang="zh-CN" altLang="en-US" sz="2400">
                                      <a:latin typeface="Cambria Math" panose="02040503050406030204" pitchFamily="18" charset="0"/>
                                    </a:rPr>
                                    <m:t>𝔼</m:t>
                                  </m:r>
                                </m:e>
                                <m:sub>
                                  <m:d>
                                    <m:dPr>
                                      <m:begChr m:val=""/>
                                      <m:ctrlPr>
                                        <a:rPr lang="zh-CN" altLang="en-US" sz="2400" i="1">
                                          <a:latin typeface="Cambria Math" panose="02040503050406030204" pitchFamily="18" charset="0"/>
                                        </a:rPr>
                                      </m:ctrlPr>
                                    </m:dPr>
                                    <m:e>
                                      <m:r>
                                        <a:rPr lang="zh-CN" altLang="en-US" sz="2400" i="1">
                                          <a:latin typeface="Cambria Math" panose="02040503050406030204" pitchFamily="18" charset="0"/>
                                        </a:rPr>
                                        <m:t>𝑧</m:t>
                                      </m:r>
                                      <m:r>
                                        <a:rPr lang="zh-CN" altLang="en-US" sz="2400">
                                          <a:latin typeface="Cambria Math" panose="02040503050406030204" pitchFamily="18" charset="0"/>
                                        </a:rPr>
                                        <m:t>~</m:t>
                                      </m:r>
                                      <m:sSub>
                                        <m:sSubPr>
                                          <m:ctrlPr>
                                            <a:rPr lang="zh-CN" altLang="en-US" sz="2400" i="1">
                                              <a:solidFill>
                                                <a:srgbClr val="836967"/>
                                              </a:solidFill>
                                              <a:latin typeface="Cambria Math" panose="02040503050406030204" pitchFamily="18" charset="0"/>
                                            </a:rPr>
                                          </m:ctrlPr>
                                        </m:sSubPr>
                                        <m:e>
                                          <m:r>
                                            <a:rPr lang="zh-CN" altLang="en-US" sz="2400" i="1">
                                              <a:latin typeface="Cambria Math" panose="02040503050406030204" pitchFamily="18" charset="0"/>
                                            </a:rPr>
                                            <m:t>𝑝</m:t>
                                          </m:r>
                                        </m:e>
                                        <m:sub>
                                          <m:r>
                                            <a:rPr lang="zh-CN" altLang="en-US" sz="2400" i="1">
                                              <a:latin typeface="Cambria Math" panose="02040503050406030204" pitchFamily="18" charset="0"/>
                                            </a:rPr>
                                            <m:t>𝑧</m:t>
                                          </m:r>
                                        </m:sub>
                                      </m:sSub>
                                      <m:r>
                                        <a:rPr lang="zh-CN" altLang="en-US" sz="2400">
                                          <a:latin typeface="Cambria Math" panose="02040503050406030204" pitchFamily="18" charset="0"/>
                                        </a:rPr>
                                        <m:t>(</m:t>
                                      </m:r>
                                      <m:r>
                                        <a:rPr lang="zh-CN" altLang="en-US" sz="2400" i="1">
                                          <a:latin typeface="Cambria Math" panose="02040503050406030204" pitchFamily="18" charset="0"/>
                                        </a:rPr>
                                        <m:t>𝑧</m:t>
                                      </m:r>
                                    </m:e>
                                  </m:d>
                                </m:sub>
                              </m:sSub>
                              <m:r>
                                <a:rPr lang="zh-CN" altLang="en-US" sz="2400">
                                  <a:latin typeface="Cambria Math" panose="02040503050406030204" pitchFamily="18" charset="0"/>
                                </a:rPr>
                                <m:t>[</m:t>
                              </m:r>
                              <m:func>
                                <m:funcPr>
                                  <m:ctrlPr>
                                    <a:rPr lang="zh-CN" altLang="en-US" sz="2400" i="1">
                                      <a:latin typeface="Cambria Math" panose="02040503050406030204" pitchFamily="18" charset="0"/>
                                    </a:rPr>
                                  </m:ctrlPr>
                                </m:funcPr>
                                <m:fName>
                                  <m:r>
                                    <m:rPr>
                                      <m:sty m:val="p"/>
                                    </m:rPr>
                                    <a:rPr lang="zh-CN" altLang="en-US" sz="2400">
                                      <a:latin typeface="Cambria Math" panose="02040503050406030204" pitchFamily="18" charset="0"/>
                                    </a:rPr>
                                    <m:t>log</m:t>
                                  </m:r>
                                </m:fName>
                                <m:e>
                                  <m:d>
                                    <m:dPr>
                                      <m:endChr m:val="]"/>
                                      <m:ctrlPr>
                                        <a:rPr lang="zh-CN" altLang="en-US" sz="2400" i="1">
                                          <a:latin typeface="Cambria Math" panose="02040503050406030204" pitchFamily="18" charset="0"/>
                                        </a:rPr>
                                      </m:ctrlPr>
                                    </m:dPr>
                                    <m:e>
                                      <m:r>
                                        <a:rPr lang="zh-CN" altLang="en-US" sz="2400">
                                          <a:latin typeface="Cambria Math" panose="02040503050406030204" pitchFamily="18" charset="0"/>
                                        </a:rPr>
                                        <m:t>1</m:t>
                                      </m:r>
                                      <m:r>
                                        <a:rPr lang="zh-CN" altLang="en-US" sz="2400">
                                          <a:latin typeface="Cambria Math" panose="02040503050406030204" pitchFamily="18" charset="0"/>
                                        </a:rPr>
                                        <m:t>−</m:t>
                                      </m:r>
                                      <m:r>
                                        <a:rPr lang="zh-CN" altLang="en-US" sz="2400" i="1">
                                          <a:latin typeface="Cambria Math" panose="02040503050406030204" pitchFamily="18" charset="0"/>
                                        </a:rPr>
                                        <m:t>𝐷</m:t>
                                      </m:r>
                                      <m:d>
                                        <m:dPr>
                                          <m:ctrlPr>
                                            <a:rPr lang="zh-CN" altLang="en-US" sz="2400" i="1">
                                              <a:solidFill>
                                                <a:srgbClr val="836967"/>
                                              </a:solidFill>
                                              <a:latin typeface="Cambria Math" panose="02040503050406030204" pitchFamily="18" charset="0"/>
                                            </a:rPr>
                                          </m:ctrlPr>
                                        </m:dPr>
                                        <m:e>
                                          <m:r>
                                            <a:rPr lang="zh-CN" altLang="en-US" sz="2400" i="1">
                                              <a:latin typeface="Cambria Math" panose="02040503050406030204" pitchFamily="18" charset="0"/>
                                            </a:rPr>
                                            <m:t>𝐺</m:t>
                                          </m:r>
                                          <m:d>
                                            <m:dPr>
                                              <m:ctrlPr>
                                                <a:rPr lang="zh-CN" altLang="en-US" sz="2400" i="1">
                                                  <a:solidFill>
                                                    <a:srgbClr val="836967"/>
                                                  </a:solidFill>
                                                  <a:latin typeface="Cambria Math" panose="02040503050406030204" pitchFamily="18" charset="0"/>
                                                </a:rPr>
                                              </m:ctrlPr>
                                            </m:dPr>
                                            <m:e>
                                              <m:r>
                                                <a:rPr lang="zh-CN" altLang="en-US" sz="2400" i="1">
                                                  <a:latin typeface="Cambria Math" panose="02040503050406030204" pitchFamily="18" charset="0"/>
                                                </a:rPr>
                                                <m:t>𝑧</m:t>
                                              </m:r>
                                            </m:e>
                                          </m:d>
                                        </m:e>
                                      </m:d>
                                      <m:r>
                                        <a:rPr lang="zh-CN" altLang="en-US" sz="2400">
                                          <a:latin typeface="Cambria Math" panose="02040503050406030204" pitchFamily="18" charset="0"/>
                                        </a:rPr>
                                        <m:t>)</m:t>
                                      </m:r>
                                    </m:e>
                                  </m:d>
                                </m:e>
                              </m:func>
                            </m:e>
                          </m:func>
                        </m:e>
                      </m:func>
                    </m:oMath>
                  </m:oMathPara>
                </a14:m>
                <a:endParaRPr lang="zh-CN" altLang="en-US" sz="2400" dirty="0"/>
              </a:p>
            </p:txBody>
          </p:sp>
        </mc:Choice>
        <mc:Fallback>
          <p:sp>
            <p:nvSpPr>
              <p:cNvPr id="10" name="文本框 9"/>
              <p:cNvSpPr txBox="1">
                <a:spLocks noRot="1" noChangeAspect="1" noMove="1" noResize="1" noEditPoints="1" noAdjustHandles="1" noChangeArrowheads="1" noChangeShapeType="1" noTextEdit="1"/>
              </p:cNvSpPr>
              <p:nvPr/>
            </p:nvSpPr>
            <p:spPr>
              <a:xfrm>
                <a:off x="1739989" y="5734255"/>
                <a:ext cx="9582061" cy="599972"/>
              </a:xfrm>
              <a:prstGeom prst="rect">
                <a:avLst/>
              </a:prstGeom>
              <a:blipFill rotWithShape="1">
                <a:blip r:embed="rId1"/>
                <a:stretch>
                  <a:fillRect l="-1" t="-34" b="17"/>
                </a:stretch>
              </a:blipFill>
            </p:spPr>
            <p:txBody>
              <a:bodyPr/>
              <a:lstStyle/>
              <a:p>
                <a:r>
                  <a:rPr lang="zh-CN" altLang="en-US">
                    <a:noFill/>
                  </a:rPr>
                  <a:t> </a:t>
                </a:r>
              </a:p>
            </p:txBody>
          </p:sp>
        </mc:Fallback>
      </mc:AlternateContent>
      <p:sp>
        <p:nvSpPr>
          <p:cNvPr id="9" name="标题 1"/>
          <p:cNvSpPr txBox="1">
            <a:spLocks noGrp="1"/>
          </p:cNvSpPr>
          <p:nvPr>
            <p:ph type="title"/>
          </p:nvPr>
        </p:nvSpPr>
        <p:spPr>
          <a:xfrm>
            <a:off x="393700" y="0"/>
            <a:ext cx="11798300" cy="668338"/>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baseline="0">
                <a:solidFill>
                  <a:schemeClr val="tx1"/>
                </a:solidFill>
                <a:latin typeface="Calibri" panose="020F0502020204030204" pitchFamily="34" charset="0"/>
                <a:ea typeface="黑体" panose="02010609060101010101" pitchFamily="49" charset="-122"/>
                <a:cs typeface="+mj-cs"/>
              </a:defRPr>
            </a:lvl1pPr>
          </a:lstStyle>
          <a:p>
            <a:r>
              <a:rPr lang="zh-CN" altLang="zh-CN" dirty="0"/>
              <a:t>生成对抗网络（</a:t>
            </a:r>
            <a:r>
              <a:rPr lang="en-US" altLang="zh-CN" dirty="0"/>
              <a:t>deep generative learning model</a:t>
            </a:r>
            <a:r>
              <a:rPr lang="zh-CN" altLang="zh-CN" dirty="0"/>
              <a:t>）</a:t>
            </a:r>
            <a:endParaRPr lang="zh-CN" altLang="en-US" dirty="0"/>
          </a:p>
        </p:txBody>
      </p:sp>
      <p:pic>
        <p:nvPicPr>
          <p:cNvPr id="11" name="Google Shape;231;p34"/>
          <p:cNvPicPr preferRelativeResize="0"/>
          <p:nvPr/>
        </p:nvPicPr>
        <p:blipFill rotWithShape="1">
          <a:blip r:embed="rId2"/>
          <a:srcRect t="43355" r="46302"/>
          <a:stretch>
            <a:fillRect/>
          </a:stretch>
        </p:blipFill>
        <p:spPr>
          <a:xfrm>
            <a:off x="3623867" y="2634294"/>
            <a:ext cx="2358224" cy="2312952"/>
          </a:xfrm>
          <a:prstGeom prst="rect">
            <a:avLst/>
          </a:prstGeom>
          <a:noFill/>
          <a:ln>
            <a:noFill/>
          </a:ln>
        </p:spPr>
      </p:pic>
      <p:pic>
        <p:nvPicPr>
          <p:cNvPr id="12" name="Google Shape;232;p34"/>
          <p:cNvPicPr preferRelativeResize="0"/>
          <p:nvPr/>
        </p:nvPicPr>
        <p:blipFill rotWithShape="1">
          <a:blip r:embed="rId2"/>
          <a:srcRect r="44830" b="54427"/>
          <a:stretch>
            <a:fillRect/>
          </a:stretch>
        </p:blipFill>
        <p:spPr>
          <a:xfrm>
            <a:off x="3623867" y="864069"/>
            <a:ext cx="2422925" cy="1860799"/>
          </a:xfrm>
          <a:prstGeom prst="rect">
            <a:avLst/>
          </a:prstGeom>
          <a:noFill/>
          <a:ln>
            <a:noFill/>
          </a:ln>
        </p:spPr>
      </p:pic>
      <p:pic>
        <p:nvPicPr>
          <p:cNvPr id="13" name="Google Shape;233;p34"/>
          <p:cNvPicPr preferRelativeResize="0"/>
          <p:nvPr/>
        </p:nvPicPr>
        <p:blipFill rotWithShape="1">
          <a:blip r:embed="rId2"/>
          <a:srcRect l="53695"/>
          <a:stretch>
            <a:fillRect/>
          </a:stretch>
        </p:blipFill>
        <p:spPr>
          <a:xfrm>
            <a:off x="5982092" y="864069"/>
            <a:ext cx="2141202" cy="408314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p:nvPr/>
        </p:nvSpPr>
        <p:spPr>
          <a:xfrm>
            <a:off x="394447" y="1"/>
            <a:ext cx="11797552" cy="669129"/>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baseline="0">
                <a:solidFill>
                  <a:schemeClr val="tx1"/>
                </a:solidFill>
                <a:latin typeface="Calibri" panose="020F0502020204030204" pitchFamily="34" charset="0"/>
                <a:ea typeface="黑体" panose="02010609060101010101" pitchFamily="49" charset="-122"/>
                <a:cs typeface="+mj-cs"/>
              </a:defRPr>
            </a:lvl1pPr>
          </a:lstStyle>
          <a:p>
            <a:r>
              <a:rPr lang="zh-CN" altLang="zh-CN" dirty="0"/>
              <a:t>生成对抗网络（</a:t>
            </a:r>
            <a:r>
              <a:rPr lang="en-US" altLang="zh-CN" dirty="0"/>
              <a:t>deep generative learning model</a:t>
            </a:r>
            <a:r>
              <a:rPr lang="zh-CN" altLang="zh-CN" dirty="0"/>
              <a:t>）</a:t>
            </a:r>
            <a:endParaRPr lang="zh-CN" altLang="en-US" dirty="0"/>
          </a:p>
        </p:txBody>
      </p:sp>
      <mc:AlternateContent xmlns:mc="http://schemas.openxmlformats.org/markup-compatibility/2006" xmlns:a14="http://schemas.microsoft.com/office/drawing/2010/main">
        <mc:Choice Requires="a14">
          <p:graphicFrame>
            <p:nvGraphicFramePr>
              <p:cNvPr id="2" name="表格 1"/>
              <p:cNvGraphicFramePr>
                <a:graphicFrameLocks noGrp="1"/>
              </p:cNvGraphicFramePr>
              <p:nvPr/>
            </p:nvGraphicFramePr>
            <p:xfrm>
              <a:off x="2058612" y="1469592"/>
              <a:ext cx="5274310" cy="4772458"/>
            </p:xfrm>
            <a:graphic>
              <a:graphicData uri="http://schemas.openxmlformats.org/drawingml/2006/table">
                <a:tbl>
                  <a:tblPr firstRow="1" firstCol="1" bandRow="1"/>
                  <a:tblGrid>
                    <a:gridCol w="5274310"/>
                  </a:tblGrid>
                  <a:tr h="784350">
                    <a:tc>
                      <a:txBody>
                        <a:bodyPr/>
                        <a:lstStyle/>
                        <a:p>
                          <a:pPr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输入：神经网络</a:t>
                          </a:r>
                          <a14:m>
                            <m:oMath xmlns:m="http://schemas.openxmlformats.org/officeDocument/2006/math">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𝐷</m:t>
                              </m:r>
                            </m:oMath>
                          </a14:m>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a:t>
                          </a:r>
                          <a14:m>
                            <m:oMath xmlns:m="http://schemas.openxmlformats.org/officeDocument/2006/math">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𝐺</m:t>
                              </m:r>
                            </m:oMath>
                          </a14:m>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，噪声分布</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𝑝</m:t>
                                  </m:r>
                                </m:e>
                                <m:sub>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sub>
                              </m:sSub>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oMath>
                          </a14:m>
                          <a:r>
                            <a:rPr lang="zh-CN" sz="1600" kern="0" dirty="0">
                              <a:effectLst/>
                              <a:latin typeface="Times New Roman" panose="02020603050405020304" pitchFamily="16" charset="0"/>
                              <a:ea typeface="华文楷体" panose="02010600040101010101" pitchFamily="2" charset="-122"/>
                              <a:cs typeface="Times New Roman" panose="02020603050405020304" pitchFamily="16" charset="0"/>
                            </a:rPr>
                            <a:t>，真实数据分布</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𝑝</m:t>
                                  </m:r>
                                </m:e>
                                <m:sub>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𝑑𝑎𝑡𝑎</m:t>
                                  </m:r>
                                </m:sub>
                              </m:sSub>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𝑥</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oMath>
                          </a14:m>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输出：神经网络参数</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𝜃</m:t>
                                  </m:r>
                                </m:e>
                                <m:sub>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𝑑</m:t>
                                  </m:r>
                                </m:sub>
                              </m:sSub>
                            </m:oMath>
                          </a14:m>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𝜃</m:t>
                                  </m:r>
                                </m:e>
                                <m:sub>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𝑔</m:t>
                                  </m:r>
                                </m:sub>
                              </m:sSub>
                            </m:oMath>
                          </a14:m>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988108">
                    <a:tc>
                      <a:txBody>
                        <a:bodyPr/>
                        <a:lstStyle/>
                        <a:p>
                          <a:pPr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算法步骤：</a:t>
                          </a:r>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每轮训练循环执行：</a:t>
                          </a:r>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indent="304800"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训练</a:t>
                          </a:r>
                          <a:r>
                            <a:rPr lang="en-US" sz="1600" kern="100" dirty="0">
                              <a:effectLst/>
                              <a:latin typeface="Times New Roman" panose="02020603050405020304" pitchFamily="16" charset="0"/>
                              <a:ea typeface="华文楷体" panose="02010600040101010101" pitchFamily="2" charset="-122"/>
                              <a:cs typeface="Times New Roman" panose="02020603050405020304" pitchFamily="16" charset="0"/>
                            </a:rPr>
                            <a:t>k</a:t>
                          </a:r>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轮判别器：</a:t>
                          </a:r>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indent="609600"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从噪声分布</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𝑝</m:t>
                                  </m:r>
                                </m:e>
                                <m:sub>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sub>
                              </m:sSub>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oMath>
                          </a14:m>
                          <a:r>
                            <a:rPr lang="zh-CN" sz="1600" kern="0" dirty="0">
                              <a:effectLst/>
                              <a:latin typeface="Times New Roman" panose="02020603050405020304" pitchFamily="16" charset="0"/>
                              <a:ea typeface="华文楷体" panose="02010600040101010101" pitchFamily="2" charset="-122"/>
                              <a:cs typeface="Times New Roman" panose="02020603050405020304" pitchFamily="16" charset="0"/>
                            </a:rPr>
                            <a:t>中采样</a:t>
                          </a:r>
                          <a14:m>
                            <m:oMath xmlns:m="http://schemas.openxmlformats.org/officeDocument/2006/math">
                              <m:r>
                                <a:rPr lang="en-US" sz="1600" i="1" kern="0">
                                  <a:effectLst/>
                                  <a:latin typeface="Cambria Math" panose="02040503050406030204" pitchFamily="18" charset="0"/>
                                  <a:ea typeface="Cambria Math" panose="02040503050406030204" pitchFamily="18" charset="0"/>
                                  <a:cs typeface="Times New Roman" panose="02020603050405020304" pitchFamily="16" charset="0"/>
                                </a:rPr>
                                <m:t>𝑚</m:t>
                              </m:r>
                            </m:oMath>
                          </a14:m>
                          <a:r>
                            <a:rPr lang="zh-CN" sz="1600" kern="0" dirty="0">
                              <a:effectLst/>
                              <a:latin typeface="Times New Roman" panose="02020603050405020304" pitchFamily="16" charset="0"/>
                              <a:ea typeface="华文楷体" panose="02010600040101010101" pitchFamily="2" charset="-122"/>
                              <a:cs typeface="Times New Roman" panose="02020603050405020304" pitchFamily="16" charset="0"/>
                            </a:rPr>
                            <a:t>个样本</a:t>
                          </a:r>
                          <a14:m>
                            <m:oMath xmlns:m="http://schemas.openxmlformats.org/officeDocument/2006/math">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1</m:t>
                                      </m:r>
                                    </m:e>
                                  </m:d>
                                </m:sup>
                              </m:sSup>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2</m:t>
                                      </m:r>
                                    </m:e>
                                  </m:d>
                                </m:sup>
                              </m:sSup>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3</m:t>
                                      </m:r>
                                    </m:e>
                                  </m:d>
                                </m:sup>
                              </m:sSup>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𝑚</m:t>
                                      </m:r>
                                    </m:e>
                                  </m:d>
                                </m:sup>
                              </m:sSup>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oMath>
                          </a14:m>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indent="609600"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从真实数据分布</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𝑝</m:t>
                                  </m:r>
                                </m:e>
                                <m:sub>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𝑑𝑎𝑡𝑎</m:t>
                                  </m:r>
                                </m:sub>
                              </m:sSub>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𝑥</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oMath>
                          </a14:m>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中采样</a:t>
                          </a:r>
                          <a14:m>
                            <m:oMath xmlns:m="http://schemas.openxmlformats.org/officeDocument/2006/math">
                              <m:r>
                                <a:rPr lang="en-US" sz="1600" i="1" kern="0">
                                  <a:effectLst/>
                                  <a:latin typeface="Cambria Math" panose="02040503050406030204" pitchFamily="18" charset="0"/>
                                  <a:ea typeface="Cambria Math" panose="02040503050406030204" pitchFamily="18" charset="0"/>
                                  <a:cs typeface="Times New Roman" panose="02020603050405020304" pitchFamily="16" charset="0"/>
                                </a:rPr>
                                <m:t>𝑚</m:t>
                              </m:r>
                            </m:oMath>
                          </a14:m>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个样本</a:t>
                          </a:r>
                          <a14:m>
                            <m:oMath xmlns:m="http://schemas.openxmlformats.org/officeDocument/2006/math">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𝑥</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1</m:t>
                                      </m:r>
                                    </m:e>
                                  </m:d>
                                </m:sup>
                              </m:sSup>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𝑥</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2</m:t>
                                      </m:r>
                                    </m:e>
                                  </m:d>
                                </m:sup>
                              </m:sSup>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𝑥</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3</m:t>
                                      </m:r>
                                    </m:e>
                                  </m:d>
                                </m:sup>
                              </m:sSup>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𝑥</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𝑚</m:t>
                                      </m:r>
                                    </m:e>
                                  </m:d>
                                </m:sup>
                              </m:sSup>
                              <m:r>
                                <a:rPr lang="en-US" sz="1600" kern="100">
                                  <a:effectLst/>
                                  <a:latin typeface="Cambria Math" panose="02040503050406030204" pitchFamily="18" charset="0"/>
                                  <a:ea typeface="华文楷体" panose="02010600040101010101" pitchFamily="2" charset="-122"/>
                                  <a:cs typeface="Times New Roman" panose="02020603050405020304" pitchFamily="16" charset="0"/>
                                </a:rPr>
                                <m:t>}</m:t>
                              </m:r>
                            </m:oMath>
                          </a14:m>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indent="609600"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沿梯度上升方向更新判别器参数：</a:t>
                          </a:r>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indent="304800" algn="just"/>
                          <a14:m>
                            <m:oMathPara xmlns:m="http://schemas.openxmlformats.org/officeDocument/2006/math">
                              <m:oMathParaPr>
                                <m:jc m:val="centerGroup"/>
                              </m:oMathParaPr>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m:rPr>
                                        <m:sty m:val="p"/>
                                      </m:rPr>
                                      <a:rPr lang="en-US" sz="1600" kern="100">
                                        <a:effectLst/>
                                        <a:latin typeface="Cambria Math" panose="02040503050406030204" pitchFamily="18" charset="0"/>
                                        <a:ea typeface="华文楷体" panose="02010600040101010101" pitchFamily="2" charset="-122"/>
                                        <a:cs typeface="Times New Roman" panose="02020603050405020304" pitchFamily="16" charset="0"/>
                                      </a:rPr>
                                      <m:t>∇</m:t>
                                    </m:r>
                                  </m:e>
                                  <m:sub>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𝜃</m:t>
                                        </m:r>
                                      </m:e>
                                      <m:sub>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𝑑</m:t>
                                        </m:r>
                                      </m:sub>
                                    </m:sSub>
                                  </m:sub>
                                </m:sSub>
                                <m:f>
                                  <m:f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fPr>
                                  <m:num>
                                    <m:r>
                                      <a:rPr lang="en-US" sz="1600" kern="100">
                                        <a:effectLst/>
                                        <a:latin typeface="Cambria Math" panose="02040503050406030204" pitchFamily="18" charset="0"/>
                                        <a:ea typeface="华文楷体" panose="02010600040101010101" pitchFamily="2" charset="-122"/>
                                        <a:cs typeface="Times New Roman" panose="02020603050405020304" pitchFamily="16" charset="0"/>
                                      </a:rPr>
                                      <m:t>1</m:t>
                                    </m:r>
                                  </m:num>
                                  <m:den>
                                    <m:r>
                                      <m:rPr>
                                        <m:sty m:val="p"/>
                                      </m:rPr>
                                      <a:rPr lang="en-US" sz="1600" kern="100">
                                        <a:effectLst/>
                                        <a:latin typeface="Cambria Math" panose="02040503050406030204" pitchFamily="18" charset="0"/>
                                        <a:ea typeface="华文楷体" panose="02010600040101010101" pitchFamily="2" charset="-122"/>
                                        <a:cs typeface="Times New Roman" panose="02020603050405020304" pitchFamily="16" charset="0"/>
                                      </a:rPr>
                                      <m:t>m</m:t>
                                    </m:r>
                                  </m:den>
                                </m:f>
                                <m:nary>
                                  <m:naryPr>
                                    <m:chr m:val="∑"/>
                                    <m:limLoc m:val="undOv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naryPr>
                                  <m:sub>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𝑖</m:t>
                                    </m:r>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m:t>
                                    </m:r>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1</m:t>
                                    </m:r>
                                  </m:sub>
                                  <m:sup>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𝑚</m:t>
                                    </m:r>
                                  </m:sup>
                                  <m:e>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m:t>
                                    </m:r>
                                    <m:func>
                                      <m:func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funcPr>
                                      <m:fName>
                                        <m:r>
                                          <m:rPr>
                                            <m:sty m:val="p"/>
                                          </m:rPr>
                                          <a:rPr lang="en-US" sz="1600" kern="100">
                                            <a:effectLst/>
                                            <a:latin typeface="Cambria Math" panose="02040503050406030204" pitchFamily="18" charset="0"/>
                                            <a:ea typeface="华文楷体" panose="02010600040101010101" pitchFamily="2" charset="-122"/>
                                            <a:cs typeface="Times New Roman" panose="02020603050405020304" pitchFamily="16" charset="0"/>
                                          </a:rPr>
                                          <m:t>log</m:t>
                                        </m:r>
                                      </m:fName>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𝐷</m:t>
                                        </m:r>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𝑥</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𝑖</m:t>
                                                    </m:r>
                                                  </m:e>
                                                </m:d>
                                              </m:sup>
                                            </m:sSup>
                                          </m:e>
                                        </m:d>
                                      </m:e>
                                    </m:func>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func>
                                      <m:func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funcPr>
                                      <m:fName>
                                        <m:r>
                                          <m:rPr>
                                            <m:sty m:val="p"/>
                                          </m:rPr>
                                          <a:rPr lang="en-US" sz="1600" kern="0">
                                            <a:effectLst/>
                                            <a:latin typeface="Cambria Math" panose="02040503050406030204" pitchFamily="18" charset="0"/>
                                            <a:ea typeface="华文楷体" panose="02010600040101010101" pitchFamily="2" charset="-122"/>
                                            <a:cs typeface="Times New Roman" panose="02020603050405020304" pitchFamily="16" charset="0"/>
                                          </a:rPr>
                                          <m:t>log</m:t>
                                        </m:r>
                                      </m:fName>
                                      <m:e>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1</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𝐷</m:t>
                                            </m:r>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𝐺</m:t>
                                                </m:r>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𝑖</m:t>
                                                            </m:r>
                                                          </m:e>
                                                        </m:d>
                                                      </m:sup>
                                                    </m:sSup>
                                                  </m:e>
                                                </m:d>
                                              </m:e>
                                            </m:d>
                                          </m:e>
                                        </m:d>
                                      </m:e>
                                    </m:func>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e>
                                </m:nary>
                              </m:oMath>
                            </m:oMathPara>
                          </a14:m>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indent="304800"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从噪声分布</a:t>
                          </a:r>
                          <a14:m>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𝑝</m:t>
                                  </m:r>
                                </m:e>
                                <m:sub>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sub>
                              </m:sSub>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oMath>
                          </a14:m>
                          <a:r>
                            <a:rPr lang="zh-CN" sz="1600" kern="0" dirty="0">
                              <a:effectLst/>
                              <a:latin typeface="Times New Roman" panose="02020603050405020304" pitchFamily="16" charset="0"/>
                              <a:ea typeface="华文楷体" panose="02010600040101010101" pitchFamily="2" charset="-122"/>
                              <a:cs typeface="Times New Roman" panose="02020603050405020304" pitchFamily="16" charset="0"/>
                            </a:rPr>
                            <a:t>中采样</a:t>
                          </a:r>
                          <a14:m>
                            <m:oMath xmlns:m="http://schemas.openxmlformats.org/officeDocument/2006/math">
                              <m:r>
                                <a:rPr lang="en-US" sz="1600" i="1" kern="0">
                                  <a:effectLst/>
                                  <a:latin typeface="Cambria Math" panose="02040503050406030204" pitchFamily="18" charset="0"/>
                                  <a:ea typeface="Cambria Math" panose="02040503050406030204" pitchFamily="18" charset="0"/>
                                  <a:cs typeface="Times New Roman" panose="02020603050405020304" pitchFamily="16" charset="0"/>
                                </a:rPr>
                                <m:t>𝑚</m:t>
                              </m:r>
                            </m:oMath>
                          </a14:m>
                          <a:r>
                            <a:rPr lang="zh-CN" sz="1600" kern="0" dirty="0">
                              <a:effectLst/>
                              <a:latin typeface="Times New Roman" panose="02020603050405020304" pitchFamily="16" charset="0"/>
                              <a:ea typeface="华文楷体" panose="02010600040101010101" pitchFamily="2" charset="-122"/>
                              <a:cs typeface="Times New Roman" panose="02020603050405020304" pitchFamily="16" charset="0"/>
                            </a:rPr>
                            <a:t>个样本</a:t>
                          </a:r>
                          <a14:m>
                            <m:oMath xmlns:m="http://schemas.openxmlformats.org/officeDocument/2006/math">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1</m:t>
                                      </m:r>
                                    </m:e>
                                  </m:d>
                                </m:sup>
                              </m:sSup>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2</m:t>
                                      </m:r>
                                    </m:e>
                                  </m:d>
                                </m:sup>
                              </m:sSup>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3</m:t>
                                      </m:r>
                                    </m:e>
                                  </m:d>
                                </m:sup>
                              </m:sSup>
                              <m:r>
                                <a:rPr lang="en-US" sz="1600" kern="0">
                                  <a:effectLst/>
                                  <a:latin typeface="Cambria Math" panose="02040503050406030204" pitchFamily="18" charset="0"/>
                                  <a:ea typeface="华文楷体" panose="02010600040101010101" pitchFamily="2" charset="-122"/>
                                  <a:cs typeface="Times New Roman" panose="02020603050405020304" pitchFamily="16" charset="0"/>
                                </a:rPr>
                                <m:t>…</m:t>
                              </m:r>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𝑚</m:t>
                                      </m:r>
                                    </m:e>
                                  </m:d>
                                </m:sup>
                              </m:sSup>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oMath>
                          </a14:m>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indent="304800" algn="just"/>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沿梯度下降方向更新</a:t>
                          </a:r>
                          <a:r>
                            <a:rPr lang="zh-CN" sz="1600" kern="100" dirty="0">
                              <a:effectLst/>
                              <a:latin typeface="Times New Roman" panose="02020603050405020304" pitchFamily="16" charset="0"/>
                              <a:ea typeface="华文楷体" panose="02010600040101010101" pitchFamily="2" charset="-122"/>
                              <a:cs typeface="Times New Roman" panose="02020603050405020304" pitchFamily="16" charset="0"/>
                            </a:rPr>
                            <a:t>生成器参数：</a:t>
                          </a:r>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p>
                          <a:pPr indent="304800" algn="just"/>
                          <a14:m>
                            <m:oMathPara xmlns:m="http://schemas.openxmlformats.org/officeDocument/2006/math">
                              <m:oMathParaPr>
                                <m:jc m:val="centerGroup"/>
                              </m:oMathParaPr>
                              <m:oMath xmlns:m="http://schemas.openxmlformats.org/officeDocument/2006/math">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m:rPr>
                                        <m:sty m:val="p"/>
                                      </m:rPr>
                                      <a:rPr lang="en-US" sz="1600" kern="100">
                                        <a:effectLst/>
                                        <a:latin typeface="Cambria Math" panose="02040503050406030204" pitchFamily="18" charset="0"/>
                                        <a:ea typeface="华文楷体" panose="02010600040101010101" pitchFamily="2" charset="-122"/>
                                        <a:cs typeface="Times New Roman" panose="02020603050405020304" pitchFamily="16" charset="0"/>
                                      </a:rPr>
                                      <m:t>∇</m:t>
                                    </m:r>
                                  </m:e>
                                  <m:sub>
                                    <m:sSub>
                                      <m:sSub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bPr>
                                      <m:e>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𝜃</m:t>
                                        </m:r>
                                      </m:e>
                                      <m:sub>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𝑔</m:t>
                                        </m:r>
                                      </m:sub>
                                    </m:sSub>
                                  </m:sub>
                                </m:sSub>
                                <m:f>
                                  <m:f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fPr>
                                  <m:num>
                                    <m:r>
                                      <a:rPr lang="en-US" sz="1600" kern="100">
                                        <a:effectLst/>
                                        <a:latin typeface="Cambria Math" panose="02040503050406030204" pitchFamily="18" charset="0"/>
                                        <a:ea typeface="华文楷体" panose="02010600040101010101" pitchFamily="2" charset="-122"/>
                                        <a:cs typeface="Times New Roman" panose="02020603050405020304" pitchFamily="16" charset="0"/>
                                      </a:rPr>
                                      <m:t>1</m:t>
                                    </m:r>
                                  </m:num>
                                  <m:den>
                                    <m:r>
                                      <m:rPr>
                                        <m:sty m:val="p"/>
                                      </m:rPr>
                                      <a:rPr lang="en-US" sz="1600" kern="100">
                                        <a:effectLst/>
                                        <a:latin typeface="Cambria Math" panose="02040503050406030204" pitchFamily="18" charset="0"/>
                                        <a:ea typeface="华文楷体" panose="02010600040101010101" pitchFamily="2" charset="-122"/>
                                        <a:cs typeface="Times New Roman" panose="02020603050405020304" pitchFamily="16" charset="0"/>
                                      </a:rPr>
                                      <m:t>m</m:t>
                                    </m:r>
                                  </m:den>
                                </m:f>
                                <m:nary>
                                  <m:naryPr>
                                    <m:chr m:val="∑"/>
                                    <m:limLoc m:val="undOv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naryPr>
                                  <m:sub>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𝑖</m:t>
                                    </m:r>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m:t>
                                    </m:r>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1</m:t>
                                    </m:r>
                                  </m:sub>
                                  <m:sup>
                                    <m:r>
                                      <a:rPr lang="en-US" sz="1600" i="1" kern="100">
                                        <a:effectLst/>
                                        <a:latin typeface="Cambria Math" panose="02040503050406030204" pitchFamily="18" charset="0"/>
                                        <a:ea typeface="华文楷体" panose="02010600040101010101" pitchFamily="2" charset="-122"/>
                                        <a:cs typeface="Times New Roman" panose="02020603050405020304" pitchFamily="16" charset="0"/>
                                      </a:rPr>
                                      <m:t>𝑚</m:t>
                                    </m:r>
                                  </m:sup>
                                  <m:e>
                                    <m:func>
                                      <m:func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funcPr>
                                      <m:fName>
                                        <m:r>
                                          <m:rPr>
                                            <m:sty m:val="p"/>
                                          </m:rPr>
                                          <a:rPr lang="en-US" sz="1600" kern="0">
                                            <a:effectLst/>
                                            <a:latin typeface="Cambria Math" panose="02040503050406030204" pitchFamily="18" charset="0"/>
                                            <a:ea typeface="华文楷体" panose="02010600040101010101" pitchFamily="2" charset="-122"/>
                                            <a:cs typeface="Times New Roman" panose="02020603050405020304" pitchFamily="16" charset="0"/>
                                          </a:rPr>
                                          <m:t>log</m:t>
                                        </m:r>
                                      </m:fName>
                                      <m:e>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1</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m:t>
                                            </m:r>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𝐷</m:t>
                                            </m:r>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𝐺</m:t>
                                                </m:r>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sSup>
                                                      <m:sSup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sSup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𝑧</m:t>
                                                        </m:r>
                                                      </m:e>
                                                      <m:sup>
                                                        <m:d>
                                                          <m:dPr>
                                                            <m:ctrlPr>
                                                              <a:rPr lang="zh-CN" sz="1600" i="1" kern="100">
                                                                <a:effectLst/>
                                                                <a:latin typeface="Cambria Math" panose="02040503050406030204" pitchFamily="18" charset="0"/>
                                                                <a:ea typeface="Cambria Math" panose="02040503050406030204" pitchFamily="18" charset="0"/>
                                                                <a:cs typeface="Times New Roman" panose="02020603050405020304" pitchFamily="16" charset="0"/>
                                                              </a:rPr>
                                                            </m:ctrlPr>
                                                          </m:dPr>
                                                          <m:e>
                                                            <m:r>
                                                              <a:rPr lang="en-US" sz="1600" i="1" kern="0">
                                                                <a:effectLst/>
                                                                <a:latin typeface="Cambria Math" panose="02040503050406030204" pitchFamily="18" charset="0"/>
                                                                <a:ea typeface="华文楷体" panose="02010600040101010101" pitchFamily="2" charset="-122"/>
                                                                <a:cs typeface="Times New Roman" panose="02020603050405020304" pitchFamily="16" charset="0"/>
                                                              </a:rPr>
                                                              <m:t>𝑖</m:t>
                                                            </m:r>
                                                          </m:e>
                                                        </m:d>
                                                      </m:sup>
                                                    </m:sSup>
                                                  </m:e>
                                                </m:d>
                                              </m:e>
                                            </m:d>
                                          </m:e>
                                        </m:d>
                                      </m:e>
                                    </m:func>
                                  </m:e>
                                </m:nary>
                              </m:oMath>
                            </m:oMathPara>
                          </a14:m>
                          <a:endParaRPr lang="zh-CN" sz="1200" kern="100" dirty="0">
                            <a:effectLst/>
                            <a:latin typeface="等线" panose="02010600030101010101" pitchFamily="2" charset="-122"/>
                            <a:ea typeface="等线" panose="02010600030101010101" pitchFamily="2" charset="-122"/>
                            <a:cs typeface="Times New Roman" panose="02020603050405020304" pitchFamily="16"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mc:Choice>
        <mc:Fallback xmlns="">
          <p:graphicFrame>
            <p:nvGraphicFramePr>
              <p:cNvPr id="2" name="表格 1"/>
              <p:cNvGraphicFramePr>
                <a:graphicFrameLocks noGrp="1"/>
              </p:cNvGraphicFramePr>
              <p:nvPr/>
            </p:nvGraphicFramePr>
            <p:xfrm>
              <a:off x="2058612" y="1469592"/>
              <a:ext cx="5274310" cy="4772458"/>
            </p:xfrm>
            <a:graphic>
              <a:graphicData uri="http://schemas.openxmlformats.org/drawingml/2006/table">
                <a:tbl>
                  <a:tblPr firstRow="1" firstCol="1" bandRow="1"/>
                  <a:tblGrid>
                    <a:gridCol w="5274310"/>
                  </a:tblGrid>
                  <a:tr h="784225">
                    <a:tc>
                      <a:txBody>
                        <a:bodyPr/>
                        <a:lstStyle/>
                        <a:p>
                          <a:endParaRPr lang="zh-CN"/>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1"/>
                        </a:blipFill>
                      </a:tcPr>
                    </a:tc>
                  </a:tr>
                  <a:tr h="3988435">
                    <a:tc>
                      <a:txBody>
                        <a:bodyPr/>
                        <a:lstStyle/>
                        <a:p>
                          <a:endParaRPr lang="zh-CN"/>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1"/>
                        </a:blipFill>
                      </a:tcPr>
                    </a:tc>
                  </a:tr>
                </a:tbl>
              </a:graphicData>
            </a:graphic>
          </p:graphicFrame>
        </mc:Fallback>
      </mc:AlternateContent>
      <p:sp>
        <p:nvSpPr>
          <p:cNvPr id="4" name="Rectangle 1"/>
          <p:cNvSpPr>
            <a:spLocks noChangeArrowheads="1"/>
          </p:cNvSpPr>
          <p:nvPr/>
        </p:nvSpPr>
        <p:spPr bwMode="auto">
          <a:xfrm>
            <a:off x="1612371" y="983599"/>
            <a:ext cx="43396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lvl1pPr indent="3048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zh-CN" altLang="zh-CN" sz="2400" b="1" dirty="0">
                <a:latin typeface="Times New Roman" panose="02020603050405020304" pitchFamily="16" charset="0"/>
                <a:ea typeface="华文楷体" panose="02010600040101010101" pitchFamily="2" charset="-122"/>
                <a:cs typeface="Times New Roman" panose="02020603050405020304" pitchFamily="16" charset="0"/>
              </a:rPr>
              <a:t>算法</a:t>
            </a:r>
            <a:r>
              <a:rPr lang="en-US" altLang="zh-CN" sz="2400" b="1" dirty="0">
                <a:latin typeface="Times New Roman" panose="02020603050405020304" pitchFamily="16" charset="0"/>
                <a:ea typeface="华文楷体" panose="02010600040101010101" pitchFamily="2" charset="-122"/>
                <a:cs typeface="Times New Roman" panose="02020603050405020304" pitchFamily="16" charset="0"/>
              </a:rPr>
              <a:t>6.5.1  </a:t>
            </a:r>
            <a:r>
              <a:rPr lang="zh-CN" altLang="en-US" sz="2400" b="1" dirty="0">
                <a:latin typeface="Times New Roman" panose="02020603050405020304" pitchFamily="16" charset="0"/>
                <a:ea typeface="华文楷体" panose="02010600040101010101" pitchFamily="2" charset="-122"/>
                <a:cs typeface="Times New Roman" panose="02020603050405020304" pitchFamily="16" charset="0"/>
              </a:rPr>
              <a:t>训练生成对抗网络</a:t>
            </a:r>
            <a:endParaRPr lang="zh-CN" altLang="en-US" sz="2400" b="1" dirty="0">
              <a:latin typeface="Times New Roman" panose="02020603050405020304" pitchFamily="16" charset="0"/>
              <a:ea typeface="华文楷体" panose="02010600040101010101" pitchFamily="2" charset="-122"/>
              <a:cs typeface="Times New Roman" panose="02020603050405020304" pitchFamily="16" charset="0"/>
            </a:endParaRPr>
          </a:p>
        </p:txBody>
      </p:sp>
      <mc:AlternateContent xmlns:mc="http://schemas.openxmlformats.org/markup-compatibility/2006">
        <mc:Choice xmlns:a14="http://schemas.microsoft.com/office/drawing/2010/main" Requires="a14">
          <p:sp>
            <p:nvSpPr>
              <p:cNvPr id="13" name="文本框 12"/>
              <p:cNvSpPr txBox="1"/>
              <p:nvPr/>
            </p:nvSpPr>
            <p:spPr>
              <a:xfrm>
                <a:off x="7871714" y="898093"/>
                <a:ext cx="2924443" cy="5493876"/>
              </a:xfrm>
              <a:prstGeom prst="rect">
                <a:avLst/>
              </a:prstGeom>
              <a:noFill/>
            </p:spPr>
            <p:txBody>
              <a:bodyPr wrap="square">
                <a:spAutoFit/>
              </a:bodyPr>
              <a:lstStyle/>
              <a:p>
                <a:pPr indent="266700" algn="just"/>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在训练初期，因为生成数据质量较低，判别器</a:t>
                </a:r>
                <a14:m>
                  <m:oMath xmlns:m="http://schemas.openxmlformats.org/officeDocument/2006/math">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𝐷</m:t>
                    </m:r>
                  </m:oMath>
                </a14:m>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可以轻易将其区分，此时</a:t>
                </a:r>
                <a14:m>
                  <m:oMath xmlns:m="http://schemas.openxmlformats.org/officeDocument/2006/math">
                    <m:func>
                      <m:func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funcPr>
                      <m:fName>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log</m:t>
                        </m:r>
                      </m:fName>
                      <m:e>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1</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𝐷</m:t>
                            </m:r>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𝐺</m:t>
                                </m:r>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𝑧</m:t>
                                    </m:r>
                                  </m:e>
                                </m:d>
                              </m:e>
                            </m:d>
                          </m:e>
                        </m:d>
                      </m:e>
                    </m:func>
                  </m:oMath>
                </a14:m>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无法为生成器</a:t>
                </a:r>
                <a14:m>
                  <m:oMath xmlns:m="http://schemas.openxmlformats.org/officeDocument/2006/math">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𝐺</m:t>
                    </m:r>
                  </m:oMath>
                </a14:m>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提供显著的梯度，因此可以使用</a:t>
                </a:r>
                <a14:m>
                  <m:oMath xmlns:m="http://schemas.openxmlformats.org/officeDocument/2006/math">
                    <m:func>
                      <m:func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funcPr>
                      <m:fNa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m:t>
                        </m:r>
                        <m:r>
                          <m:rPr>
                            <m:sty m:val="p"/>
                          </m:rPr>
                          <a:rPr lang="en-US" altLang="zh-CN" sz="2400" kern="100">
                            <a:latin typeface="Cambria Math" panose="02040503050406030204" pitchFamily="18" charset="0"/>
                            <a:ea typeface="华文楷体" panose="02010600040101010101" pitchFamily="2" charset="-122"/>
                            <a:cs typeface="Times New Roman" panose="02020603050405020304" pitchFamily="16" charset="0"/>
                          </a:rPr>
                          <m:t>log</m:t>
                        </m:r>
                      </m:fName>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𝐷</m:t>
                        </m:r>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𝐺</m:t>
                            </m:r>
                            <m:d>
                              <m:dPr>
                                <m:ctrlPr>
                                  <a:rPr lang="zh-CN" altLang="zh-CN" sz="2400" i="1" kern="100">
                                    <a:latin typeface="Cambria Math" panose="02040503050406030204" pitchFamily="18" charset="0"/>
                                    <a:ea typeface="Cambria Math" panose="02040503050406030204" pitchFamily="18" charset="0"/>
                                    <a:cs typeface="Times New Roman" panose="02020603050405020304" pitchFamily="16" charset="0"/>
                                  </a:rPr>
                                </m:ctrlPr>
                              </m:dPr>
                              <m:e>
                                <m:r>
                                  <a:rPr lang="en-US" altLang="zh-CN" sz="2400" i="1" kern="100">
                                    <a:latin typeface="Cambria Math" panose="02040503050406030204" pitchFamily="18" charset="0"/>
                                    <a:ea typeface="华文楷体" panose="02010600040101010101" pitchFamily="2" charset="-122"/>
                                    <a:cs typeface="Times New Roman" panose="02020603050405020304" pitchFamily="16" charset="0"/>
                                  </a:rPr>
                                  <m:t>𝑧</m:t>
                                </m:r>
                              </m:e>
                            </m:d>
                          </m:e>
                        </m:d>
                      </m:e>
                    </m:func>
                  </m:oMath>
                </a14:m>
                <a:r>
                  <a:rPr lang="zh-CN" altLang="zh-CN" sz="2400" kern="100" dirty="0">
                    <a:latin typeface="Times New Roman" panose="02020603050405020304" pitchFamily="16" charset="0"/>
                    <a:ea typeface="华文楷体" panose="02010600040101010101" pitchFamily="2" charset="-122"/>
                    <a:cs typeface="Times New Roman" panose="02020603050405020304" pitchFamily="16" charset="0"/>
                  </a:rPr>
                  <a:t>来代替损失函数。这么做并不会影响其能够收敛至最优解的性质，且可以在训练初期提供足够的梯度。</a:t>
                </a:r>
                <a:endParaRPr lang="zh-CN" altLang="zh-CN" sz="2400" kern="100" dirty="0">
                  <a:latin typeface="等线" panose="02010600030101010101" pitchFamily="2" charset="-122"/>
                  <a:ea typeface="等线" panose="02010600030101010101" pitchFamily="2" charset="-122"/>
                  <a:cs typeface="Times New Roman" panose="02020603050405020304" pitchFamily="16" charset="0"/>
                </a:endParaRPr>
              </a:p>
            </p:txBody>
          </p:sp>
        </mc:Choice>
        <mc:Fallback>
          <p:sp>
            <p:nvSpPr>
              <p:cNvPr id="13" name="文本框 12"/>
              <p:cNvSpPr txBox="1">
                <a:spLocks noRot="1" noChangeAspect="1" noMove="1" noResize="1" noEditPoints="1" noAdjustHandles="1" noChangeArrowheads="1" noChangeShapeType="1" noTextEdit="1"/>
              </p:cNvSpPr>
              <p:nvPr/>
            </p:nvSpPr>
            <p:spPr>
              <a:xfrm>
                <a:off x="7871714" y="898093"/>
                <a:ext cx="2924443" cy="5493876"/>
              </a:xfrm>
              <a:prstGeom prst="rect">
                <a:avLst/>
              </a:prstGeom>
              <a:blipFill rotWithShape="1">
                <a:blip r:embed="rId2"/>
                <a:stretch>
                  <a:fillRect l="-9" t="-4" r="18" b="1"/>
                </a:stretch>
              </a:blipFill>
            </p:spPr>
            <p:txBody>
              <a:bodyPr/>
              <a:lstStyle/>
              <a:p>
                <a:r>
                  <a:rPr lang="zh-CN" altLang="en-US">
                    <a:noFill/>
                  </a:rPr>
                  <a:t> </a:t>
                </a:r>
              </a:p>
            </p:txBody>
          </p:sp>
        </mc:Fallback>
      </mc:AlternateContent>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txBox="1"/>
          <p:nvPr/>
        </p:nvSpPr>
        <p:spPr>
          <a:xfrm>
            <a:off x="394447" y="1"/>
            <a:ext cx="11797552" cy="669129"/>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baseline="0">
                <a:solidFill>
                  <a:schemeClr val="tx1"/>
                </a:solidFill>
                <a:latin typeface="Calibri" panose="020F0502020204030204" pitchFamily="34" charset="0"/>
                <a:ea typeface="黑体" panose="02010609060101010101" pitchFamily="49" charset="-122"/>
                <a:cs typeface="+mj-cs"/>
              </a:defRPr>
            </a:lvl1pPr>
          </a:lstStyle>
          <a:p>
            <a:r>
              <a:rPr lang="zh-CN" altLang="zh-CN" dirty="0"/>
              <a:t>生成对抗网络（</a:t>
            </a:r>
            <a:r>
              <a:rPr lang="en-US" altLang="zh-CN" dirty="0"/>
              <a:t>deep generative learning model</a:t>
            </a:r>
            <a:r>
              <a:rPr lang="zh-CN" altLang="zh-CN" dirty="0"/>
              <a:t>）</a:t>
            </a:r>
            <a:endParaRPr lang="zh-CN" altLang="en-US" dirty="0"/>
          </a:p>
        </p:txBody>
      </p:sp>
      <p:sp>
        <p:nvSpPr>
          <p:cNvPr id="6" name="Google Shape;253;p36"/>
          <p:cNvSpPr/>
          <p:nvPr/>
        </p:nvSpPr>
        <p:spPr>
          <a:xfrm>
            <a:off x="1930853" y="1958419"/>
            <a:ext cx="81839" cy="123503"/>
          </a:xfrm>
          <a:custGeom>
            <a:avLst/>
            <a:gdLst/>
            <a:ahLst/>
            <a:cxnLst/>
            <a:rect l="l" t="t" r="r" b="b"/>
            <a:pathLst>
              <a:path w="46" h="70" extrusionOk="0">
                <a:moveTo>
                  <a:pt x="23" y="70"/>
                </a:moveTo>
                <a:cubicBezTo>
                  <a:pt x="35" y="70"/>
                  <a:pt x="46" y="60"/>
                  <a:pt x="46" y="47"/>
                </a:cubicBezTo>
                <a:cubicBezTo>
                  <a:pt x="46" y="23"/>
                  <a:pt x="46" y="23"/>
                  <a:pt x="46" y="23"/>
                </a:cubicBezTo>
                <a:cubicBezTo>
                  <a:pt x="46" y="10"/>
                  <a:pt x="35" y="0"/>
                  <a:pt x="23" y="0"/>
                </a:cubicBezTo>
                <a:cubicBezTo>
                  <a:pt x="10" y="0"/>
                  <a:pt x="0" y="10"/>
                  <a:pt x="0" y="23"/>
                </a:cubicBezTo>
                <a:cubicBezTo>
                  <a:pt x="0" y="47"/>
                  <a:pt x="0" y="47"/>
                  <a:pt x="0" y="47"/>
                </a:cubicBezTo>
                <a:cubicBezTo>
                  <a:pt x="0" y="60"/>
                  <a:pt x="10" y="70"/>
                  <a:pt x="23" y="7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panose="020B0604020202020204"/>
              <a:ea typeface="Arial" panose="020B0604020202020204"/>
              <a:cs typeface="Arial" panose="020B0604020202020204"/>
              <a:sym typeface="Arial" panose="020B0604020202020204"/>
            </a:endParaRPr>
          </a:p>
        </p:txBody>
      </p:sp>
      <p:sp>
        <p:nvSpPr>
          <p:cNvPr id="7" name="Google Shape;254;p36"/>
          <p:cNvSpPr/>
          <p:nvPr/>
        </p:nvSpPr>
        <p:spPr>
          <a:xfrm>
            <a:off x="1638465" y="1958419"/>
            <a:ext cx="81839" cy="123503"/>
          </a:xfrm>
          <a:custGeom>
            <a:avLst/>
            <a:gdLst/>
            <a:ahLst/>
            <a:cxnLst/>
            <a:rect l="l" t="t" r="r" b="b"/>
            <a:pathLst>
              <a:path w="46" h="70" extrusionOk="0">
                <a:moveTo>
                  <a:pt x="23" y="70"/>
                </a:moveTo>
                <a:cubicBezTo>
                  <a:pt x="36" y="70"/>
                  <a:pt x="46" y="60"/>
                  <a:pt x="46" y="47"/>
                </a:cubicBezTo>
                <a:cubicBezTo>
                  <a:pt x="46" y="23"/>
                  <a:pt x="46" y="23"/>
                  <a:pt x="46" y="23"/>
                </a:cubicBezTo>
                <a:cubicBezTo>
                  <a:pt x="46" y="10"/>
                  <a:pt x="36" y="0"/>
                  <a:pt x="23" y="0"/>
                </a:cubicBezTo>
                <a:cubicBezTo>
                  <a:pt x="10" y="0"/>
                  <a:pt x="0" y="10"/>
                  <a:pt x="0" y="23"/>
                </a:cubicBezTo>
                <a:cubicBezTo>
                  <a:pt x="0" y="47"/>
                  <a:pt x="0" y="47"/>
                  <a:pt x="0" y="47"/>
                </a:cubicBezTo>
                <a:cubicBezTo>
                  <a:pt x="0" y="60"/>
                  <a:pt x="10" y="70"/>
                  <a:pt x="23" y="7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panose="020B0604020202020204"/>
              <a:ea typeface="Arial" panose="020B0604020202020204"/>
              <a:cs typeface="Arial" panose="020B0604020202020204"/>
              <a:sym typeface="Arial" panose="020B0604020202020204"/>
            </a:endParaRPr>
          </a:p>
        </p:txBody>
      </p:sp>
      <p:sp>
        <p:nvSpPr>
          <p:cNvPr id="8" name="Google Shape;255;p36"/>
          <p:cNvSpPr txBox="1"/>
          <p:nvPr/>
        </p:nvSpPr>
        <p:spPr>
          <a:xfrm>
            <a:off x="1474664" y="5728147"/>
            <a:ext cx="2737500" cy="3051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9" name="Google Shape;256;p36"/>
          <p:cNvSpPr txBox="1"/>
          <p:nvPr/>
        </p:nvSpPr>
        <p:spPr>
          <a:xfrm>
            <a:off x="1669108" y="1130868"/>
            <a:ext cx="82803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GANs learn data distribution by playing a minimax game</a:t>
            </a:r>
            <a:r>
              <a:rPr lang="en-US" sz="1600">
                <a:solidFill>
                  <a:schemeClr val="dk2"/>
                </a:solidFill>
                <a:latin typeface="Arial" panose="020B0604020202020204"/>
                <a:ea typeface="Arial" panose="020B0604020202020204"/>
                <a:cs typeface="Arial" panose="020B0604020202020204"/>
                <a:sym typeface="Arial" panose="020B0604020202020204"/>
              </a:rPr>
              <a:t>.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11" name="Google Shape;257;p36"/>
          <p:cNvSpPr txBox="1"/>
          <p:nvPr/>
        </p:nvSpPr>
        <p:spPr>
          <a:xfrm>
            <a:off x="1669108" y="1435672"/>
            <a:ext cx="57735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Boy(generator): taking photo for his girlfriend</a:t>
            </a:r>
            <a:r>
              <a:rPr lang="en-US" sz="1600">
                <a:solidFill>
                  <a:schemeClr val="dk2"/>
                </a:solidFill>
                <a:latin typeface="Arial" panose="020B0604020202020204"/>
                <a:ea typeface="Arial" panose="020B0604020202020204"/>
                <a:cs typeface="Arial" panose="020B0604020202020204"/>
                <a:sym typeface="Arial" panose="020B0604020202020204"/>
              </a:rPr>
              <a:t>.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12" name="Google Shape;258;p36"/>
          <p:cNvSpPr txBox="1"/>
          <p:nvPr/>
        </p:nvSpPr>
        <p:spPr>
          <a:xfrm>
            <a:off x="1669108" y="1740472"/>
            <a:ext cx="82803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Gril(discriminator): mentoring the taken photo.</a:t>
            </a:r>
            <a:r>
              <a:rPr lang="en-US" sz="1600">
                <a:solidFill>
                  <a:schemeClr val="dk2"/>
                </a:solidFill>
                <a:latin typeface="Arial" panose="020B0604020202020204"/>
                <a:ea typeface="Arial" panose="020B0604020202020204"/>
                <a:cs typeface="Arial" panose="020B0604020202020204"/>
                <a:sym typeface="Arial" panose="020B0604020202020204"/>
              </a:rPr>
              <a:t> </a:t>
            </a:r>
            <a:r>
              <a:rPr lang="en-US" sz="1600">
                <a:solidFill>
                  <a:schemeClr val="dk2"/>
                </a:solidFill>
              </a:rPr>
              <a:t>The photo should be small face, thin legs..</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14" name="Google Shape;259;p36"/>
          <p:cNvSpPr txBox="1"/>
          <p:nvPr/>
        </p:nvSpPr>
        <p:spPr>
          <a:xfrm>
            <a:off x="1669108" y="2045272"/>
            <a:ext cx="57735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dirty="0">
                <a:solidFill>
                  <a:schemeClr val="dk2"/>
                </a:solidFill>
              </a:rPr>
              <a:t>They trip on amazing island.</a:t>
            </a:r>
            <a:endParaRPr sz="1600" dirty="0">
              <a:solidFill>
                <a:schemeClr val="dk2"/>
              </a:solidFill>
              <a:latin typeface="Arial" panose="020B0604020202020204"/>
              <a:ea typeface="Arial" panose="020B0604020202020204"/>
              <a:cs typeface="Arial" panose="020B0604020202020204"/>
              <a:sym typeface="Arial" panose="020B0604020202020204"/>
            </a:endParaRPr>
          </a:p>
        </p:txBody>
      </p:sp>
      <p:sp>
        <p:nvSpPr>
          <p:cNvPr id="15" name="Google Shape;260;p36"/>
          <p:cNvSpPr txBox="1"/>
          <p:nvPr/>
        </p:nvSpPr>
        <p:spPr>
          <a:xfrm>
            <a:off x="1669108" y="2402290"/>
            <a:ext cx="57735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Boy:taking one photo, which he think is acceptable</a:t>
            </a:r>
            <a:r>
              <a:rPr lang="en-US" sz="1600">
                <a:solidFill>
                  <a:schemeClr val="dk2"/>
                </a:solidFill>
                <a:latin typeface="Arial" panose="020B0604020202020204"/>
                <a:ea typeface="Arial" panose="020B0604020202020204"/>
                <a:cs typeface="Arial" panose="020B0604020202020204"/>
                <a:sym typeface="Arial" panose="020B0604020202020204"/>
              </a:rPr>
              <a:t>.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16" name="Google Shape;261;p36"/>
          <p:cNvSpPr txBox="1"/>
          <p:nvPr/>
        </p:nvSpPr>
        <p:spPr>
          <a:xfrm>
            <a:off x="1669108" y="2731060"/>
            <a:ext cx="57735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Gril: bad one, which is from wrong viewpoint.</a:t>
            </a:r>
            <a:r>
              <a:rPr lang="en-US" sz="1600">
                <a:solidFill>
                  <a:schemeClr val="dk2"/>
                </a:solidFill>
                <a:latin typeface="Arial" panose="020B0604020202020204"/>
                <a:ea typeface="Arial" panose="020B0604020202020204"/>
                <a:cs typeface="Arial" panose="020B0604020202020204"/>
                <a:sym typeface="Arial" panose="020B0604020202020204"/>
              </a:rPr>
              <a:t>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17" name="Google Shape;262;p36"/>
          <p:cNvSpPr txBox="1"/>
          <p:nvPr/>
        </p:nvSpPr>
        <p:spPr>
          <a:xfrm>
            <a:off x="1669108" y="3112072"/>
            <a:ext cx="88491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Boy:fine, let’s check one with new view. Then he takes new one,and show to his girlfriend.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18" name="Google Shape;263;p36"/>
          <p:cNvSpPr txBox="1"/>
          <p:nvPr/>
        </p:nvSpPr>
        <p:spPr>
          <a:xfrm>
            <a:off x="1669108" y="3416872"/>
            <a:ext cx="57735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Gril: real? my face is so big. I am not happy.</a:t>
            </a:r>
            <a:r>
              <a:rPr lang="en-US" sz="1600">
                <a:solidFill>
                  <a:schemeClr val="dk2"/>
                </a:solidFill>
                <a:latin typeface="Arial" panose="020B0604020202020204"/>
                <a:ea typeface="Arial" panose="020B0604020202020204"/>
                <a:cs typeface="Arial" panose="020B0604020202020204"/>
                <a:sym typeface="Arial" panose="020B0604020202020204"/>
              </a:rPr>
              <a:t>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19" name="Google Shape;264;p36"/>
          <p:cNvSpPr txBox="1"/>
          <p:nvPr/>
        </p:nvSpPr>
        <p:spPr>
          <a:xfrm>
            <a:off x="1669108" y="3721672"/>
            <a:ext cx="47814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Boy: no problem, hold on. Taking new one.</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20" name="Google Shape;265;p36"/>
          <p:cNvSpPr txBox="1"/>
          <p:nvPr/>
        </p:nvSpPr>
        <p:spPr>
          <a:xfrm>
            <a:off x="1669108" y="4026472"/>
            <a:ext cx="57735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Gril: My god, my legs are strong.</a:t>
            </a:r>
            <a:r>
              <a:rPr lang="en-US" sz="1600">
                <a:solidFill>
                  <a:schemeClr val="dk2"/>
                </a:solidFill>
                <a:latin typeface="Arial" panose="020B0604020202020204"/>
                <a:ea typeface="Arial" panose="020B0604020202020204"/>
                <a:cs typeface="Arial" panose="020B0604020202020204"/>
                <a:sym typeface="Arial" panose="020B0604020202020204"/>
              </a:rPr>
              <a:t>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21" name="Google Shape;266;p36"/>
          <p:cNvSpPr txBox="1"/>
          <p:nvPr/>
        </p:nvSpPr>
        <p:spPr>
          <a:xfrm>
            <a:off x="1673270" y="4343922"/>
            <a:ext cx="31932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Boy: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22" name="Google Shape;267;p36"/>
          <p:cNvSpPr txBox="1"/>
          <p:nvPr/>
        </p:nvSpPr>
        <p:spPr>
          <a:xfrm>
            <a:off x="1673270" y="4572522"/>
            <a:ext cx="31932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Gril: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23" name="Google Shape;268;p36"/>
          <p:cNvSpPr txBox="1"/>
          <p:nvPr/>
        </p:nvSpPr>
        <p:spPr>
          <a:xfrm>
            <a:off x="1673270" y="4801122"/>
            <a:ext cx="31932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Boy: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24" name="Google Shape;269;p36"/>
          <p:cNvSpPr txBox="1"/>
          <p:nvPr/>
        </p:nvSpPr>
        <p:spPr>
          <a:xfrm>
            <a:off x="1673270" y="5029722"/>
            <a:ext cx="31932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Gril: ….</a:t>
            </a:r>
            <a:endParaRPr sz="1600">
              <a:solidFill>
                <a:schemeClr val="dk2"/>
              </a:solidFill>
              <a:latin typeface="Arial" panose="020B0604020202020204"/>
              <a:ea typeface="Arial" panose="020B0604020202020204"/>
              <a:cs typeface="Arial" panose="020B0604020202020204"/>
              <a:sym typeface="Arial" panose="020B0604020202020204"/>
            </a:endParaRPr>
          </a:p>
        </p:txBody>
      </p:sp>
      <p:sp>
        <p:nvSpPr>
          <p:cNvPr id="25" name="Google Shape;270;p36"/>
          <p:cNvSpPr txBox="1"/>
          <p:nvPr/>
        </p:nvSpPr>
        <p:spPr>
          <a:xfrm>
            <a:off x="1673270" y="5639322"/>
            <a:ext cx="3193200" cy="46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a:solidFill>
                  <a:schemeClr val="dk2"/>
                </a:solidFill>
              </a:rPr>
              <a:t>Gril: This one looks fine.</a:t>
            </a:r>
            <a:endParaRPr sz="1600">
              <a:solidFill>
                <a:schemeClr val="dk2"/>
              </a:solidFill>
              <a:latin typeface="Arial" panose="020B0604020202020204"/>
              <a:ea typeface="Arial" panose="020B0604020202020204"/>
              <a:cs typeface="Arial" panose="020B0604020202020204"/>
              <a:sym typeface="Arial" panose="020B0604020202020204"/>
            </a:endParaRPr>
          </a:p>
        </p:txBody>
      </p:sp>
      <p:pic>
        <p:nvPicPr>
          <p:cNvPr id="26" name="Google Shape;271;p36"/>
          <p:cNvPicPr preferRelativeResize="0"/>
          <p:nvPr/>
        </p:nvPicPr>
        <p:blipFill rotWithShape="1">
          <a:blip r:embed="rId1"/>
          <a:srcRect r="49776"/>
          <a:stretch>
            <a:fillRect/>
          </a:stretch>
        </p:blipFill>
        <p:spPr>
          <a:xfrm>
            <a:off x="7917180" y="3576955"/>
            <a:ext cx="2077085" cy="2667635"/>
          </a:xfrm>
          <a:prstGeom prst="rect">
            <a:avLst/>
          </a:prstGeom>
          <a:noFill/>
          <a:ln>
            <a:noFill/>
          </a:ln>
        </p:spPr>
      </p:pic>
      <p:pic>
        <p:nvPicPr>
          <p:cNvPr id="30" name="Google Shape;275;p36"/>
          <p:cNvPicPr preferRelativeResize="0"/>
          <p:nvPr/>
        </p:nvPicPr>
        <p:blipFill rotWithShape="1">
          <a:blip r:embed="rId2"/>
          <a:srcRect r="50176"/>
          <a:stretch>
            <a:fillRect/>
          </a:stretch>
        </p:blipFill>
        <p:spPr>
          <a:xfrm>
            <a:off x="9488170" y="960120"/>
            <a:ext cx="1700530" cy="2023745"/>
          </a:xfrm>
          <a:prstGeom prst="rect">
            <a:avLst/>
          </a:prstGeom>
          <a:noFill/>
          <a:ln>
            <a:noFill/>
          </a:ln>
        </p:spPr>
      </p:pic>
      <p:pic>
        <p:nvPicPr>
          <p:cNvPr id="31" name="Google Shape;276;p36"/>
          <p:cNvPicPr preferRelativeResize="0"/>
          <p:nvPr/>
        </p:nvPicPr>
        <p:blipFill>
          <a:blip r:embed="rId3"/>
          <a:stretch>
            <a:fillRect/>
          </a:stretch>
        </p:blipFill>
        <p:spPr>
          <a:xfrm>
            <a:off x="8092534" y="3653907"/>
            <a:ext cx="1967654" cy="26675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childTnLst>
                                </p:cTn>
                              </p:par>
                              <p:par>
                                <p:cTn id="13" presetID="10" presetClass="entr" presetSubtype="0"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1000"/>
                                        <p:tgtEl>
                                          <p:spTgt spid="3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1000"/>
                                        <p:tgtEl>
                                          <p:spTgt spid="14"/>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10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10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1000"/>
                                        <p:tgtEl>
                                          <p:spTgt spid="16"/>
                                        </p:tgtEl>
                                      </p:cBhvr>
                                    </p:animEffect>
                                  </p:childTnLst>
                                </p:cTn>
                              </p:par>
                              <p:par>
                                <p:cTn id="34" presetID="10" presetClass="entr" presetSubtype="0" fill="hold" nodeType="with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1000"/>
                                        <p:tgtEl>
                                          <p:spTgt spid="26"/>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10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1000"/>
                                        <p:tgtEl>
                                          <p:spTgt spid="1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1000"/>
                                        <p:tgtEl>
                                          <p:spTgt spid="1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1000"/>
                                        <p:tgtEl>
                                          <p:spTgt spid="20"/>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1000"/>
                                        <p:tgtEl>
                                          <p:spTgt spid="21"/>
                                        </p:tgtEl>
                                      </p:cBhvr>
                                    </p:animEffect>
                                  </p:childTnLst>
                                </p:cTn>
                              </p:par>
                              <p:par>
                                <p:cTn id="62" presetID="10" presetClass="entr" presetSubtype="0" fill="hold"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1000"/>
                                        <p:tgtEl>
                                          <p:spTgt spid="22"/>
                                        </p:tgtEl>
                                      </p:cBhvr>
                                    </p:animEffect>
                                  </p:childTnLst>
                                </p:cTn>
                              </p:par>
                              <p:par>
                                <p:cTn id="65" presetID="10" presetClass="entr" presetSubtype="0" fill="hold"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1000"/>
                                        <p:tgtEl>
                                          <p:spTgt spid="23"/>
                                        </p:tgtEl>
                                      </p:cBhvr>
                                    </p:animEffect>
                                  </p:childTnLst>
                                </p:cTn>
                              </p:par>
                              <p:par>
                                <p:cTn id="68" presetID="10" presetClass="entr" presetSubtype="0" fill="hold" nodeType="with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fade">
                                      <p:cBhvr>
                                        <p:cTn id="70" dur="1000"/>
                                        <p:tgtEl>
                                          <p:spTgt spid="24"/>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1000"/>
                                        <p:tgtEl>
                                          <p:spTgt spid="25"/>
                                        </p:tgtEl>
                                      </p:cBhvr>
                                    </p:animEffect>
                                  </p:childTnLst>
                                </p:cTn>
                              </p:par>
                              <p:par>
                                <p:cTn id="76" presetID="10" presetClass="entr" presetSubtype="0" fill="hold" nodeType="withEffect">
                                  <p:stCondLst>
                                    <p:cond delay="0"/>
                                  </p:stCondLst>
                                  <p:childTnLst>
                                    <p:set>
                                      <p:cBhvr>
                                        <p:cTn id="77" dur="1" fill="hold">
                                          <p:stCondLst>
                                            <p:cond delay="0"/>
                                          </p:stCondLst>
                                        </p:cTn>
                                        <p:tgtEl>
                                          <p:spTgt spid="31"/>
                                        </p:tgtEl>
                                        <p:attrNameLst>
                                          <p:attrName>style.visibility</p:attrName>
                                        </p:attrNameLst>
                                      </p:cBhvr>
                                      <p:to>
                                        <p:strVal val="visible"/>
                                      </p:to>
                                    </p:set>
                                    <p:animEffect transition="in" filter="fade">
                                      <p:cBhvr>
                                        <p:cTn id="78"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txBox="1"/>
          <p:nvPr/>
        </p:nvSpPr>
        <p:spPr>
          <a:xfrm>
            <a:off x="394447" y="1"/>
            <a:ext cx="11797552" cy="669129"/>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baseline="0">
                <a:solidFill>
                  <a:schemeClr val="tx1"/>
                </a:solidFill>
                <a:latin typeface="Calibri" panose="020F0502020204030204" pitchFamily="34" charset="0"/>
                <a:ea typeface="黑体" panose="02010609060101010101" pitchFamily="49" charset="-122"/>
                <a:cs typeface="+mj-cs"/>
              </a:defRPr>
            </a:lvl1pPr>
          </a:lstStyle>
          <a:p>
            <a:r>
              <a:rPr lang="zh-CN" altLang="en-US" dirty="0"/>
              <a:t>条件生成对抗网络</a:t>
            </a:r>
            <a:endParaRPr lang="zh-CN" altLang="en-US" dirty="0"/>
          </a:p>
        </p:txBody>
      </p:sp>
      <p:pic>
        <p:nvPicPr>
          <p:cNvPr id="6" name="Google Shape;354;p42"/>
          <p:cNvPicPr preferRelativeResize="0"/>
          <p:nvPr/>
        </p:nvPicPr>
        <p:blipFill>
          <a:blip r:embed="rId1"/>
          <a:stretch>
            <a:fillRect/>
          </a:stretch>
        </p:blipFill>
        <p:spPr>
          <a:xfrm>
            <a:off x="874649" y="1270660"/>
            <a:ext cx="8815616" cy="460839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txBox="1"/>
          <p:nvPr/>
        </p:nvSpPr>
        <p:spPr>
          <a:xfrm>
            <a:off x="394447" y="1"/>
            <a:ext cx="11797552" cy="669129"/>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baseline="0">
                <a:solidFill>
                  <a:schemeClr val="tx1"/>
                </a:solidFill>
                <a:latin typeface="Calibri" panose="020F0502020204030204" pitchFamily="34" charset="0"/>
                <a:ea typeface="黑体" panose="02010609060101010101" pitchFamily="49" charset="-122"/>
                <a:cs typeface="+mj-cs"/>
              </a:defRPr>
            </a:lvl1pPr>
          </a:lstStyle>
          <a:p>
            <a:r>
              <a:rPr lang="zh-CN" altLang="en-US" dirty="0"/>
              <a:t>条件生成对抗网络</a:t>
            </a:r>
            <a:endParaRPr lang="zh-CN" altLang="en-US" dirty="0"/>
          </a:p>
        </p:txBody>
      </p:sp>
      <p:sp>
        <p:nvSpPr>
          <p:cNvPr id="7" name="Google Shape;371;p44"/>
          <p:cNvSpPr txBox="1"/>
          <p:nvPr/>
        </p:nvSpPr>
        <p:spPr>
          <a:xfrm>
            <a:off x="493652" y="793162"/>
            <a:ext cx="2665184" cy="725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b="1">
                <a:solidFill>
                  <a:schemeClr val="dk2"/>
                </a:solidFill>
              </a:rPr>
              <a:t>Unconditional GANs:  </a:t>
            </a:r>
            <a:r>
              <a:rPr lang="en-US" sz="1600">
                <a:solidFill>
                  <a:schemeClr val="dk2"/>
                </a:solidFill>
              </a:rPr>
              <a:t>vedio.</a:t>
            </a:r>
            <a:endParaRPr sz="1600">
              <a:solidFill>
                <a:schemeClr val="dk2"/>
              </a:solidFill>
            </a:endParaRPr>
          </a:p>
        </p:txBody>
      </p:sp>
      <p:sp>
        <p:nvSpPr>
          <p:cNvPr id="9" name="Google Shape;373;p44"/>
          <p:cNvSpPr txBox="1"/>
          <p:nvPr/>
        </p:nvSpPr>
        <p:spPr>
          <a:xfrm>
            <a:off x="9329553" y="5922075"/>
            <a:ext cx="2144700" cy="300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000" b="1">
                <a:solidFill>
                  <a:schemeClr val="dk2"/>
                </a:solidFill>
              </a:rPr>
              <a:t>Video  are from </a:t>
            </a:r>
            <a:r>
              <a:rPr lang="en-US" sz="1000">
                <a:solidFill>
                  <a:schemeClr val="dk2"/>
                </a:solidFill>
              </a:rPr>
              <a:t>DVDGAN</a:t>
            </a:r>
            <a:endParaRPr sz="1000">
              <a:solidFill>
                <a:schemeClr val="dk2"/>
              </a:solidFill>
              <a:latin typeface="Arial" panose="020B0604020202020204"/>
              <a:ea typeface="Arial" panose="020B0604020202020204"/>
              <a:cs typeface="Arial" panose="020B0604020202020204"/>
              <a:sym typeface="Arial" panose="020B0604020202020204"/>
            </a:endParaRPr>
          </a:p>
        </p:txBody>
      </p:sp>
      <p:pic>
        <p:nvPicPr>
          <p:cNvPr id="11" name="Google Shape;374;p44"/>
          <p:cNvPicPr preferRelativeResize="0"/>
          <p:nvPr/>
        </p:nvPicPr>
        <p:blipFill>
          <a:blip r:embed="rId1"/>
          <a:stretch>
            <a:fillRect/>
          </a:stretch>
        </p:blipFill>
        <p:spPr>
          <a:xfrm>
            <a:off x="3461449" y="1156012"/>
            <a:ext cx="6395069" cy="4545975"/>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1"/>
          <p:cNvSpPr txBox="1"/>
          <p:nvPr/>
        </p:nvSpPr>
        <p:spPr>
          <a:xfrm>
            <a:off x="394447" y="1"/>
            <a:ext cx="11797552" cy="669129"/>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000" b="1" kern="1200" baseline="0">
                <a:solidFill>
                  <a:schemeClr val="tx1"/>
                </a:solidFill>
                <a:latin typeface="Calibri" panose="020F0502020204030204" pitchFamily="34" charset="0"/>
                <a:ea typeface="黑体" panose="02010609060101010101" pitchFamily="49" charset="-122"/>
                <a:cs typeface="+mj-cs"/>
              </a:defRPr>
            </a:lvl1pPr>
          </a:lstStyle>
          <a:p>
            <a:r>
              <a:rPr lang="zh-CN" altLang="en-US" dirty="0"/>
              <a:t>条件生成对抗网络</a:t>
            </a:r>
            <a:endParaRPr lang="zh-CN" altLang="en-US" dirty="0"/>
          </a:p>
        </p:txBody>
      </p:sp>
      <p:sp>
        <p:nvSpPr>
          <p:cNvPr id="6" name="Google Shape;394;p46"/>
          <p:cNvSpPr txBox="1"/>
          <p:nvPr/>
        </p:nvSpPr>
        <p:spPr>
          <a:xfrm>
            <a:off x="505528" y="901625"/>
            <a:ext cx="8261700" cy="725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600" b="1" dirty="0">
                <a:solidFill>
                  <a:schemeClr val="dk2"/>
                </a:solidFill>
              </a:rPr>
              <a:t>Unconditional GANs:  </a:t>
            </a:r>
            <a:r>
              <a:rPr lang="en-US" sz="1600" dirty="0">
                <a:solidFill>
                  <a:schemeClr val="dk2"/>
                </a:solidFill>
              </a:rPr>
              <a:t>Chinese Font.</a:t>
            </a:r>
            <a:endParaRPr sz="1600" dirty="0">
              <a:solidFill>
                <a:schemeClr val="dk2"/>
              </a:solidFill>
            </a:endParaRPr>
          </a:p>
        </p:txBody>
      </p:sp>
      <p:sp>
        <p:nvSpPr>
          <p:cNvPr id="10" name="Google Shape;396;p46"/>
          <p:cNvSpPr txBox="1"/>
          <p:nvPr/>
        </p:nvSpPr>
        <p:spPr>
          <a:xfrm>
            <a:off x="9293926" y="5831225"/>
            <a:ext cx="2144700" cy="300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600"/>
              <a:buFont typeface="Arial" panose="020B0604020202020204"/>
              <a:buNone/>
            </a:pPr>
            <a:r>
              <a:rPr lang="en-US" sz="1000" b="1">
                <a:solidFill>
                  <a:schemeClr val="dk2"/>
                </a:solidFill>
              </a:rPr>
              <a:t>Font  are from </a:t>
            </a:r>
            <a:r>
              <a:rPr lang="en-US" sz="1000">
                <a:solidFill>
                  <a:schemeClr val="dk2"/>
                </a:solidFill>
              </a:rPr>
              <a:t>zi2zi</a:t>
            </a:r>
            <a:endParaRPr sz="1000">
              <a:solidFill>
                <a:schemeClr val="dk2"/>
              </a:solidFill>
              <a:latin typeface="Arial" panose="020B0604020202020204"/>
              <a:ea typeface="Arial" panose="020B0604020202020204"/>
              <a:cs typeface="Arial" panose="020B0604020202020204"/>
              <a:sym typeface="Arial" panose="020B0604020202020204"/>
            </a:endParaRPr>
          </a:p>
        </p:txBody>
      </p:sp>
      <p:pic>
        <p:nvPicPr>
          <p:cNvPr id="12" name="Google Shape;397;p46"/>
          <p:cNvPicPr preferRelativeResize="0"/>
          <p:nvPr/>
        </p:nvPicPr>
        <p:blipFill>
          <a:blip r:embed="rId1"/>
          <a:stretch>
            <a:fillRect/>
          </a:stretch>
        </p:blipFill>
        <p:spPr>
          <a:xfrm>
            <a:off x="1174772" y="1760613"/>
            <a:ext cx="4083250" cy="4083250"/>
          </a:xfrm>
          <a:prstGeom prst="rect">
            <a:avLst/>
          </a:prstGeom>
          <a:noFill/>
          <a:ln>
            <a:noFill/>
          </a:ln>
        </p:spPr>
      </p:pic>
      <p:pic>
        <p:nvPicPr>
          <p:cNvPr id="13" name="Google Shape;398;p46"/>
          <p:cNvPicPr preferRelativeResize="0"/>
          <p:nvPr/>
        </p:nvPicPr>
        <p:blipFill>
          <a:blip r:embed="rId2"/>
          <a:stretch>
            <a:fillRect/>
          </a:stretch>
        </p:blipFill>
        <p:spPr>
          <a:xfrm>
            <a:off x="6293223" y="2010950"/>
            <a:ext cx="2864194" cy="358257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黑体" panose="02010609060101010101" pitchFamily="49" charset="-122"/>
                <a:cs typeface="Times New Roman" panose="02020603050405020304" pitchFamily="16" charset="0"/>
                <a:sym typeface="Times New Roman" panose="02020603050405020304" pitchFamily="16" charset="0"/>
              </a:rPr>
              <a:t>提纲</a:t>
            </a:r>
            <a:endParaRPr lang="zh-CN" altLang="en-US" dirty="0">
              <a:latin typeface="黑体" panose="02010609060101010101" pitchFamily="49" charset="-122"/>
              <a:cs typeface="Times New Roman" panose="02020603050405020304" pitchFamily="16" charset="0"/>
            </a:endParaRPr>
          </a:p>
        </p:txBody>
      </p:sp>
      <p:sp>
        <p:nvSpPr>
          <p:cNvPr id="4" name="内容占位符 2"/>
          <p:cNvSpPr>
            <a:spLocks noGrp="1"/>
          </p:cNvSpPr>
          <p:nvPr>
            <p:ph idx="1"/>
          </p:nvPr>
        </p:nvSpPr>
        <p:spPr>
          <a:xfrm>
            <a:off x="393700" y="788988"/>
            <a:ext cx="11355388" cy="5387975"/>
          </a:xfrm>
        </p:spPr>
        <p:txBody>
          <a:bodyPr/>
          <a:lstStyle/>
          <a:p>
            <a:r>
              <a:rPr lang="zh-CN" altLang="en-US" dirty="0"/>
              <a:t>深度学习历史发展</a:t>
            </a:r>
            <a:endParaRPr lang="en-US" altLang="zh-CN" dirty="0"/>
          </a:p>
          <a:p>
            <a:r>
              <a:rPr lang="zh-CN" altLang="en-US" dirty="0"/>
              <a:t>前馈神经网络</a:t>
            </a:r>
            <a:endParaRPr lang="zh-CN" altLang="en-US" dirty="0"/>
          </a:p>
          <a:p>
            <a:r>
              <a:rPr lang="zh-CN" altLang="en-US" dirty="0"/>
              <a:t>卷积神经网络</a:t>
            </a:r>
            <a:endParaRPr lang="en-US" altLang="zh-CN" dirty="0"/>
          </a:p>
          <a:p>
            <a:r>
              <a:rPr lang="zh-CN" altLang="en-US" dirty="0"/>
              <a:t>循环神经网络</a:t>
            </a:r>
            <a:endParaRPr lang="en-US" altLang="zh-CN" dirty="0"/>
          </a:p>
          <a:p>
            <a:r>
              <a:rPr lang="zh-CN" altLang="en-US" dirty="0"/>
              <a:t>深度生成学习</a:t>
            </a:r>
            <a:endParaRPr lang="en-US" altLang="zh-CN" dirty="0"/>
          </a:p>
          <a:p>
            <a:r>
              <a:rPr lang="zh-CN" altLang="en-US" dirty="0">
                <a:solidFill>
                  <a:srgbClr val="FF0000"/>
                </a:solidFill>
              </a:rPr>
              <a:t>深度学习应用</a:t>
            </a:r>
            <a:endParaRPr lang="zh-CN" altLang="en-US" dirty="0">
              <a:solidFill>
                <a:srgbClr val="FF0000"/>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研讨内容</a:t>
            </a:r>
            <a:endParaRPr lang="zh-CN" altLang="en-US" dirty="0"/>
          </a:p>
        </p:txBody>
      </p:sp>
      <p:sp>
        <p:nvSpPr>
          <p:cNvPr id="3" name="内容占位符 2"/>
          <p:cNvSpPr>
            <a:spLocks noGrp="1"/>
          </p:cNvSpPr>
          <p:nvPr>
            <p:ph idx="1"/>
          </p:nvPr>
        </p:nvSpPr>
        <p:spPr/>
        <p:txBody>
          <a:bodyPr/>
          <a:lstStyle/>
          <a:p>
            <a:r>
              <a:rPr lang="zh-CN" altLang="en-US" dirty="0"/>
              <a:t>选题：图像超分、图像生成、图像分类、目标检测、图像编辑、图像去噪</a:t>
            </a:r>
            <a:endParaRPr lang="en-US" altLang="zh-CN" dirty="0"/>
          </a:p>
          <a:p>
            <a:r>
              <a:rPr lang="zh-CN" altLang="en-US" dirty="0"/>
              <a:t>组队：</a:t>
            </a:r>
            <a:r>
              <a:rPr lang="en-US" altLang="zh-CN" dirty="0"/>
              <a:t>3</a:t>
            </a:r>
            <a:r>
              <a:rPr lang="zh-CN" altLang="en-US" dirty="0"/>
              <a:t>人</a:t>
            </a:r>
            <a:endParaRPr lang="en-US" altLang="zh-CN" dirty="0"/>
          </a:p>
          <a:p>
            <a:r>
              <a:rPr lang="zh-CN" altLang="en-US" dirty="0"/>
              <a:t>提交报告：问题描述、每篇文章核心内容、相互联系等</a:t>
            </a:r>
            <a:endParaRPr lang="en-US" altLang="zh-CN" dirty="0"/>
          </a:p>
          <a:p>
            <a:r>
              <a:rPr lang="zh-CN" altLang="en-US" dirty="0"/>
              <a:t>组队信息提交截止时间：</a:t>
            </a:r>
            <a:r>
              <a:rPr lang="en-US" altLang="zh-CN" dirty="0">
                <a:sym typeface="+mn-ea"/>
              </a:rPr>
              <a:t>2023</a:t>
            </a:r>
            <a:r>
              <a:rPr lang="zh-CN" altLang="en-US" dirty="0">
                <a:sym typeface="+mn-ea"/>
              </a:rPr>
              <a:t>年</a:t>
            </a:r>
            <a:r>
              <a:rPr lang="en-US" altLang="zh-CN" dirty="0">
                <a:sym typeface="+mn-ea"/>
              </a:rPr>
              <a:t>4</a:t>
            </a:r>
            <a:r>
              <a:rPr lang="zh-CN" altLang="en-US" dirty="0">
                <a:sym typeface="+mn-ea"/>
              </a:rPr>
              <a:t>月</a:t>
            </a:r>
            <a:r>
              <a:rPr lang="en-US" altLang="zh-CN" dirty="0">
                <a:sym typeface="+mn-ea"/>
              </a:rPr>
              <a:t>26</a:t>
            </a:r>
            <a:r>
              <a:rPr lang="zh-CN" altLang="en-US" dirty="0">
                <a:sym typeface="+mn-ea"/>
              </a:rPr>
              <a:t>日</a:t>
            </a:r>
            <a:r>
              <a:rPr lang="en-US" altLang="zh-CN" dirty="0">
                <a:sym typeface="+mn-ea"/>
              </a:rPr>
              <a:t> 23</a:t>
            </a:r>
            <a:r>
              <a:rPr lang="zh-CN" altLang="en-US" dirty="0">
                <a:sym typeface="+mn-ea"/>
              </a:rPr>
              <a:t>：</a:t>
            </a:r>
            <a:r>
              <a:rPr lang="en-US" altLang="zh-CN" dirty="0">
                <a:sym typeface="+mn-ea"/>
              </a:rPr>
              <a:t>59</a:t>
            </a:r>
            <a:endParaRPr lang="zh-CN" altLang="en-US" dirty="0"/>
          </a:p>
          <a:p>
            <a:r>
              <a:rPr lang="zh-CN" altLang="en-US" dirty="0"/>
              <a:t>报告截止日期：</a:t>
            </a:r>
            <a:r>
              <a:rPr lang="en-US" altLang="zh-CN" dirty="0"/>
              <a:t>2023</a:t>
            </a:r>
            <a:r>
              <a:rPr lang="zh-CN" altLang="en-US" dirty="0"/>
              <a:t>年</a:t>
            </a:r>
            <a:r>
              <a:rPr lang="en-US" altLang="zh-CN" dirty="0"/>
              <a:t>5</a:t>
            </a:r>
            <a:r>
              <a:rPr lang="zh-CN" altLang="en-US" dirty="0"/>
              <a:t>月</a:t>
            </a:r>
            <a:r>
              <a:rPr lang="en-US" altLang="zh-CN" dirty="0"/>
              <a:t>31</a:t>
            </a:r>
            <a:r>
              <a:rPr lang="zh-CN" altLang="en-US" dirty="0"/>
              <a:t>日</a:t>
            </a:r>
            <a:r>
              <a:rPr lang="en-US" altLang="zh-CN" dirty="0"/>
              <a:t> 23</a:t>
            </a:r>
            <a:r>
              <a:rPr lang="zh-CN" altLang="en-US" dirty="0"/>
              <a:t>：</a:t>
            </a:r>
            <a:r>
              <a:rPr lang="en-US" altLang="zh-CN" dirty="0"/>
              <a:t>59</a:t>
            </a:r>
            <a:endParaRPr lang="en-US" altLang="zh-CN" dirty="0"/>
          </a:p>
          <a:p>
            <a:pPr lvl="1"/>
            <a:endParaRPr lang="en-US" altLang="zh-CN"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444098" y="2573203"/>
            <a:ext cx="1955628" cy="1308248"/>
          </a:xfrm>
          <a:prstGeom prst="rect">
            <a:avLst/>
          </a:prstGeom>
        </p:spPr>
      </p:pic>
      <p:sp>
        <p:nvSpPr>
          <p:cNvPr id="2" name="矩形 1"/>
          <p:cNvSpPr/>
          <p:nvPr/>
        </p:nvSpPr>
        <p:spPr>
          <a:xfrm>
            <a:off x="3615222" y="2971266"/>
            <a:ext cx="1613377" cy="657727"/>
          </a:xfrm>
          <a:prstGeom prst="rect">
            <a:avLst/>
          </a:prstGeom>
          <a:noFill/>
          <a:ln w="19050">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4000" dirty="0">
              <a:latin typeface="Times New Roman" panose="02020603050405020304" pitchFamily="16" charset="0"/>
              <a:ea typeface="黑体" panose="02010609060101010101" pitchFamily="49" charset="-122"/>
              <a:cs typeface="Times New Roman" panose="02020603050405020304" pitchFamily="16" charset="0"/>
            </a:endParaRPr>
          </a:p>
        </p:txBody>
      </p:sp>
      <p:pic>
        <p:nvPicPr>
          <p:cNvPr id="6" name="图片 5"/>
          <p:cNvPicPr>
            <a:picLocks noChangeAspect="1"/>
          </p:cNvPicPr>
          <p:nvPr/>
        </p:nvPicPr>
        <p:blipFill>
          <a:blip r:embed="rId1"/>
          <a:stretch>
            <a:fillRect/>
          </a:stretch>
        </p:blipFill>
        <p:spPr>
          <a:xfrm>
            <a:off x="1236399" y="2573203"/>
            <a:ext cx="1955628" cy="1308248"/>
          </a:xfrm>
          <a:prstGeom prst="rect">
            <a:avLst/>
          </a:prstGeom>
        </p:spPr>
      </p:pic>
      <p:sp>
        <p:nvSpPr>
          <p:cNvPr id="7" name="文本框 6"/>
          <p:cNvSpPr txBox="1"/>
          <p:nvPr/>
        </p:nvSpPr>
        <p:spPr>
          <a:xfrm>
            <a:off x="708201" y="1818154"/>
            <a:ext cx="2877695"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Classification</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8" name="文本框 7"/>
          <p:cNvSpPr txBox="1"/>
          <p:nvPr/>
        </p:nvSpPr>
        <p:spPr>
          <a:xfrm>
            <a:off x="1512941" y="3881451"/>
            <a:ext cx="1679087"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Car</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9" name="文本框 8"/>
          <p:cNvSpPr txBox="1"/>
          <p:nvPr/>
        </p:nvSpPr>
        <p:spPr>
          <a:xfrm>
            <a:off x="3219923" y="1818440"/>
            <a:ext cx="2565155"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Localization</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0" name="文本框 9"/>
          <p:cNvSpPr txBox="1"/>
          <p:nvPr/>
        </p:nvSpPr>
        <p:spPr>
          <a:xfrm>
            <a:off x="3375268" y="3918805"/>
            <a:ext cx="2226783"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(x, y, w, h)</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 name="右大括号 2"/>
          <p:cNvSpPr/>
          <p:nvPr/>
        </p:nvSpPr>
        <p:spPr>
          <a:xfrm rot="5400000">
            <a:off x="3734793" y="1968248"/>
            <a:ext cx="146987" cy="5143776"/>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4000">
              <a:latin typeface="Times New Roman" panose="02020603050405020304" pitchFamily="16" charset="0"/>
              <a:cs typeface="Times New Roman" panose="02020603050405020304" pitchFamily="16" charset="0"/>
            </a:endParaRPr>
          </a:p>
        </p:txBody>
      </p:sp>
      <p:sp>
        <p:nvSpPr>
          <p:cNvPr id="13" name="文本框 12"/>
          <p:cNvSpPr txBox="1"/>
          <p:nvPr/>
        </p:nvSpPr>
        <p:spPr>
          <a:xfrm>
            <a:off x="2335949" y="4717421"/>
            <a:ext cx="3266102"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Single Object </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pic>
        <p:nvPicPr>
          <p:cNvPr id="11" name="图片 10"/>
          <p:cNvPicPr>
            <a:picLocks noChangeAspect="1"/>
          </p:cNvPicPr>
          <p:nvPr/>
        </p:nvPicPr>
        <p:blipFill>
          <a:blip r:embed="rId2"/>
          <a:stretch>
            <a:fillRect/>
          </a:stretch>
        </p:blipFill>
        <p:spPr>
          <a:xfrm>
            <a:off x="7257901" y="2710706"/>
            <a:ext cx="1856488" cy="1333205"/>
          </a:xfrm>
          <a:prstGeom prst="rect">
            <a:avLst/>
          </a:prstGeom>
        </p:spPr>
      </p:pic>
      <p:sp>
        <p:nvSpPr>
          <p:cNvPr id="14" name="矩形 13"/>
          <p:cNvSpPr/>
          <p:nvPr/>
        </p:nvSpPr>
        <p:spPr>
          <a:xfrm>
            <a:off x="7294979" y="2739191"/>
            <a:ext cx="1560263" cy="943365"/>
          </a:xfrm>
          <a:prstGeom prst="rect">
            <a:avLst/>
          </a:prstGeom>
          <a:noFill/>
          <a:ln w="19050">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40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5" name="矩形 14"/>
          <p:cNvSpPr/>
          <p:nvPr/>
        </p:nvSpPr>
        <p:spPr>
          <a:xfrm>
            <a:off x="8075110" y="3584433"/>
            <a:ext cx="293700" cy="414039"/>
          </a:xfrm>
          <a:prstGeom prst="rect">
            <a:avLst/>
          </a:prstGeom>
          <a:noFill/>
          <a:ln w="19050">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40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 name="文本框 15"/>
          <p:cNvSpPr txBox="1"/>
          <p:nvPr/>
        </p:nvSpPr>
        <p:spPr>
          <a:xfrm>
            <a:off x="6824558" y="1846971"/>
            <a:ext cx="3216074"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Object Detection</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 name="文本框 16"/>
          <p:cNvSpPr txBox="1"/>
          <p:nvPr/>
        </p:nvSpPr>
        <p:spPr>
          <a:xfrm>
            <a:off x="7069749" y="4071253"/>
            <a:ext cx="2899040" cy="523220"/>
          </a:xfrm>
          <a:prstGeom prst="rect">
            <a:avLst/>
          </a:prstGeom>
          <a:noFill/>
        </p:spPr>
        <p:txBody>
          <a:bodyPr wrap="square" rtlCol="0">
            <a:spAutoFit/>
          </a:bodyPr>
          <a:lstStyle/>
          <a:p>
            <a:pPr algn="ctr"/>
            <a:r>
              <a:rPr lang="en-US" altLang="zh-CN" sz="2800" b="1" dirty="0">
                <a:solidFill>
                  <a:srgbClr val="C00000"/>
                </a:solidFill>
                <a:latin typeface="Times New Roman" panose="02020603050405020304" pitchFamily="16" charset="0"/>
                <a:ea typeface="黑体" panose="02010609060101010101" pitchFamily="49" charset="-122"/>
                <a:cs typeface="Times New Roman" panose="02020603050405020304" pitchFamily="16" charset="0"/>
              </a:rPr>
              <a:t>Eagle</a:t>
            </a: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 </a:t>
            </a:r>
            <a:r>
              <a:rPr lang="en-US" altLang="zh-CN" sz="2800" b="1" dirty="0">
                <a:solidFill>
                  <a:srgbClr val="7030A0"/>
                </a:solidFill>
                <a:latin typeface="Times New Roman" panose="02020603050405020304" pitchFamily="16" charset="0"/>
                <a:ea typeface="黑体" panose="02010609060101010101" pitchFamily="49" charset="-122"/>
                <a:cs typeface="Times New Roman" panose="02020603050405020304" pitchFamily="16" charset="0"/>
              </a:rPr>
              <a:t>Fish</a:t>
            </a:r>
            <a:endParaRPr lang="zh-CN" altLang="en-US" sz="2800" b="1" dirty="0">
              <a:solidFill>
                <a:srgbClr val="7030A0"/>
              </a:solidFill>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 name="右大括号 17"/>
          <p:cNvSpPr/>
          <p:nvPr/>
        </p:nvSpPr>
        <p:spPr>
          <a:xfrm rot="5400000">
            <a:off x="8653971" y="3110661"/>
            <a:ext cx="106907" cy="2899040"/>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4000">
              <a:latin typeface="Times New Roman" panose="02020603050405020304" pitchFamily="16" charset="0"/>
              <a:cs typeface="Times New Roman" panose="02020603050405020304" pitchFamily="16" charset="0"/>
            </a:endParaRPr>
          </a:p>
        </p:txBody>
      </p:sp>
      <p:sp>
        <p:nvSpPr>
          <p:cNvPr id="19" name="文本框 18"/>
          <p:cNvSpPr txBox="1"/>
          <p:nvPr/>
        </p:nvSpPr>
        <p:spPr>
          <a:xfrm>
            <a:off x="7069749" y="4712901"/>
            <a:ext cx="3321540"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Multi Objects </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 name="文本框 19"/>
          <p:cNvSpPr txBox="1"/>
          <p:nvPr/>
        </p:nvSpPr>
        <p:spPr>
          <a:xfrm>
            <a:off x="5603382" y="2822613"/>
            <a:ext cx="1006377" cy="830997"/>
          </a:xfrm>
          <a:prstGeom prst="rect">
            <a:avLst/>
          </a:prstGeom>
          <a:noFill/>
        </p:spPr>
        <p:txBody>
          <a:bodyPr wrap="square" rtlCol="0">
            <a:spAutoFit/>
          </a:bodyPr>
          <a:lstStyle/>
          <a:p>
            <a:pPr algn="ctr"/>
            <a:r>
              <a:rPr lang="en-US" altLang="zh-CN" sz="4800" dirty="0">
                <a:latin typeface="Times New Roman" panose="02020603050405020304" pitchFamily="16" charset="0"/>
                <a:ea typeface="黑体" panose="02010609060101010101" pitchFamily="49" charset="-122"/>
                <a:cs typeface="Times New Roman" panose="02020603050405020304" pitchFamily="16" charset="0"/>
              </a:rPr>
              <a:t>…</a:t>
            </a:r>
            <a:endParaRPr lang="zh-CN" altLang="en-US" sz="4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 name="文本框 20"/>
          <p:cNvSpPr txBox="1"/>
          <p:nvPr/>
        </p:nvSpPr>
        <p:spPr>
          <a:xfrm>
            <a:off x="9465600" y="2739191"/>
            <a:ext cx="1006377" cy="830997"/>
          </a:xfrm>
          <a:prstGeom prst="rect">
            <a:avLst/>
          </a:prstGeom>
          <a:noFill/>
        </p:spPr>
        <p:txBody>
          <a:bodyPr wrap="square" rtlCol="0">
            <a:spAutoFit/>
          </a:bodyPr>
          <a:lstStyle/>
          <a:p>
            <a:pPr algn="ctr"/>
            <a:r>
              <a:rPr lang="en-US" altLang="zh-CN" sz="4800" dirty="0">
                <a:latin typeface="Times New Roman" panose="02020603050405020304" pitchFamily="16" charset="0"/>
                <a:ea typeface="黑体" panose="02010609060101010101" pitchFamily="49" charset="-122"/>
                <a:cs typeface="Times New Roman" panose="02020603050405020304" pitchFamily="16" charset="0"/>
              </a:rPr>
              <a:t>…</a:t>
            </a:r>
            <a:endParaRPr lang="zh-CN" altLang="en-US" sz="4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 name="标题 21"/>
          <p:cNvSpPr>
            <a:spLocks noGrp="1"/>
          </p:cNvSpPr>
          <p:nvPr>
            <p:ph type="title"/>
          </p:nvPr>
        </p:nvSpPr>
        <p:spPr/>
        <p:txBody>
          <a:bodyPr/>
          <a:lstStyle/>
          <a:p>
            <a:r>
              <a:rPr lang="zh-CN" altLang="en-US" dirty="0"/>
              <a:t>图像分类和目标定位</a:t>
            </a:r>
            <a:endParaRPr lang="zh-CN"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1318260" y="624840"/>
            <a:ext cx="10272395" cy="2143125"/>
          </a:xfrm>
          <a:prstGeom prst="rect">
            <a:avLst/>
          </a:prstGeom>
          <a:noFill/>
        </p:spPr>
        <p:txBody>
          <a:bodyPr vert="horz" wrap="square" rtlCol="0" anchor="ctr" anchorCtr="0">
            <a:noAutofit/>
          </a:bodyPr>
          <a:lstStyle/>
          <a:p>
            <a:r>
              <a:rPr lang="zh-CN" altLang="zh-CN" sz="2800" dirty="0"/>
              <a:t>请问深度学习和传统的机器学习有什么区别？</a:t>
            </a:r>
            <a:r>
              <a:rPr lang="zh-CN" altLang="en-US" sz="2800" dirty="0"/>
              <a:t>从数据大小、硬件要求、特征构建和解决问题方式等方面出发。</a:t>
            </a:r>
            <a:endParaRPr lang="zh-CN" altLang="en-US" sz="2800" dirty="0"/>
          </a:p>
        </p:txBody>
      </p:sp>
      <p:sp>
        <p:nvSpPr>
          <p:cNvPr id="2" name="圆角矩形 1"/>
          <p:cNvSpPr/>
          <p:nvPr>
            <p:custDataLst>
              <p:tags r:id="rId2"/>
            </p:custDataLst>
          </p:nvPr>
        </p:nvSpPr>
        <p:spPr>
          <a:xfrm>
            <a:off x="8915400" y="6214745"/>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作答</a:t>
            </a:r>
            <a:endParaRPr lang="zh-CN" altLang="en-US" sz="1600">
              <a:solidFill>
                <a:srgbClr val="FFFFFF"/>
              </a:solidFill>
              <a:latin typeface="微软雅黑" panose="020B0503020204020204" charset="-122"/>
              <a:ea typeface="微软雅黑" panose="020B0503020204020204" charset="-122"/>
            </a:endParaRPr>
          </a:p>
        </p:txBody>
      </p:sp>
      <p:sp>
        <p:nvSpPr>
          <p:cNvPr id="100" name="文本框 99"/>
          <p:cNvSpPr txBox="1"/>
          <p:nvPr/>
        </p:nvSpPr>
        <p:spPr>
          <a:xfrm>
            <a:off x="1221740" y="2710815"/>
            <a:ext cx="9852025" cy="2245360"/>
          </a:xfrm>
          <a:prstGeom prst="rect">
            <a:avLst/>
          </a:prstGeom>
          <a:noFill/>
          <a:ln w="9525">
            <a:noFill/>
          </a:ln>
        </p:spPr>
        <p:txBody>
          <a:bodyPr wrap="square">
            <a:spAutoFit/>
          </a:bodyPr>
          <a:p>
            <a:pPr indent="0"/>
            <a:r>
              <a:rPr lang="zh-CN" sz="2000" b="0">
                <a:ea typeface="楷体" panose="02010609060101010101" pitchFamily="49" charset="-122"/>
              </a:rPr>
              <a:t>数据：深度学习适合处理大数据，机器学习算法更适用于小数据；硬件：深度学习由于巨大的计算量，需要大量计算资源，比如</a:t>
            </a:r>
            <a:r>
              <a:rPr lang="en-US" sz="2000" b="0">
                <a:latin typeface="Times New Roman" panose="02020603050405020304" pitchFamily="16" charset="0"/>
                <a:ea typeface="楷体" panose="02010609060101010101" pitchFamily="49" charset="-122"/>
              </a:rPr>
              <a:t>GPU</a:t>
            </a:r>
            <a:r>
              <a:rPr lang="zh-CN" sz="2000" b="0">
                <a:ea typeface="楷体" panose="02010609060101010101" pitchFamily="49" charset="-122"/>
              </a:rPr>
              <a:t>，机器学习算法对计算资源的需求相对较低；特征构建：深度学习试图从数据中学习特征，机器学习中许多特征都需要由行业专家确定，并手工构造；解决问题方式：深度学习通常利用</a:t>
            </a:r>
            <a:r>
              <a:rPr lang="en-US" sz="2000" b="0">
                <a:latin typeface="Times New Roman" panose="02020603050405020304" pitchFamily="16" charset="0"/>
                <a:ea typeface="楷体" panose="02010609060101010101" pitchFamily="49" charset="-122"/>
              </a:rPr>
              <a:t>“</a:t>
            </a:r>
            <a:r>
              <a:rPr lang="zh-CN" sz="2000" b="0">
                <a:ea typeface="楷体" panose="02010609060101010101" pitchFamily="49" charset="-122"/>
              </a:rPr>
              <a:t>端到端</a:t>
            </a:r>
            <a:r>
              <a:rPr lang="en-US" sz="2000" b="0">
                <a:latin typeface="Times New Roman" panose="02020603050405020304" pitchFamily="16" charset="0"/>
                <a:ea typeface="楷体" panose="02010609060101010101" pitchFamily="49" charset="-122"/>
              </a:rPr>
              <a:t>”</a:t>
            </a:r>
            <a:r>
              <a:rPr lang="zh-CN" sz="2000" b="0">
                <a:ea typeface="楷体" panose="02010609060101010101" pitchFamily="49" charset="-122"/>
              </a:rPr>
              <a:t>的方式构建模型，机器学习通常将问题分为几个步骤，每个步骤逐一解决，然后将结果组合。</a:t>
            </a:r>
            <a:endParaRPr lang="zh-CN" altLang="en-US" sz="2000" b="0">
              <a:ea typeface="楷体" panose="02010609060101010101" pitchFamily="49" charset="-122"/>
            </a:endParaRPr>
          </a:p>
        </p:txBody>
      </p:sp>
      <p:grpSp>
        <p:nvGrpSpPr>
          <p:cNvPr id="9" name="组合 8"/>
          <p:cNvGrpSpPr/>
          <p:nvPr>
            <p:custDataLst>
              <p:tags r:id="rId3"/>
            </p:custDataLst>
          </p:nvPr>
        </p:nvGrpSpPr>
        <p:grpSpPr>
          <a:xfrm>
            <a:off x="0" y="0"/>
            <a:ext cx="4286250" cy="490220"/>
            <a:chOff x="-5270500" y="0"/>
            <a:chExt cx="5715000" cy="653627"/>
          </a:xfrm>
        </p:grpSpPr>
        <p:sp>
          <p:nvSpPr>
            <p:cNvPr id="5" name="TitleBackground"/>
            <p:cNvSpPr/>
            <p:nvPr>
              <p:custDataLst>
                <p:tags r:id="rId4"/>
              </p:custDataLst>
            </p:nvPr>
          </p:nvSpPr>
          <p:spPr>
            <a:xfrm>
              <a:off x="-5270500" y="0"/>
              <a:ext cx="5715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ColorBlock"/>
            <p:cNvSpPr/>
            <p:nvPr>
              <p:custDataLst>
                <p:tags r:id="rId5"/>
              </p:custDataLst>
            </p:nvPr>
          </p:nvSpPr>
          <p:spPr>
            <a:xfrm>
              <a:off x="-52705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TypeText"/>
            <p:cNvSpPr txBox="1"/>
            <p:nvPr>
              <p:custDataLst>
                <p:tags r:id="rId6"/>
              </p:custDataLst>
            </p:nvPr>
          </p:nvSpPr>
          <p:spPr>
            <a:xfrm>
              <a:off x="-4931833" y="0"/>
              <a:ext cx="1905000" cy="635000"/>
            </a:xfrm>
            <a:prstGeom prst="rect">
              <a:avLst/>
            </a:prstGeom>
            <a:noFill/>
          </p:spPr>
          <p:txBody>
            <a:bodyPr vert="horz" wrap="none" rtlCol="0" anchor="ctr" anchorCtr="0">
              <a:noAutofit/>
            </a:bodyPr>
            <a:lstStyle/>
            <a:p>
              <a:r>
                <a:rPr lang="zh-CN" altLang="en-US" sz="1950">
                  <a:solidFill>
                    <a:srgbClr val="000000"/>
                  </a:solidFill>
                  <a:latin typeface="微软雅黑" panose="020B0503020204020204" charset="-122"/>
                  <a:ea typeface="微软雅黑" panose="020B0503020204020204" charset="-122"/>
                  <a:sym typeface="微软雅黑" panose="020B0503020204020204" charset="-122"/>
                </a:rPr>
                <a:t>主观题</a:t>
              </a:r>
              <a:endParaRPr lang="zh-CN" altLang="en-US" sz="195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TipText"/>
            <p:cNvSpPr txBox="1"/>
            <p:nvPr>
              <p:custDataLst>
                <p:tags r:id="rId7"/>
              </p:custDataLst>
            </p:nvPr>
          </p:nvSpPr>
          <p:spPr>
            <a:xfrm>
              <a:off x="-3697393" y="145627"/>
              <a:ext cx="2286000" cy="508000"/>
            </a:xfrm>
            <a:prstGeom prst="rect">
              <a:avLst/>
            </a:prstGeom>
            <a:noFill/>
          </p:spPr>
          <p:txBody>
            <a:bodyPr vert="horz" wrap="none" rtlCol="0" anchor="ctr" anchorCtr="0">
              <a:noAutofit/>
            </a:bodyPr>
            <a:lstStyle/>
            <a:p>
              <a:r>
                <a:rPr lang="en-US" altLang="zh-CN" sz="1500">
                  <a:solidFill>
                    <a:srgbClr val="808080"/>
                  </a:solidFill>
                  <a:latin typeface="微软雅黑" panose="020B0503020204020204" charset="-122"/>
                  <a:ea typeface="微软雅黑" panose="020B0503020204020204" charset="-122"/>
                  <a:sym typeface="微软雅黑" panose="020B0503020204020204" charset="-122"/>
                </a:rPr>
                <a:t>2</a:t>
              </a:r>
              <a:r>
                <a:rPr lang="zh-CN" altLang="en-US" sz="15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15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10" name="图片 9" descr="tmp3FFA"/>
          <p:cNvPicPr>
            <a:picLocks noChangeAspect="1"/>
          </p:cNvPicPr>
          <p:nvPr>
            <p:custDataLst>
              <p:tags r:id="rId8"/>
            </p:custDataLst>
          </p:nvPr>
        </p:nvPicPr>
        <p:blipFill>
          <a:blip r:embed="rId9"/>
          <a:stretch>
            <a:fillRect/>
          </a:stretch>
        </p:blipFill>
        <p:spPr>
          <a:xfrm>
            <a:off x="10642600" y="63500"/>
            <a:ext cx="1422400" cy="508000"/>
          </a:xfrm>
          <a:prstGeom prst="rect">
            <a:avLst/>
          </a:prstGeom>
        </p:spPr>
      </p:pic>
    </p:spTree>
    <p:custDataLst>
      <p:tags r:id="rId10"/>
    </p:custData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图像分类</a:t>
            </a:r>
            <a:endParaRPr lang="zh-CN" altLang="en-US" dirty="0"/>
          </a:p>
        </p:txBody>
      </p:sp>
      <p:pic>
        <p:nvPicPr>
          <p:cNvPr id="4" name="内容占位符 3"/>
          <p:cNvPicPr>
            <a:picLocks noGrp="1" noChangeAspect="1"/>
          </p:cNvPicPr>
          <p:nvPr>
            <p:ph idx="1"/>
          </p:nvPr>
        </p:nvPicPr>
        <p:blipFill>
          <a:blip r:embed="rId1"/>
          <a:stretch>
            <a:fillRect/>
          </a:stretch>
        </p:blipFill>
        <p:spPr>
          <a:xfrm>
            <a:off x="3113804" y="827403"/>
            <a:ext cx="5964390" cy="4976616"/>
          </a:xfrm>
          <a:prstGeom prst="rect">
            <a:avLst/>
          </a:prstGeom>
        </p:spPr>
      </p:pic>
      <p:sp>
        <p:nvSpPr>
          <p:cNvPr id="5" name="矩形 4"/>
          <p:cNvSpPr/>
          <p:nvPr/>
        </p:nvSpPr>
        <p:spPr>
          <a:xfrm>
            <a:off x="394447" y="5934426"/>
            <a:ext cx="11094180" cy="646331"/>
          </a:xfrm>
          <a:prstGeom prst="rect">
            <a:avLst/>
          </a:prstGeom>
        </p:spPr>
        <p:txBody>
          <a:bodyPr wrap="square">
            <a:spAutoFit/>
          </a:bodyPr>
          <a:lstStyle/>
          <a:p>
            <a:r>
              <a:rPr lang="en-US" altLang="zh-CN" dirty="0" err="1"/>
              <a:t>Krizhevsky</a:t>
            </a:r>
            <a:r>
              <a:rPr lang="en-US" altLang="zh-CN" dirty="0"/>
              <a:t>, Alex, Ilya </a:t>
            </a:r>
            <a:r>
              <a:rPr lang="en-US" altLang="zh-CN" dirty="0" err="1"/>
              <a:t>Sutskever</a:t>
            </a:r>
            <a:r>
              <a:rPr lang="en-US" altLang="zh-CN" dirty="0"/>
              <a:t>, and Geoffrey E. Hinton. “</a:t>
            </a:r>
            <a:r>
              <a:rPr lang="en-US" altLang="zh-CN" dirty="0" err="1"/>
              <a:t>Imagenet</a:t>
            </a:r>
            <a:r>
              <a:rPr lang="en-US" altLang="zh-CN" dirty="0"/>
              <a:t> classification with deep convolutional neural networks.”    </a:t>
            </a:r>
            <a:r>
              <a:rPr lang="en-US" altLang="zh-CN" i="1" dirty="0"/>
              <a:t>Advances in neural information processing systems</a:t>
            </a:r>
            <a:r>
              <a:rPr lang="en-US" altLang="zh-CN" dirty="0"/>
              <a:t> 25 (2012).</a:t>
            </a:r>
            <a:endParaRPr lang="en-US" altLang="zh-CN"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图像分类</a:t>
            </a:r>
            <a:endParaRPr lang="zh-CN" altLang="en-US" dirty="0"/>
          </a:p>
        </p:txBody>
      </p:sp>
      <p:sp>
        <p:nvSpPr>
          <p:cNvPr id="3" name="内容占位符 2"/>
          <p:cNvSpPr>
            <a:spLocks noGrp="1"/>
          </p:cNvSpPr>
          <p:nvPr>
            <p:ph idx="1"/>
          </p:nvPr>
        </p:nvSpPr>
        <p:spPr>
          <a:xfrm>
            <a:off x="394447" y="789709"/>
            <a:ext cx="11614134" cy="5943595"/>
          </a:xfrm>
        </p:spPr>
        <p:txBody>
          <a:bodyPr>
            <a:normAutofit fontScale="92500"/>
          </a:bodyPr>
          <a:lstStyle/>
          <a:p>
            <a:r>
              <a:rPr lang="en-US" altLang="zh-CN" dirty="0"/>
              <a:t>[</a:t>
            </a:r>
            <a:r>
              <a:rPr lang="en-US" altLang="zh-CN" dirty="0" err="1"/>
              <a:t>AlexNet</a:t>
            </a:r>
            <a:r>
              <a:rPr lang="en-US" altLang="zh-CN" dirty="0"/>
              <a:t>] </a:t>
            </a:r>
            <a:r>
              <a:rPr lang="en-US" altLang="zh-CN" b="0" dirty="0" err="1"/>
              <a:t>Krizhevsky</a:t>
            </a:r>
            <a:r>
              <a:rPr lang="en-US" altLang="zh-CN" b="0" dirty="0"/>
              <a:t>, Alex, Ilya </a:t>
            </a:r>
            <a:r>
              <a:rPr lang="en-US" altLang="zh-CN" b="0" dirty="0" err="1"/>
              <a:t>Sutskever</a:t>
            </a:r>
            <a:r>
              <a:rPr lang="en-US" altLang="zh-CN" b="0" dirty="0"/>
              <a:t>, and Geoffrey E. Hinton. "</a:t>
            </a:r>
            <a:r>
              <a:rPr lang="en-US" altLang="zh-CN" b="0" dirty="0" err="1"/>
              <a:t>Imagenet</a:t>
            </a:r>
            <a:r>
              <a:rPr lang="en-US" altLang="zh-CN" b="0" dirty="0"/>
              <a:t> classification with deep convolutional neural networks." </a:t>
            </a:r>
            <a:r>
              <a:rPr lang="en-US" altLang="zh-CN" b="0" i="1" dirty="0"/>
              <a:t>Advances in neural information processing systems</a:t>
            </a:r>
            <a:r>
              <a:rPr lang="en-US" altLang="zh-CN" b="0" dirty="0"/>
              <a:t> 25 (2012).</a:t>
            </a:r>
            <a:endParaRPr lang="en-US" altLang="zh-CN" b="0" dirty="0"/>
          </a:p>
          <a:p>
            <a:r>
              <a:rPr lang="en-US" altLang="zh-CN" dirty="0"/>
              <a:t>[</a:t>
            </a:r>
            <a:r>
              <a:rPr lang="en-US" altLang="zh-CN" dirty="0" err="1"/>
              <a:t>VGGNet</a:t>
            </a:r>
            <a:r>
              <a:rPr lang="en-US" altLang="zh-CN" dirty="0"/>
              <a:t>] </a:t>
            </a:r>
            <a:r>
              <a:rPr lang="en-US" altLang="zh-CN" b="0" dirty="0" err="1"/>
              <a:t>Simonyan</a:t>
            </a:r>
            <a:r>
              <a:rPr lang="en-US" altLang="zh-CN" b="0" dirty="0"/>
              <a:t>, Karen, and Andrew Zisserman. "Very deep convolutional networks for large-scale image recognition." </a:t>
            </a:r>
            <a:r>
              <a:rPr lang="en-US" altLang="zh-CN" b="0" i="1" dirty="0"/>
              <a:t>ICLR 2015</a:t>
            </a:r>
            <a:r>
              <a:rPr lang="en-US" altLang="zh-CN" b="0" dirty="0"/>
              <a:t>.</a:t>
            </a:r>
            <a:endParaRPr lang="en-US" altLang="zh-CN" b="0" dirty="0"/>
          </a:p>
          <a:p>
            <a:r>
              <a:rPr lang="en-US" altLang="zh-CN" dirty="0"/>
              <a:t>[</a:t>
            </a:r>
            <a:r>
              <a:rPr lang="en-US" altLang="zh-CN" dirty="0" err="1"/>
              <a:t>ResNet</a:t>
            </a:r>
            <a:r>
              <a:rPr lang="en-US" altLang="zh-CN" dirty="0"/>
              <a:t>] </a:t>
            </a:r>
            <a:r>
              <a:rPr lang="en-US" altLang="zh-CN" b="0" dirty="0"/>
              <a:t>He, </a:t>
            </a:r>
            <a:r>
              <a:rPr lang="en-US" altLang="zh-CN" b="0" dirty="0" err="1"/>
              <a:t>Kaiming</a:t>
            </a:r>
            <a:r>
              <a:rPr lang="en-US" altLang="zh-CN" b="0" dirty="0"/>
              <a:t>, </a:t>
            </a:r>
            <a:r>
              <a:rPr lang="en-US" altLang="zh-CN" b="0" dirty="0" err="1"/>
              <a:t>Xiangyu</a:t>
            </a:r>
            <a:r>
              <a:rPr lang="en-US" altLang="zh-CN" b="0" dirty="0"/>
              <a:t> Zhang, </a:t>
            </a:r>
            <a:r>
              <a:rPr lang="en-US" altLang="zh-CN" b="0" dirty="0" err="1"/>
              <a:t>Shaoqing</a:t>
            </a:r>
            <a:r>
              <a:rPr lang="en-US" altLang="zh-CN" b="0" dirty="0"/>
              <a:t> Ren, and Jian Sun. "Deep residual learning for image recognition." In </a:t>
            </a:r>
            <a:r>
              <a:rPr lang="en-US" altLang="zh-CN" b="0" i="1" dirty="0"/>
              <a:t>Proceedings of the IEEE conference on computer vision and pattern recognition (CVPR)</a:t>
            </a:r>
            <a:r>
              <a:rPr lang="en-US" altLang="zh-CN" b="0" dirty="0"/>
              <a:t>, pp. 770-778. 2016.</a:t>
            </a:r>
            <a:endParaRPr lang="zh-CN" altLang="en-US"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目标检测</a:t>
            </a:r>
            <a:endParaRPr lang="zh-CN" altLang="en-US" dirty="0"/>
          </a:p>
        </p:txBody>
      </p:sp>
      <p:pic>
        <p:nvPicPr>
          <p:cNvPr id="4" name="内容占位符 3"/>
          <p:cNvPicPr>
            <a:picLocks noGrp="1" noChangeAspect="1"/>
          </p:cNvPicPr>
          <p:nvPr>
            <p:ph idx="1"/>
          </p:nvPr>
        </p:nvPicPr>
        <p:blipFill>
          <a:blip r:embed="rId1"/>
          <a:stretch>
            <a:fillRect/>
          </a:stretch>
        </p:blipFill>
        <p:spPr>
          <a:xfrm>
            <a:off x="3105989" y="1092140"/>
            <a:ext cx="6374468" cy="4851474"/>
          </a:xfrm>
          <a:prstGeom prst="rect">
            <a:avLst/>
          </a:prstGeom>
        </p:spPr>
      </p:pic>
      <p:sp>
        <p:nvSpPr>
          <p:cNvPr id="5" name="矩形 4"/>
          <p:cNvSpPr/>
          <p:nvPr/>
        </p:nvSpPr>
        <p:spPr>
          <a:xfrm>
            <a:off x="169611" y="6205299"/>
            <a:ext cx="11558124" cy="369332"/>
          </a:xfrm>
          <a:prstGeom prst="rect">
            <a:avLst/>
          </a:prstGeom>
        </p:spPr>
        <p:txBody>
          <a:bodyPr wrap="square">
            <a:spAutoFit/>
          </a:bodyPr>
          <a:lstStyle/>
          <a:p>
            <a:r>
              <a:rPr lang="en-US" altLang="zh-CN" dirty="0" err="1"/>
              <a:t>Girshick</a:t>
            </a:r>
            <a:r>
              <a:rPr lang="en-US" altLang="zh-CN" dirty="0"/>
              <a:t>, Ross. "Fast r-</a:t>
            </a:r>
            <a:r>
              <a:rPr lang="en-US" altLang="zh-CN" dirty="0" err="1"/>
              <a:t>cnn</a:t>
            </a:r>
            <a:r>
              <a:rPr lang="en-US" altLang="zh-CN" dirty="0"/>
              <a:t>." </a:t>
            </a:r>
            <a:r>
              <a:rPr lang="en-US" altLang="zh-CN" i="1" dirty="0"/>
              <a:t>Proceedings of the IEEE international conference on computer vision</a:t>
            </a:r>
            <a:r>
              <a:rPr lang="en-US" altLang="zh-CN" dirty="0"/>
              <a:t>. 2015.</a:t>
            </a:r>
            <a:endParaRPr lang="en-US" altLang="zh-CN"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96884" y="3018628"/>
            <a:ext cx="1501217" cy="1004263"/>
          </a:xfrm>
          <a:prstGeom prst="rect">
            <a:avLst/>
          </a:prstGeom>
        </p:spPr>
      </p:pic>
      <p:sp>
        <p:nvSpPr>
          <p:cNvPr id="4" name="箭头: 右 3"/>
          <p:cNvSpPr/>
          <p:nvPr/>
        </p:nvSpPr>
        <p:spPr>
          <a:xfrm>
            <a:off x="1694591" y="3397292"/>
            <a:ext cx="559183" cy="246933"/>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 name="矩形: 圆角 4"/>
          <p:cNvSpPr/>
          <p:nvPr/>
        </p:nvSpPr>
        <p:spPr>
          <a:xfrm>
            <a:off x="2354609" y="3018628"/>
            <a:ext cx="1283368" cy="1004263"/>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lvl="0" algn="ctr"/>
            <a:r>
              <a:rPr lang="en-US" altLang="zh-CN" sz="2800">
                <a:solidFill>
                  <a:prstClr val="black"/>
                </a:solidFill>
                <a:latin typeface="Times New Roman" panose="02020603050405020304" pitchFamily="16" charset="0"/>
                <a:ea typeface="黑体" panose="02010609060101010101" pitchFamily="49" charset="-122"/>
                <a:cs typeface="Times New Roman" panose="02020603050405020304" pitchFamily="16" charset="0"/>
              </a:rPr>
              <a:t>CNN</a:t>
            </a:r>
            <a:endParaRPr lang="zh-CN" altLang="en-US" sz="2800" dirty="0">
              <a:solidFill>
                <a:prstClr val="black"/>
              </a:solidFill>
              <a:latin typeface="Times New Roman" panose="02020603050405020304" pitchFamily="16" charset="0"/>
              <a:ea typeface="黑体" panose="02010609060101010101" pitchFamily="49" charset="-122"/>
              <a:cs typeface="Times New Roman" panose="02020603050405020304" pitchFamily="16" charset="0"/>
            </a:endParaRPr>
          </a:p>
        </p:txBody>
      </p:sp>
      <p:sp>
        <p:nvSpPr>
          <p:cNvPr id="7" name="箭头: 右 6"/>
          <p:cNvSpPr/>
          <p:nvPr/>
        </p:nvSpPr>
        <p:spPr>
          <a:xfrm>
            <a:off x="3738813" y="3401725"/>
            <a:ext cx="559183" cy="246933"/>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 name="矩形 5"/>
          <p:cNvSpPr/>
          <p:nvPr/>
        </p:nvSpPr>
        <p:spPr>
          <a:xfrm>
            <a:off x="4362164" y="2761295"/>
            <a:ext cx="60959" cy="1420872"/>
          </a:xfrm>
          <a:prstGeom prst="rect">
            <a:avLst/>
          </a:prstGeom>
          <a:solidFill>
            <a:schemeClr val="tx1">
              <a:lumMod val="50000"/>
              <a:lumOff val="50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8" name="文本框 7"/>
          <p:cNvSpPr txBox="1"/>
          <p:nvPr/>
        </p:nvSpPr>
        <p:spPr>
          <a:xfrm>
            <a:off x="3821315" y="4310503"/>
            <a:ext cx="1081696" cy="1815882"/>
          </a:xfrm>
          <a:prstGeom prst="rect">
            <a:avLst/>
          </a:prstGeom>
          <a:noFill/>
        </p:spPr>
        <p:txBody>
          <a:bodyPr wrap="square" rtlCol="0">
            <a:spAutoFit/>
          </a:bodyP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4096</a:t>
            </a:r>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维特征向量</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0" name="文本框 9"/>
          <p:cNvSpPr txBox="1"/>
          <p:nvPr/>
        </p:nvSpPr>
        <p:spPr>
          <a:xfrm>
            <a:off x="6536250" y="1345984"/>
            <a:ext cx="3064950" cy="523220"/>
          </a:xfrm>
          <a:prstGeom prst="rect">
            <a:avLst/>
          </a:prstGeom>
          <a:noFill/>
        </p:spPr>
        <p:txBody>
          <a:bodyPr wrap="square" rtlCol="0">
            <a:spAutoFit/>
          </a:bodyPr>
          <a:lstStyle/>
          <a:p>
            <a:pPr algn="ctr"/>
            <a:r>
              <a:rPr lang="zh-CN" altLang="en-US" sz="2800" b="1" dirty="0">
                <a:latin typeface="Times New Roman" panose="02020603050405020304" pitchFamily="16" charset="0"/>
                <a:ea typeface="黑体" panose="02010609060101010101" pitchFamily="49" charset="-122"/>
                <a:cs typeface="Times New Roman" panose="02020603050405020304" pitchFamily="16" charset="0"/>
              </a:rPr>
              <a:t>类别置信度</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1" name="文本框 10"/>
          <p:cNvSpPr txBox="1"/>
          <p:nvPr/>
        </p:nvSpPr>
        <p:spPr>
          <a:xfrm>
            <a:off x="7127468" y="1903990"/>
            <a:ext cx="3400832" cy="523220"/>
          </a:xfrm>
          <a:prstGeom prst="rect">
            <a:avLst/>
          </a:prstGeom>
          <a:noFill/>
        </p:spPr>
        <p:txBody>
          <a:bodyPr wrap="square" rtlCol="0">
            <a:spAutoFit/>
          </a:bodyPr>
          <a:lstStyle/>
          <a:p>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汽车：</a:t>
            </a: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0.58</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3" name="箭头: 右 12"/>
          <p:cNvSpPr/>
          <p:nvPr/>
        </p:nvSpPr>
        <p:spPr>
          <a:xfrm rot="19887281">
            <a:off x="4853453" y="2189187"/>
            <a:ext cx="1749988" cy="163955"/>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4" name="文本框 13"/>
          <p:cNvSpPr txBox="1"/>
          <p:nvPr/>
        </p:nvSpPr>
        <p:spPr>
          <a:xfrm>
            <a:off x="4251586" y="911506"/>
            <a:ext cx="2823535" cy="954107"/>
          </a:xfrm>
          <a:prstGeom prst="rect">
            <a:avLst/>
          </a:prstGeom>
          <a:noFill/>
        </p:spPr>
        <p:txBody>
          <a:bodyPr wrap="square" rtlCol="0">
            <a:spAutoFit/>
          </a:bodyPr>
          <a:lstStyle/>
          <a:p>
            <a:pPr algn="ctr"/>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全连接层</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4096-&gt;1000</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5" name="矩形 14"/>
          <p:cNvSpPr/>
          <p:nvPr/>
        </p:nvSpPr>
        <p:spPr>
          <a:xfrm>
            <a:off x="7290224" y="2209279"/>
            <a:ext cx="355600" cy="64008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eaVert" rtlCol="0" anchor="ct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6" name="文本框 15"/>
          <p:cNvSpPr txBox="1"/>
          <p:nvPr/>
        </p:nvSpPr>
        <p:spPr>
          <a:xfrm>
            <a:off x="7127468" y="2749912"/>
            <a:ext cx="2973282" cy="523220"/>
          </a:xfrm>
          <a:prstGeom prst="rect">
            <a:avLst/>
          </a:prstGeom>
          <a:noFill/>
        </p:spPr>
        <p:txBody>
          <a:bodyPr wrap="square" rtlCol="0">
            <a:spAutoFit/>
          </a:bodyPr>
          <a:lstStyle/>
          <a:p>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火车：</a:t>
            </a: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0.05</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7" name="矩形 16"/>
          <p:cNvSpPr/>
          <p:nvPr/>
        </p:nvSpPr>
        <p:spPr>
          <a:xfrm>
            <a:off x="7299537" y="3268329"/>
            <a:ext cx="355600" cy="64008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eaVert" rtlCol="0" anchor="ct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8" name="箭头: 右 17"/>
          <p:cNvSpPr/>
          <p:nvPr/>
        </p:nvSpPr>
        <p:spPr>
          <a:xfrm rot="1711266">
            <a:off x="4853599" y="4313222"/>
            <a:ext cx="1749988" cy="163955"/>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19" name="文本框 18"/>
          <p:cNvSpPr txBox="1"/>
          <p:nvPr/>
        </p:nvSpPr>
        <p:spPr>
          <a:xfrm>
            <a:off x="4533687" y="4853218"/>
            <a:ext cx="2343683" cy="954107"/>
          </a:xfrm>
          <a:prstGeom prst="rect">
            <a:avLst/>
          </a:prstGeom>
          <a:noFill/>
        </p:spPr>
        <p:txBody>
          <a:bodyPr wrap="square" rtlCol="0">
            <a:spAutoFit/>
          </a:bodyPr>
          <a:lstStyle/>
          <a:p>
            <a:pPr algn="ctr"/>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全连接层</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4096-&gt;4</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0" name="文本框 19"/>
          <p:cNvSpPr txBox="1"/>
          <p:nvPr/>
        </p:nvSpPr>
        <p:spPr>
          <a:xfrm>
            <a:off x="6490412" y="4326126"/>
            <a:ext cx="3400832"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Bounding Box</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1" name="文本框 20"/>
          <p:cNvSpPr txBox="1"/>
          <p:nvPr/>
        </p:nvSpPr>
        <p:spPr>
          <a:xfrm>
            <a:off x="6845273" y="4772658"/>
            <a:ext cx="2446903" cy="523220"/>
          </a:xfrm>
          <a:prstGeom prst="rect">
            <a:avLst/>
          </a:prstGeom>
          <a:noFill/>
        </p:spPr>
        <p:txBody>
          <a:bodyPr wrap="square" rtlCol="0">
            <a:spAutoFit/>
          </a:bodyP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(x, y, w, h)</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9" name="标题 8"/>
          <p:cNvSpPr>
            <a:spLocks noGrp="1"/>
          </p:cNvSpPr>
          <p:nvPr>
            <p:ph type="title"/>
          </p:nvPr>
        </p:nvSpPr>
        <p:spPr/>
        <p:txBody>
          <a:bodyPr/>
          <a:lstStyle/>
          <a:p>
            <a:r>
              <a:rPr lang="zh-CN" altLang="en-US" dirty="0"/>
              <a:t>图像分类和目标定位</a:t>
            </a:r>
            <a:endParaRPr lang="zh-CN" altLang="en-US"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文本框 67"/>
          <p:cNvSpPr txBox="1"/>
          <p:nvPr/>
        </p:nvSpPr>
        <p:spPr>
          <a:xfrm>
            <a:off x="6845273" y="4772658"/>
            <a:ext cx="2446903" cy="523220"/>
          </a:xfrm>
          <a:prstGeom prst="rect">
            <a:avLst/>
          </a:prstGeom>
          <a:noFill/>
        </p:spPr>
        <p:txBody>
          <a:bodyPr wrap="square" rtlCol="0">
            <a:spAutoFit/>
          </a:bodyP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(x, y, w, h)</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9" name="文本框 58"/>
          <p:cNvSpPr txBox="1"/>
          <p:nvPr/>
        </p:nvSpPr>
        <p:spPr>
          <a:xfrm>
            <a:off x="7127468" y="1903990"/>
            <a:ext cx="3400832" cy="523220"/>
          </a:xfrm>
          <a:prstGeom prst="rect">
            <a:avLst/>
          </a:prstGeom>
          <a:noFill/>
        </p:spPr>
        <p:txBody>
          <a:bodyPr wrap="square" rtlCol="0">
            <a:spAutoFit/>
          </a:bodyPr>
          <a:lstStyle/>
          <a:p>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汽车：</a:t>
            </a: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0.58</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 name="箭头: 右 21"/>
          <p:cNvSpPr/>
          <p:nvPr/>
        </p:nvSpPr>
        <p:spPr>
          <a:xfrm>
            <a:off x="9189872" y="2406752"/>
            <a:ext cx="496544" cy="208499"/>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3" name="文本框 22"/>
          <p:cNvSpPr txBox="1"/>
          <p:nvPr/>
        </p:nvSpPr>
        <p:spPr>
          <a:xfrm>
            <a:off x="9449845" y="2191906"/>
            <a:ext cx="2570753" cy="523220"/>
          </a:xfrm>
          <a:prstGeom prst="rect">
            <a:avLst/>
          </a:prstGeom>
          <a:noFill/>
        </p:spPr>
        <p:txBody>
          <a:bodyPr wrap="square" rtlCol="0">
            <a:spAutoFit/>
          </a:bodyPr>
          <a:lstStyle/>
          <a:p>
            <a:pPr algn="ctr"/>
            <a:r>
              <a:rPr lang="en-US" altLang="zh-CN" sz="2800" b="1" dirty="0" err="1">
                <a:latin typeface="Times New Roman" panose="02020603050405020304" pitchFamily="16" charset="0"/>
                <a:ea typeface="黑体" panose="02010609060101010101" pitchFamily="49" charset="-122"/>
                <a:cs typeface="Times New Roman" panose="02020603050405020304" pitchFamily="16" charset="0"/>
              </a:rPr>
              <a:t>Softmax</a:t>
            </a: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 Loss</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 name="文本框 23"/>
          <p:cNvSpPr txBox="1"/>
          <p:nvPr/>
        </p:nvSpPr>
        <p:spPr>
          <a:xfrm>
            <a:off x="9278446" y="1039795"/>
            <a:ext cx="2913553" cy="523220"/>
          </a:xfrm>
          <a:prstGeom prst="rect">
            <a:avLst/>
          </a:prstGeom>
          <a:noFill/>
        </p:spPr>
        <p:txBody>
          <a:bodyPr wrap="square" rtlCol="0">
            <a:spAutoFit/>
          </a:bodyPr>
          <a:lstStyle/>
          <a:p>
            <a:pPr algn="ctr"/>
            <a:r>
              <a:rPr lang="zh-CN" altLang="en-US" sz="2800" b="1" dirty="0">
                <a:latin typeface="Times New Roman" panose="02020603050405020304" pitchFamily="16" charset="0"/>
                <a:ea typeface="黑体" panose="02010609060101010101" pitchFamily="49" charset="-122"/>
                <a:cs typeface="Times New Roman" panose="02020603050405020304" pitchFamily="16" charset="0"/>
              </a:rPr>
              <a:t>正确类别</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9" name="直接箭头连接符 8"/>
          <p:cNvCxnSpPr>
            <a:stCxn id="24" idx="2"/>
            <a:endCxn id="23" idx="0"/>
          </p:cNvCxnSpPr>
          <p:nvPr/>
        </p:nvCxnSpPr>
        <p:spPr>
          <a:xfrm flipH="1">
            <a:off x="10735222" y="1563015"/>
            <a:ext cx="1" cy="628891"/>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9811655" y="1533587"/>
            <a:ext cx="1281840" cy="523220"/>
          </a:xfrm>
          <a:prstGeom prst="rect">
            <a:avLst/>
          </a:prstGeom>
          <a:noFill/>
        </p:spPr>
        <p:txBody>
          <a:bodyPr wrap="square" rtlCol="0">
            <a:spAutoFit/>
          </a:bodyPr>
          <a:lstStyle/>
          <a:p>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汽车</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 name="箭头: 右 28"/>
          <p:cNvSpPr/>
          <p:nvPr/>
        </p:nvSpPr>
        <p:spPr>
          <a:xfrm>
            <a:off x="9275428" y="4779882"/>
            <a:ext cx="496544" cy="208499"/>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 name="文本框 29"/>
          <p:cNvSpPr txBox="1"/>
          <p:nvPr/>
        </p:nvSpPr>
        <p:spPr>
          <a:xfrm>
            <a:off x="9451440" y="4549782"/>
            <a:ext cx="2593745"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L2 Loss</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 name="文本框 31"/>
          <p:cNvSpPr txBox="1"/>
          <p:nvPr/>
        </p:nvSpPr>
        <p:spPr>
          <a:xfrm>
            <a:off x="9190718" y="5592093"/>
            <a:ext cx="3115189"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Correct Box</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mc:AlternateContent xmlns:mc="http://schemas.openxmlformats.org/markup-compatibility/2006">
        <mc:Choice xmlns:a14="http://schemas.microsoft.com/office/drawing/2010/main" Requires="a14">
          <p:sp>
            <p:nvSpPr>
              <p:cNvPr id="33" name="文本框 32"/>
              <p:cNvSpPr txBox="1"/>
              <p:nvPr/>
            </p:nvSpPr>
            <p:spPr>
              <a:xfrm>
                <a:off x="9686416" y="5983374"/>
                <a:ext cx="2248104" cy="52322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altLang="zh-CN" sz="2800" i="1" dirty="0">
                          <a:latin typeface="Cambria Math" panose="02040503050406030204" pitchFamily="18" charset="0"/>
                          <a:ea typeface="黑体" panose="02010609060101010101" pitchFamily="49" charset="-122"/>
                        </a:rPr>
                        <m:t>(</m:t>
                      </m:r>
                      <m:sSup>
                        <m:sSupPr>
                          <m:ctrlPr>
                            <a:rPr lang="en-US" altLang="zh-CN" sz="2800" i="1" dirty="0">
                              <a:latin typeface="Cambria Math" panose="02040503050406030204" pitchFamily="18" charset="0"/>
                              <a:ea typeface="黑体" panose="02010609060101010101" pitchFamily="49" charset="-122"/>
                            </a:rPr>
                          </m:ctrlPr>
                        </m:sSupPr>
                        <m:e>
                          <m:r>
                            <a:rPr lang="en-US" altLang="zh-CN" sz="2800" i="1" dirty="0">
                              <a:latin typeface="Cambria Math" panose="02040503050406030204" pitchFamily="18" charset="0"/>
                              <a:ea typeface="黑体" panose="02010609060101010101" pitchFamily="49" charset="-122"/>
                            </a:rPr>
                            <m:t>𝑥</m:t>
                          </m:r>
                        </m:e>
                        <m:sup>
                          <m:r>
                            <a:rPr lang="en-US" altLang="zh-CN" sz="2800" i="1" dirty="0">
                              <a:latin typeface="Cambria Math" panose="02040503050406030204" pitchFamily="18" charset="0"/>
                              <a:ea typeface="黑体" panose="02010609060101010101" pitchFamily="49" charset="-122"/>
                            </a:rPr>
                            <m:t>′</m:t>
                          </m:r>
                        </m:sup>
                      </m:sSup>
                      <m:r>
                        <a:rPr lang="en-US" altLang="zh-CN" sz="2800" i="1" dirty="0">
                          <a:latin typeface="Cambria Math" panose="02040503050406030204" pitchFamily="18" charset="0"/>
                          <a:ea typeface="黑体" panose="02010609060101010101" pitchFamily="49" charset="-122"/>
                        </a:rPr>
                        <m:t>,</m:t>
                      </m:r>
                      <m:sSup>
                        <m:sSupPr>
                          <m:ctrlPr>
                            <a:rPr lang="en-US" altLang="zh-CN" sz="2800" i="1" dirty="0">
                              <a:latin typeface="Cambria Math" panose="02040503050406030204" pitchFamily="18" charset="0"/>
                              <a:ea typeface="黑体" panose="02010609060101010101" pitchFamily="49" charset="-122"/>
                            </a:rPr>
                          </m:ctrlPr>
                        </m:sSupPr>
                        <m:e>
                          <m:r>
                            <a:rPr lang="en-US" altLang="zh-CN" sz="2800" i="1" dirty="0">
                              <a:latin typeface="Cambria Math" panose="02040503050406030204" pitchFamily="18" charset="0"/>
                              <a:ea typeface="黑体" panose="02010609060101010101" pitchFamily="49" charset="-122"/>
                            </a:rPr>
                            <m:t>𝑦</m:t>
                          </m:r>
                        </m:e>
                        <m:sup>
                          <m:r>
                            <a:rPr lang="en-US" altLang="zh-CN" sz="2800" i="1" dirty="0">
                              <a:latin typeface="Cambria Math" panose="02040503050406030204" pitchFamily="18" charset="0"/>
                              <a:ea typeface="黑体" panose="02010609060101010101" pitchFamily="49" charset="-122"/>
                            </a:rPr>
                            <m:t>′</m:t>
                          </m:r>
                        </m:sup>
                      </m:sSup>
                      <m:r>
                        <a:rPr lang="en-US" altLang="zh-CN" sz="2800" i="1" dirty="0">
                          <a:latin typeface="Cambria Math" panose="02040503050406030204" pitchFamily="18" charset="0"/>
                          <a:ea typeface="黑体" panose="02010609060101010101" pitchFamily="49" charset="-122"/>
                        </a:rPr>
                        <m:t>,</m:t>
                      </m:r>
                      <m:sSup>
                        <m:sSupPr>
                          <m:ctrlPr>
                            <a:rPr lang="en-US" altLang="zh-CN" sz="2800" i="1" dirty="0">
                              <a:latin typeface="Cambria Math" panose="02040503050406030204" pitchFamily="18" charset="0"/>
                              <a:ea typeface="黑体" panose="02010609060101010101" pitchFamily="49" charset="-122"/>
                            </a:rPr>
                          </m:ctrlPr>
                        </m:sSupPr>
                        <m:e>
                          <m:r>
                            <a:rPr lang="en-US" altLang="zh-CN" sz="2800" i="1" dirty="0">
                              <a:latin typeface="Cambria Math" panose="02040503050406030204" pitchFamily="18" charset="0"/>
                              <a:ea typeface="黑体" panose="02010609060101010101" pitchFamily="49" charset="-122"/>
                            </a:rPr>
                            <m:t>𝑤</m:t>
                          </m:r>
                        </m:e>
                        <m:sup>
                          <m:r>
                            <a:rPr lang="en-US" altLang="zh-CN" sz="2800" i="1" dirty="0">
                              <a:latin typeface="Cambria Math" panose="02040503050406030204" pitchFamily="18" charset="0"/>
                              <a:ea typeface="黑体" panose="02010609060101010101" pitchFamily="49" charset="-122"/>
                            </a:rPr>
                            <m:t>′</m:t>
                          </m:r>
                        </m:sup>
                      </m:sSup>
                      <m:r>
                        <a:rPr lang="en-US" altLang="zh-CN" sz="2800" i="1" dirty="0">
                          <a:latin typeface="Cambria Math" panose="02040503050406030204" pitchFamily="18" charset="0"/>
                          <a:ea typeface="黑体" panose="02010609060101010101" pitchFamily="49" charset="-122"/>
                        </a:rPr>
                        <m:t>,</m:t>
                      </m:r>
                      <m:sSup>
                        <m:sSupPr>
                          <m:ctrlPr>
                            <a:rPr lang="en-US" altLang="zh-CN" sz="2800" i="1" dirty="0">
                              <a:latin typeface="Cambria Math" panose="02040503050406030204" pitchFamily="18" charset="0"/>
                              <a:ea typeface="黑体" panose="02010609060101010101" pitchFamily="49" charset="-122"/>
                            </a:rPr>
                          </m:ctrlPr>
                        </m:sSupPr>
                        <m:e>
                          <m:r>
                            <a:rPr lang="en-US" altLang="zh-CN" sz="2800" i="1" dirty="0">
                              <a:latin typeface="Cambria Math" panose="02040503050406030204" pitchFamily="18" charset="0"/>
                              <a:ea typeface="黑体" panose="02010609060101010101" pitchFamily="49" charset="-122"/>
                            </a:rPr>
                            <m:t>ℎ</m:t>
                          </m:r>
                        </m:e>
                        <m:sup>
                          <m:r>
                            <a:rPr lang="en-US" altLang="zh-CN" sz="2800" i="1" dirty="0">
                              <a:latin typeface="Cambria Math" panose="02040503050406030204" pitchFamily="18" charset="0"/>
                              <a:ea typeface="黑体" panose="02010609060101010101" pitchFamily="49" charset="-122"/>
                            </a:rPr>
                            <m:t>′</m:t>
                          </m:r>
                        </m:sup>
                      </m:sSup>
                      <m:r>
                        <a:rPr lang="en-US" altLang="zh-CN" sz="2800" i="1" dirty="0">
                          <a:latin typeface="Cambria Math" panose="02040503050406030204" pitchFamily="18" charset="0"/>
                          <a:ea typeface="黑体" panose="02010609060101010101" pitchFamily="49" charset="-122"/>
                        </a:rPr>
                        <m:t>)</m:t>
                      </m:r>
                    </m:oMath>
                  </m:oMathPara>
                </a14:m>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mc:Choice>
        <mc:Fallback>
          <p:sp>
            <p:nvSpPr>
              <p:cNvPr id="33" name="文本框 32"/>
              <p:cNvSpPr txBox="1">
                <a:spLocks noRot="1" noChangeAspect="1" noMove="1" noResize="1" noEditPoints="1" noAdjustHandles="1" noChangeArrowheads="1" noChangeShapeType="1" noTextEdit="1"/>
              </p:cNvSpPr>
              <p:nvPr/>
            </p:nvSpPr>
            <p:spPr>
              <a:xfrm>
                <a:off x="9686416" y="5983374"/>
                <a:ext cx="2248104" cy="523220"/>
              </a:xfrm>
              <a:prstGeom prst="rect">
                <a:avLst/>
              </a:prstGeom>
              <a:blipFill rotWithShape="1">
                <a:blip r:embed="rId1"/>
                <a:stretch>
                  <a:fillRect l="-6" t="-77" r="15" b="73"/>
                </a:stretch>
              </a:blipFill>
            </p:spPr>
            <p:txBody>
              <a:bodyPr/>
              <a:lstStyle/>
              <a:p>
                <a:r>
                  <a:rPr lang="zh-CN" altLang="en-US">
                    <a:noFill/>
                  </a:rPr>
                  <a:t> </a:t>
                </a:r>
              </a:p>
            </p:txBody>
          </p:sp>
        </mc:Fallback>
      </mc:AlternateContent>
      <p:cxnSp>
        <p:nvCxnSpPr>
          <p:cNvPr id="34" name="直接箭头连接符 33"/>
          <p:cNvCxnSpPr>
            <a:stCxn id="32" idx="0"/>
            <a:endCxn id="30" idx="2"/>
          </p:cNvCxnSpPr>
          <p:nvPr/>
        </p:nvCxnSpPr>
        <p:spPr>
          <a:xfrm flipV="1">
            <a:off x="10748313" y="5073002"/>
            <a:ext cx="0" cy="519091"/>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5" name="标题 24"/>
          <p:cNvSpPr>
            <a:spLocks noGrp="1"/>
          </p:cNvSpPr>
          <p:nvPr>
            <p:ph type="title"/>
          </p:nvPr>
        </p:nvSpPr>
        <p:spPr/>
        <p:txBody>
          <a:bodyPr/>
          <a:lstStyle/>
          <a:p>
            <a:r>
              <a:rPr lang="zh-CN" altLang="en-US" dirty="0"/>
              <a:t>图像分类和目标定位</a:t>
            </a:r>
            <a:endParaRPr lang="zh-CN" altLang="en-US" dirty="0"/>
          </a:p>
        </p:txBody>
      </p:sp>
      <p:pic>
        <p:nvPicPr>
          <p:cNvPr id="52" name="图片 51"/>
          <p:cNvPicPr>
            <a:picLocks noChangeAspect="1"/>
          </p:cNvPicPr>
          <p:nvPr/>
        </p:nvPicPr>
        <p:blipFill>
          <a:blip r:embed="rId2"/>
          <a:stretch>
            <a:fillRect/>
          </a:stretch>
        </p:blipFill>
        <p:spPr>
          <a:xfrm>
            <a:off x="96884" y="3018628"/>
            <a:ext cx="1501217" cy="1004263"/>
          </a:xfrm>
          <a:prstGeom prst="rect">
            <a:avLst/>
          </a:prstGeom>
        </p:spPr>
      </p:pic>
      <p:sp>
        <p:nvSpPr>
          <p:cNvPr id="53" name="箭头: 右 52"/>
          <p:cNvSpPr/>
          <p:nvPr/>
        </p:nvSpPr>
        <p:spPr>
          <a:xfrm>
            <a:off x="1694591" y="3397292"/>
            <a:ext cx="559183" cy="246933"/>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4" name="矩形: 圆角 53"/>
          <p:cNvSpPr/>
          <p:nvPr/>
        </p:nvSpPr>
        <p:spPr>
          <a:xfrm>
            <a:off x="2354609" y="3018628"/>
            <a:ext cx="1283368" cy="1004263"/>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lvl="0" algn="ctr"/>
            <a:r>
              <a:rPr lang="en-US" altLang="zh-CN" sz="2800">
                <a:solidFill>
                  <a:prstClr val="black"/>
                </a:solidFill>
                <a:latin typeface="Times New Roman" panose="02020603050405020304" pitchFamily="16" charset="0"/>
                <a:ea typeface="黑体" panose="02010609060101010101" pitchFamily="49" charset="-122"/>
                <a:cs typeface="Times New Roman" panose="02020603050405020304" pitchFamily="16" charset="0"/>
              </a:rPr>
              <a:t>CNN</a:t>
            </a:r>
            <a:endParaRPr lang="zh-CN" altLang="en-US" sz="2800" dirty="0">
              <a:solidFill>
                <a:prstClr val="black"/>
              </a:solidFill>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5" name="箭头: 右 54"/>
          <p:cNvSpPr/>
          <p:nvPr/>
        </p:nvSpPr>
        <p:spPr>
          <a:xfrm>
            <a:off x="3738813" y="3401725"/>
            <a:ext cx="559183" cy="246933"/>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6" name="矩形 55"/>
          <p:cNvSpPr/>
          <p:nvPr/>
        </p:nvSpPr>
        <p:spPr>
          <a:xfrm>
            <a:off x="4362164" y="2761295"/>
            <a:ext cx="60959" cy="1420872"/>
          </a:xfrm>
          <a:prstGeom prst="rect">
            <a:avLst/>
          </a:prstGeom>
          <a:solidFill>
            <a:schemeClr val="tx1">
              <a:lumMod val="50000"/>
              <a:lumOff val="50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7" name="文本框 56"/>
          <p:cNvSpPr txBox="1"/>
          <p:nvPr/>
        </p:nvSpPr>
        <p:spPr>
          <a:xfrm>
            <a:off x="3821315" y="4310503"/>
            <a:ext cx="1081696" cy="1815882"/>
          </a:xfrm>
          <a:prstGeom prst="rect">
            <a:avLst/>
          </a:prstGeom>
          <a:noFill/>
        </p:spPr>
        <p:txBody>
          <a:bodyPr wrap="square" rtlCol="0">
            <a:spAutoFit/>
          </a:bodyP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4096</a:t>
            </a:r>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维特征向量</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8" name="文本框 57"/>
          <p:cNvSpPr txBox="1"/>
          <p:nvPr/>
        </p:nvSpPr>
        <p:spPr>
          <a:xfrm>
            <a:off x="6536250" y="1345984"/>
            <a:ext cx="3064950" cy="523220"/>
          </a:xfrm>
          <a:prstGeom prst="rect">
            <a:avLst/>
          </a:prstGeom>
          <a:noFill/>
        </p:spPr>
        <p:txBody>
          <a:bodyPr wrap="square" rtlCol="0">
            <a:spAutoFit/>
          </a:bodyPr>
          <a:lstStyle/>
          <a:p>
            <a:pPr algn="ctr"/>
            <a:r>
              <a:rPr lang="zh-CN" altLang="en-US" sz="2800" b="1" dirty="0">
                <a:latin typeface="Times New Roman" panose="02020603050405020304" pitchFamily="16" charset="0"/>
                <a:ea typeface="黑体" panose="02010609060101010101" pitchFamily="49" charset="-122"/>
                <a:cs typeface="Times New Roman" panose="02020603050405020304" pitchFamily="16" charset="0"/>
              </a:rPr>
              <a:t>类别置信度</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0" name="箭头: 右 59"/>
          <p:cNvSpPr/>
          <p:nvPr/>
        </p:nvSpPr>
        <p:spPr>
          <a:xfrm rot="19887281">
            <a:off x="4853453" y="2189187"/>
            <a:ext cx="1749988" cy="163955"/>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1" name="文本框 60"/>
          <p:cNvSpPr txBox="1"/>
          <p:nvPr/>
        </p:nvSpPr>
        <p:spPr>
          <a:xfrm>
            <a:off x="4251586" y="911506"/>
            <a:ext cx="2823535" cy="954107"/>
          </a:xfrm>
          <a:prstGeom prst="rect">
            <a:avLst/>
          </a:prstGeom>
          <a:noFill/>
        </p:spPr>
        <p:txBody>
          <a:bodyPr wrap="square" rtlCol="0">
            <a:spAutoFit/>
          </a:bodyPr>
          <a:lstStyle/>
          <a:p>
            <a:pPr algn="ctr"/>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全连接层</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4096-&gt;1000</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2" name="矩形 61"/>
          <p:cNvSpPr/>
          <p:nvPr/>
        </p:nvSpPr>
        <p:spPr>
          <a:xfrm>
            <a:off x="7290224" y="2209279"/>
            <a:ext cx="355600" cy="64008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eaVert" rtlCol="0" anchor="ct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3" name="文本框 62"/>
          <p:cNvSpPr txBox="1"/>
          <p:nvPr/>
        </p:nvSpPr>
        <p:spPr>
          <a:xfrm>
            <a:off x="7127468" y="2749912"/>
            <a:ext cx="2973282" cy="523220"/>
          </a:xfrm>
          <a:prstGeom prst="rect">
            <a:avLst/>
          </a:prstGeom>
          <a:noFill/>
        </p:spPr>
        <p:txBody>
          <a:bodyPr wrap="square" rtlCol="0">
            <a:spAutoFit/>
          </a:bodyPr>
          <a:lstStyle/>
          <a:p>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火车：</a:t>
            </a: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0.05</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4" name="矩形 63"/>
          <p:cNvSpPr/>
          <p:nvPr/>
        </p:nvSpPr>
        <p:spPr>
          <a:xfrm>
            <a:off x="7299537" y="3268329"/>
            <a:ext cx="355600" cy="64008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eaVert" rtlCol="0" anchor="ct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5" name="箭头: 右 64"/>
          <p:cNvSpPr/>
          <p:nvPr/>
        </p:nvSpPr>
        <p:spPr>
          <a:xfrm rot="1711266">
            <a:off x="4853599" y="4313222"/>
            <a:ext cx="1749988" cy="163955"/>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6" name="文本框 65"/>
          <p:cNvSpPr txBox="1"/>
          <p:nvPr/>
        </p:nvSpPr>
        <p:spPr>
          <a:xfrm>
            <a:off x="4533687" y="4853218"/>
            <a:ext cx="2343683" cy="954107"/>
          </a:xfrm>
          <a:prstGeom prst="rect">
            <a:avLst/>
          </a:prstGeom>
          <a:noFill/>
        </p:spPr>
        <p:txBody>
          <a:bodyPr wrap="square" rtlCol="0">
            <a:spAutoFit/>
          </a:bodyPr>
          <a:lstStyle/>
          <a:p>
            <a:pPr algn="ctr"/>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全连接层</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4096-&gt;4</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7" name="文本框 66"/>
          <p:cNvSpPr txBox="1"/>
          <p:nvPr/>
        </p:nvSpPr>
        <p:spPr>
          <a:xfrm>
            <a:off x="6490412" y="4326126"/>
            <a:ext cx="3400832"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Bounding Box</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文本框 67"/>
          <p:cNvSpPr txBox="1"/>
          <p:nvPr/>
        </p:nvSpPr>
        <p:spPr>
          <a:xfrm>
            <a:off x="6845273" y="4772658"/>
            <a:ext cx="2446903" cy="523220"/>
          </a:xfrm>
          <a:prstGeom prst="rect">
            <a:avLst/>
          </a:prstGeom>
          <a:noFill/>
        </p:spPr>
        <p:txBody>
          <a:bodyPr wrap="square" rtlCol="0">
            <a:spAutoFit/>
          </a:bodyP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(x, y, w, h)</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9" name="文本框 58"/>
          <p:cNvSpPr txBox="1"/>
          <p:nvPr/>
        </p:nvSpPr>
        <p:spPr>
          <a:xfrm>
            <a:off x="7127468" y="1903990"/>
            <a:ext cx="3400832" cy="523220"/>
          </a:xfrm>
          <a:prstGeom prst="rect">
            <a:avLst/>
          </a:prstGeom>
          <a:noFill/>
        </p:spPr>
        <p:txBody>
          <a:bodyPr wrap="square" rtlCol="0">
            <a:spAutoFit/>
          </a:bodyPr>
          <a:lstStyle/>
          <a:p>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汽车：</a:t>
            </a: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0.58</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2" name="箭头: 右 21"/>
          <p:cNvSpPr/>
          <p:nvPr/>
        </p:nvSpPr>
        <p:spPr>
          <a:xfrm>
            <a:off x="9189872" y="2406752"/>
            <a:ext cx="496544" cy="208499"/>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3" name="文本框 22"/>
          <p:cNvSpPr txBox="1"/>
          <p:nvPr/>
        </p:nvSpPr>
        <p:spPr>
          <a:xfrm>
            <a:off x="9449845" y="2191906"/>
            <a:ext cx="2570753" cy="523220"/>
          </a:xfrm>
          <a:prstGeom prst="rect">
            <a:avLst/>
          </a:prstGeom>
          <a:noFill/>
        </p:spPr>
        <p:txBody>
          <a:bodyPr wrap="square" rtlCol="0">
            <a:spAutoFit/>
          </a:bodyPr>
          <a:lstStyle/>
          <a:p>
            <a:pPr algn="ctr"/>
            <a:r>
              <a:rPr lang="en-US" altLang="zh-CN" sz="2800" b="1" dirty="0" err="1">
                <a:latin typeface="Times New Roman" panose="02020603050405020304" pitchFamily="16" charset="0"/>
                <a:ea typeface="黑体" panose="02010609060101010101" pitchFamily="49" charset="-122"/>
                <a:cs typeface="Times New Roman" panose="02020603050405020304" pitchFamily="16" charset="0"/>
              </a:rPr>
              <a:t>Softmax</a:t>
            </a: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 Loss</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4" name="文本框 23"/>
          <p:cNvSpPr txBox="1"/>
          <p:nvPr/>
        </p:nvSpPr>
        <p:spPr>
          <a:xfrm>
            <a:off x="9278446" y="1039795"/>
            <a:ext cx="2913553" cy="523220"/>
          </a:xfrm>
          <a:prstGeom prst="rect">
            <a:avLst/>
          </a:prstGeom>
          <a:noFill/>
        </p:spPr>
        <p:txBody>
          <a:bodyPr wrap="square" rtlCol="0">
            <a:spAutoFit/>
          </a:bodyPr>
          <a:lstStyle/>
          <a:p>
            <a:pPr algn="ctr"/>
            <a:r>
              <a:rPr lang="zh-CN" altLang="en-US" sz="2800" b="1" dirty="0">
                <a:latin typeface="Times New Roman" panose="02020603050405020304" pitchFamily="16" charset="0"/>
                <a:ea typeface="黑体" panose="02010609060101010101" pitchFamily="49" charset="-122"/>
                <a:cs typeface="Times New Roman" panose="02020603050405020304" pitchFamily="16" charset="0"/>
              </a:rPr>
              <a:t>正确类别</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cxnSp>
        <p:nvCxnSpPr>
          <p:cNvPr id="9" name="直接箭头连接符 8"/>
          <p:cNvCxnSpPr>
            <a:stCxn id="24" idx="2"/>
            <a:endCxn id="23" idx="0"/>
          </p:cNvCxnSpPr>
          <p:nvPr/>
        </p:nvCxnSpPr>
        <p:spPr>
          <a:xfrm flipH="1">
            <a:off x="10735222" y="1563015"/>
            <a:ext cx="1" cy="628891"/>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9811655" y="1533587"/>
            <a:ext cx="1281840" cy="523220"/>
          </a:xfrm>
          <a:prstGeom prst="rect">
            <a:avLst/>
          </a:prstGeom>
          <a:noFill/>
        </p:spPr>
        <p:txBody>
          <a:bodyPr wrap="square" rtlCol="0">
            <a:spAutoFit/>
          </a:bodyPr>
          <a:lstStyle/>
          <a:p>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汽车</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29" name="箭头: 右 28"/>
          <p:cNvSpPr/>
          <p:nvPr/>
        </p:nvSpPr>
        <p:spPr>
          <a:xfrm>
            <a:off x="9275428" y="4779882"/>
            <a:ext cx="496544" cy="208499"/>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0" name="文本框 29"/>
          <p:cNvSpPr txBox="1"/>
          <p:nvPr/>
        </p:nvSpPr>
        <p:spPr>
          <a:xfrm>
            <a:off x="9451440" y="4549782"/>
            <a:ext cx="2593745"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L2 Loss</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2" name="文本框 31"/>
          <p:cNvSpPr txBox="1"/>
          <p:nvPr/>
        </p:nvSpPr>
        <p:spPr>
          <a:xfrm>
            <a:off x="9190718" y="5592093"/>
            <a:ext cx="3115189"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Correct Box</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mc:AlternateContent xmlns:mc="http://schemas.openxmlformats.org/markup-compatibility/2006">
        <mc:Choice xmlns:a14="http://schemas.microsoft.com/office/drawing/2010/main" Requires="a14">
          <p:sp>
            <p:nvSpPr>
              <p:cNvPr id="33" name="文本框 32"/>
              <p:cNvSpPr txBox="1"/>
              <p:nvPr/>
            </p:nvSpPr>
            <p:spPr>
              <a:xfrm>
                <a:off x="9686416" y="5983374"/>
                <a:ext cx="2248104" cy="523220"/>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altLang="zh-CN" sz="2800" i="1" dirty="0">
                          <a:latin typeface="Cambria Math" panose="02040503050406030204" pitchFamily="18" charset="0"/>
                          <a:ea typeface="黑体" panose="02010609060101010101" pitchFamily="49" charset="-122"/>
                        </a:rPr>
                        <m:t>(</m:t>
                      </m:r>
                      <m:sSup>
                        <m:sSupPr>
                          <m:ctrlPr>
                            <a:rPr lang="en-US" altLang="zh-CN" sz="2800" i="1" dirty="0">
                              <a:latin typeface="Cambria Math" panose="02040503050406030204" pitchFamily="18" charset="0"/>
                              <a:ea typeface="黑体" panose="02010609060101010101" pitchFamily="49" charset="-122"/>
                            </a:rPr>
                          </m:ctrlPr>
                        </m:sSupPr>
                        <m:e>
                          <m:r>
                            <a:rPr lang="en-US" altLang="zh-CN" sz="2800" i="1" dirty="0">
                              <a:latin typeface="Cambria Math" panose="02040503050406030204" pitchFamily="18" charset="0"/>
                              <a:ea typeface="黑体" panose="02010609060101010101" pitchFamily="49" charset="-122"/>
                            </a:rPr>
                            <m:t>𝑥</m:t>
                          </m:r>
                        </m:e>
                        <m:sup>
                          <m:r>
                            <a:rPr lang="en-US" altLang="zh-CN" sz="2800" i="1" dirty="0">
                              <a:latin typeface="Cambria Math" panose="02040503050406030204" pitchFamily="18" charset="0"/>
                              <a:ea typeface="黑体" panose="02010609060101010101" pitchFamily="49" charset="-122"/>
                            </a:rPr>
                            <m:t>′</m:t>
                          </m:r>
                        </m:sup>
                      </m:sSup>
                      <m:r>
                        <a:rPr lang="en-US" altLang="zh-CN" sz="2800" i="1" dirty="0">
                          <a:latin typeface="Cambria Math" panose="02040503050406030204" pitchFamily="18" charset="0"/>
                          <a:ea typeface="黑体" panose="02010609060101010101" pitchFamily="49" charset="-122"/>
                        </a:rPr>
                        <m:t>,</m:t>
                      </m:r>
                      <m:sSup>
                        <m:sSupPr>
                          <m:ctrlPr>
                            <a:rPr lang="en-US" altLang="zh-CN" sz="2800" i="1" dirty="0">
                              <a:latin typeface="Cambria Math" panose="02040503050406030204" pitchFamily="18" charset="0"/>
                              <a:ea typeface="黑体" panose="02010609060101010101" pitchFamily="49" charset="-122"/>
                            </a:rPr>
                          </m:ctrlPr>
                        </m:sSupPr>
                        <m:e>
                          <m:r>
                            <a:rPr lang="en-US" altLang="zh-CN" sz="2800" i="1" dirty="0">
                              <a:latin typeface="Cambria Math" panose="02040503050406030204" pitchFamily="18" charset="0"/>
                              <a:ea typeface="黑体" panose="02010609060101010101" pitchFamily="49" charset="-122"/>
                            </a:rPr>
                            <m:t>𝑦</m:t>
                          </m:r>
                        </m:e>
                        <m:sup>
                          <m:r>
                            <a:rPr lang="en-US" altLang="zh-CN" sz="2800" i="1" dirty="0">
                              <a:latin typeface="Cambria Math" panose="02040503050406030204" pitchFamily="18" charset="0"/>
                              <a:ea typeface="黑体" panose="02010609060101010101" pitchFamily="49" charset="-122"/>
                            </a:rPr>
                            <m:t>′</m:t>
                          </m:r>
                        </m:sup>
                      </m:sSup>
                      <m:r>
                        <a:rPr lang="en-US" altLang="zh-CN" sz="2800" i="1" dirty="0">
                          <a:latin typeface="Cambria Math" panose="02040503050406030204" pitchFamily="18" charset="0"/>
                          <a:ea typeface="黑体" panose="02010609060101010101" pitchFamily="49" charset="-122"/>
                        </a:rPr>
                        <m:t>,</m:t>
                      </m:r>
                      <m:sSup>
                        <m:sSupPr>
                          <m:ctrlPr>
                            <a:rPr lang="en-US" altLang="zh-CN" sz="2800" i="1" dirty="0">
                              <a:latin typeface="Cambria Math" panose="02040503050406030204" pitchFamily="18" charset="0"/>
                              <a:ea typeface="黑体" panose="02010609060101010101" pitchFamily="49" charset="-122"/>
                            </a:rPr>
                          </m:ctrlPr>
                        </m:sSupPr>
                        <m:e>
                          <m:r>
                            <a:rPr lang="en-US" altLang="zh-CN" sz="2800" i="1" dirty="0">
                              <a:latin typeface="Cambria Math" panose="02040503050406030204" pitchFamily="18" charset="0"/>
                              <a:ea typeface="黑体" panose="02010609060101010101" pitchFamily="49" charset="-122"/>
                            </a:rPr>
                            <m:t>𝑤</m:t>
                          </m:r>
                        </m:e>
                        <m:sup>
                          <m:r>
                            <a:rPr lang="en-US" altLang="zh-CN" sz="2800" i="1" dirty="0">
                              <a:latin typeface="Cambria Math" panose="02040503050406030204" pitchFamily="18" charset="0"/>
                              <a:ea typeface="黑体" panose="02010609060101010101" pitchFamily="49" charset="-122"/>
                            </a:rPr>
                            <m:t>′</m:t>
                          </m:r>
                        </m:sup>
                      </m:sSup>
                      <m:r>
                        <a:rPr lang="en-US" altLang="zh-CN" sz="2800" i="1" dirty="0">
                          <a:latin typeface="Cambria Math" panose="02040503050406030204" pitchFamily="18" charset="0"/>
                          <a:ea typeface="黑体" panose="02010609060101010101" pitchFamily="49" charset="-122"/>
                        </a:rPr>
                        <m:t>,</m:t>
                      </m:r>
                      <m:sSup>
                        <m:sSupPr>
                          <m:ctrlPr>
                            <a:rPr lang="en-US" altLang="zh-CN" sz="2800" i="1" dirty="0">
                              <a:latin typeface="Cambria Math" panose="02040503050406030204" pitchFamily="18" charset="0"/>
                              <a:ea typeface="黑体" panose="02010609060101010101" pitchFamily="49" charset="-122"/>
                            </a:rPr>
                          </m:ctrlPr>
                        </m:sSupPr>
                        <m:e>
                          <m:r>
                            <a:rPr lang="en-US" altLang="zh-CN" sz="2800" i="1" dirty="0">
                              <a:latin typeface="Cambria Math" panose="02040503050406030204" pitchFamily="18" charset="0"/>
                              <a:ea typeface="黑体" panose="02010609060101010101" pitchFamily="49" charset="-122"/>
                            </a:rPr>
                            <m:t>ℎ</m:t>
                          </m:r>
                        </m:e>
                        <m:sup>
                          <m:r>
                            <a:rPr lang="en-US" altLang="zh-CN" sz="2800" i="1" dirty="0">
                              <a:latin typeface="Cambria Math" panose="02040503050406030204" pitchFamily="18" charset="0"/>
                              <a:ea typeface="黑体" panose="02010609060101010101" pitchFamily="49" charset="-122"/>
                            </a:rPr>
                            <m:t>′</m:t>
                          </m:r>
                        </m:sup>
                      </m:sSup>
                      <m:r>
                        <a:rPr lang="en-US" altLang="zh-CN" sz="2800" i="1" dirty="0">
                          <a:latin typeface="Cambria Math" panose="02040503050406030204" pitchFamily="18" charset="0"/>
                          <a:ea typeface="黑体" panose="02010609060101010101" pitchFamily="49" charset="-122"/>
                        </a:rPr>
                        <m:t>)</m:t>
                      </m:r>
                    </m:oMath>
                  </m:oMathPara>
                </a14:m>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mc:Choice>
        <mc:Fallback>
          <p:sp>
            <p:nvSpPr>
              <p:cNvPr id="33" name="文本框 32"/>
              <p:cNvSpPr txBox="1">
                <a:spLocks noRot="1" noChangeAspect="1" noMove="1" noResize="1" noEditPoints="1" noAdjustHandles="1" noChangeArrowheads="1" noChangeShapeType="1" noTextEdit="1"/>
              </p:cNvSpPr>
              <p:nvPr/>
            </p:nvSpPr>
            <p:spPr>
              <a:xfrm>
                <a:off x="9686416" y="5983374"/>
                <a:ext cx="2248104" cy="523220"/>
              </a:xfrm>
              <a:prstGeom prst="rect">
                <a:avLst/>
              </a:prstGeom>
              <a:blipFill rotWithShape="1">
                <a:blip r:embed="rId1"/>
                <a:stretch>
                  <a:fillRect l="-6" t="-77" r="15" b="73"/>
                </a:stretch>
              </a:blipFill>
            </p:spPr>
            <p:txBody>
              <a:bodyPr/>
              <a:lstStyle/>
              <a:p>
                <a:r>
                  <a:rPr lang="zh-CN" altLang="en-US">
                    <a:noFill/>
                  </a:rPr>
                  <a:t> </a:t>
                </a:r>
              </a:p>
            </p:txBody>
          </p:sp>
        </mc:Fallback>
      </mc:AlternateContent>
      <p:cxnSp>
        <p:nvCxnSpPr>
          <p:cNvPr id="34" name="直接箭头连接符 33"/>
          <p:cNvCxnSpPr>
            <a:stCxn id="32" idx="0"/>
            <a:endCxn id="30" idx="2"/>
          </p:cNvCxnSpPr>
          <p:nvPr/>
        </p:nvCxnSpPr>
        <p:spPr>
          <a:xfrm flipV="1">
            <a:off x="10748313" y="5073002"/>
            <a:ext cx="0" cy="519091"/>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5" name="标题 24"/>
          <p:cNvSpPr>
            <a:spLocks noGrp="1"/>
          </p:cNvSpPr>
          <p:nvPr>
            <p:ph type="title"/>
          </p:nvPr>
        </p:nvSpPr>
        <p:spPr/>
        <p:txBody>
          <a:bodyPr/>
          <a:lstStyle/>
          <a:p>
            <a:r>
              <a:rPr lang="zh-CN" altLang="en-US" dirty="0"/>
              <a:t>图像分类和目标定位</a:t>
            </a:r>
            <a:endParaRPr lang="zh-CN" altLang="en-US" dirty="0"/>
          </a:p>
        </p:txBody>
      </p:sp>
      <p:pic>
        <p:nvPicPr>
          <p:cNvPr id="52" name="图片 51"/>
          <p:cNvPicPr>
            <a:picLocks noChangeAspect="1"/>
          </p:cNvPicPr>
          <p:nvPr/>
        </p:nvPicPr>
        <p:blipFill>
          <a:blip r:embed="rId2"/>
          <a:stretch>
            <a:fillRect/>
          </a:stretch>
        </p:blipFill>
        <p:spPr>
          <a:xfrm>
            <a:off x="96884" y="3018628"/>
            <a:ext cx="1501217" cy="1004263"/>
          </a:xfrm>
          <a:prstGeom prst="rect">
            <a:avLst/>
          </a:prstGeom>
        </p:spPr>
      </p:pic>
      <p:sp>
        <p:nvSpPr>
          <p:cNvPr id="53" name="箭头: 右 52"/>
          <p:cNvSpPr/>
          <p:nvPr/>
        </p:nvSpPr>
        <p:spPr>
          <a:xfrm>
            <a:off x="1694591" y="3397292"/>
            <a:ext cx="559183" cy="246933"/>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4" name="矩形: 圆角 53"/>
          <p:cNvSpPr/>
          <p:nvPr/>
        </p:nvSpPr>
        <p:spPr>
          <a:xfrm>
            <a:off x="2354609" y="3018628"/>
            <a:ext cx="1283368" cy="1004263"/>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5" name="箭头: 右 54"/>
          <p:cNvSpPr/>
          <p:nvPr/>
        </p:nvSpPr>
        <p:spPr>
          <a:xfrm>
            <a:off x="3738813" y="3401725"/>
            <a:ext cx="559183" cy="246933"/>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6" name="矩形 55"/>
          <p:cNvSpPr/>
          <p:nvPr/>
        </p:nvSpPr>
        <p:spPr>
          <a:xfrm>
            <a:off x="4362164" y="2761295"/>
            <a:ext cx="60959" cy="1420872"/>
          </a:xfrm>
          <a:prstGeom prst="rect">
            <a:avLst/>
          </a:prstGeom>
          <a:solidFill>
            <a:schemeClr val="tx1">
              <a:lumMod val="50000"/>
              <a:lumOff val="50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7" name="文本框 56"/>
          <p:cNvSpPr txBox="1"/>
          <p:nvPr/>
        </p:nvSpPr>
        <p:spPr>
          <a:xfrm>
            <a:off x="3821315" y="4310503"/>
            <a:ext cx="1081696" cy="1815882"/>
          </a:xfrm>
          <a:prstGeom prst="rect">
            <a:avLst/>
          </a:prstGeom>
          <a:noFill/>
        </p:spPr>
        <p:txBody>
          <a:bodyPr wrap="square" rtlCol="0">
            <a:spAutoFit/>
          </a:bodyP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4096</a:t>
            </a:r>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维特征向量</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58" name="文本框 57"/>
          <p:cNvSpPr txBox="1"/>
          <p:nvPr/>
        </p:nvSpPr>
        <p:spPr>
          <a:xfrm>
            <a:off x="6536250" y="1345984"/>
            <a:ext cx="3064950" cy="523220"/>
          </a:xfrm>
          <a:prstGeom prst="rect">
            <a:avLst/>
          </a:prstGeom>
          <a:noFill/>
        </p:spPr>
        <p:txBody>
          <a:bodyPr wrap="square" rtlCol="0">
            <a:spAutoFit/>
          </a:bodyPr>
          <a:lstStyle/>
          <a:p>
            <a:pPr algn="ctr"/>
            <a:r>
              <a:rPr lang="zh-CN" altLang="en-US" sz="2800" b="1" dirty="0">
                <a:latin typeface="Times New Roman" panose="02020603050405020304" pitchFamily="16" charset="0"/>
                <a:ea typeface="黑体" panose="02010609060101010101" pitchFamily="49" charset="-122"/>
                <a:cs typeface="Times New Roman" panose="02020603050405020304" pitchFamily="16" charset="0"/>
              </a:rPr>
              <a:t>类别置信度</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0" name="箭头: 右 59"/>
          <p:cNvSpPr/>
          <p:nvPr/>
        </p:nvSpPr>
        <p:spPr>
          <a:xfrm rot="19887281">
            <a:off x="4853453" y="2189187"/>
            <a:ext cx="1749988" cy="163955"/>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1" name="文本框 60"/>
          <p:cNvSpPr txBox="1"/>
          <p:nvPr/>
        </p:nvSpPr>
        <p:spPr>
          <a:xfrm>
            <a:off x="4251586" y="911506"/>
            <a:ext cx="2823535" cy="954107"/>
          </a:xfrm>
          <a:prstGeom prst="rect">
            <a:avLst/>
          </a:prstGeom>
          <a:noFill/>
        </p:spPr>
        <p:txBody>
          <a:bodyPr wrap="square" rtlCol="0">
            <a:spAutoFit/>
          </a:bodyPr>
          <a:lstStyle/>
          <a:p>
            <a:pPr algn="ctr"/>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全连接层</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4096-&gt;1000</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2" name="矩形 61"/>
          <p:cNvSpPr/>
          <p:nvPr/>
        </p:nvSpPr>
        <p:spPr>
          <a:xfrm>
            <a:off x="7290224" y="2209279"/>
            <a:ext cx="355600" cy="64008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eaVert" rtlCol="0" anchor="ct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3" name="文本框 62"/>
          <p:cNvSpPr txBox="1"/>
          <p:nvPr/>
        </p:nvSpPr>
        <p:spPr>
          <a:xfrm>
            <a:off x="7127468" y="2749912"/>
            <a:ext cx="2973282" cy="523220"/>
          </a:xfrm>
          <a:prstGeom prst="rect">
            <a:avLst/>
          </a:prstGeom>
          <a:noFill/>
        </p:spPr>
        <p:txBody>
          <a:bodyPr wrap="square" rtlCol="0">
            <a:spAutoFit/>
          </a:bodyPr>
          <a:lstStyle/>
          <a:p>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火车：</a:t>
            </a: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0.05</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4" name="矩形 63"/>
          <p:cNvSpPr/>
          <p:nvPr/>
        </p:nvSpPr>
        <p:spPr>
          <a:xfrm>
            <a:off x="7299537" y="3268329"/>
            <a:ext cx="355600" cy="64008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eaVert" rtlCol="0" anchor="ctr"/>
          <a:lstStyle/>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5" name="箭头: 右 64"/>
          <p:cNvSpPr/>
          <p:nvPr/>
        </p:nvSpPr>
        <p:spPr>
          <a:xfrm rot="1711266">
            <a:off x="4853599" y="4313222"/>
            <a:ext cx="1749988" cy="163955"/>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6" name="文本框 65"/>
          <p:cNvSpPr txBox="1"/>
          <p:nvPr/>
        </p:nvSpPr>
        <p:spPr>
          <a:xfrm>
            <a:off x="4533687" y="4853218"/>
            <a:ext cx="2343683" cy="954107"/>
          </a:xfrm>
          <a:prstGeom prst="rect">
            <a:avLst/>
          </a:prstGeom>
          <a:noFill/>
        </p:spPr>
        <p:txBody>
          <a:bodyPr wrap="square" rtlCol="0">
            <a:spAutoFit/>
          </a:bodyPr>
          <a:lstStyle/>
          <a:p>
            <a:pPr algn="ctr"/>
            <a:r>
              <a:rPr lang="zh-CN" altLang="en-US" sz="2800" dirty="0">
                <a:latin typeface="Times New Roman" panose="02020603050405020304" pitchFamily="16" charset="0"/>
                <a:ea typeface="黑体" panose="02010609060101010101" pitchFamily="49" charset="-122"/>
                <a:cs typeface="Times New Roman" panose="02020603050405020304" pitchFamily="16" charset="0"/>
              </a:rPr>
              <a:t>全连接层</a:t>
            </a:r>
            <a:endParaRPr lang="en-US" altLang="zh-CN" sz="2800" dirty="0">
              <a:latin typeface="Times New Roman" panose="02020603050405020304" pitchFamily="16" charset="0"/>
              <a:ea typeface="黑体" panose="02010609060101010101" pitchFamily="49" charset="-122"/>
              <a:cs typeface="Times New Roman" panose="02020603050405020304" pitchFamily="16" charset="0"/>
            </a:endParaRPr>
          </a:p>
          <a:p>
            <a:pPr algn="ctr"/>
            <a:r>
              <a:rPr lang="en-US" altLang="zh-CN" sz="2800" dirty="0">
                <a:latin typeface="Times New Roman" panose="02020603050405020304" pitchFamily="16" charset="0"/>
                <a:ea typeface="黑体" panose="02010609060101010101" pitchFamily="49" charset="-122"/>
                <a:cs typeface="Times New Roman" panose="02020603050405020304" pitchFamily="16" charset="0"/>
              </a:rPr>
              <a:t>4096-&gt;4</a:t>
            </a:r>
            <a:endParaRPr lang="zh-CN" altLang="en-US" sz="28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67" name="文本框 66"/>
          <p:cNvSpPr txBox="1"/>
          <p:nvPr/>
        </p:nvSpPr>
        <p:spPr>
          <a:xfrm>
            <a:off x="6490412" y="4326126"/>
            <a:ext cx="3400832"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Bounding Box</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1" name="文本框 30"/>
          <p:cNvSpPr txBox="1"/>
          <p:nvPr/>
        </p:nvSpPr>
        <p:spPr>
          <a:xfrm>
            <a:off x="6982210" y="3425960"/>
            <a:ext cx="2796533" cy="523220"/>
          </a:xfrm>
          <a:prstGeom prst="rect">
            <a:avLst/>
          </a:prstGeom>
          <a:noFill/>
        </p:spPr>
        <p:txBody>
          <a:bodyPr wrap="square" rtlCol="0">
            <a:spAutoFit/>
          </a:bodyPr>
          <a:lstStyle/>
          <a:p>
            <a:pPr algn="ctr"/>
            <a:r>
              <a:rPr lang="en-US" altLang="zh-CN" sz="2800" b="1" dirty="0">
                <a:solidFill>
                  <a:srgbClr val="C00000"/>
                </a:solidFill>
                <a:latin typeface="Times New Roman" panose="02020603050405020304" pitchFamily="16" charset="0"/>
                <a:ea typeface="黑体" panose="02010609060101010101" pitchFamily="49" charset="-122"/>
                <a:cs typeface="Times New Roman" panose="02020603050405020304" pitchFamily="16" charset="0"/>
              </a:rPr>
              <a:t>Multi-task Loss</a:t>
            </a:r>
            <a:endParaRPr lang="zh-CN" altLang="en-US" sz="2800" b="1" dirty="0">
              <a:solidFill>
                <a:srgbClr val="C00000"/>
              </a:solidFill>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5" name="加号 34"/>
          <p:cNvSpPr/>
          <p:nvPr/>
        </p:nvSpPr>
        <p:spPr>
          <a:xfrm>
            <a:off x="10180113" y="3566868"/>
            <a:ext cx="311676" cy="271489"/>
          </a:xfrm>
          <a:prstGeom prst="mathPlus">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6" name="箭头: 右 35"/>
          <p:cNvSpPr/>
          <p:nvPr/>
        </p:nvSpPr>
        <p:spPr>
          <a:xfrm rot="5400000">
            <a:off x="9951499" y="3004720"/>
            <a:ext cx="768900" cy="175269"/>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7" name="箭头: 右 36"/>
          <p:cNvSpPr/>
          <p:nvPr/>
        </p:nvSpPr>
        <p:spPr>
          <a:xfrm rot="16200000">
            <a:off x="9951501" y="4127711"/>
            <a:ext cx="768900" cy="175269"/>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8" name="箭头: 右 37"/>
          <p:cNvSpPr/>
          <p:nvPr/>
        </p:nvSpPr>
        <p:spPr>
          <a:xfrm>
            <a:off x="10615945" y="3553681"/>
            <a:ext cx="559183" cy="246933"/>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2400" dirty="0">
              <a:latin typeface="Times New Roman" panose="02020603050405020304" pitchFamily="16" charset="0"/>
              <a:ea typeface="黑体" panose="02010609060101010101" pitchFamily="49" charset="-122"/>
              <a:cs typeface="Times New Roman" panose="02020603050405020304" pitchFamily="16" charset="0"/>
            </a:endParaRPr>
          </a:p>
        </p:txBody>
      </p:sp>
      <p:sp>
        <p:nvSpPr>
          <p:cNvPr id="39" name="文本框 38"/>
          <p:cNvSpPr txBox="1"/>
          <p:nvPr/>
        </p:nvSpPr>
        <p:spPr>
          <a:xfrm>
            <a:off x="10981574" y="3385550"/>
            <a:ext cx="1208511" cy="523220"/>
          </a:xfrm>
          <a:prstGeom prst="rect">
            <a:avLst/>
          </a:prstGeom>
          <a:noFill/>
        </p:spPr>
        <p:txBody>
          <a:bodyPr wrap="square" rtlCol="0">
            <a:spAutoFit/>
          </a:bodyPr>
          <a:lstStyle/>
          <a:p>
            <a:pPr algn="ctr"/>
            <a:r>
              <a:rPr lang="en-US" altLang="zh-CN" sz="2800" b="1" dirty="0">
                <a:latin typeface="Times New Roman" panose="02020603050405020304" pitchFamily="16" charset="0"/>
                <a:ea typeface="黑体" panose="02010609060101010101" pitchFamily="49" charset="-122"/>
                <a:cs typeface="Times New Roman" panose="02020603050405020304" pitchFamily="16" charset="0"/>
              </a:rPr>
              <a:t>Loss</a:t>
            </a:r>
            <a:endParaRPr lang="zh-CN" altLang="en-US" sz="2800" b="1" dirty="0">
              <a:latin typeface="Times New Roman" panose="02020603050405020304" pitchFamily="16" charset="0"/>
              <a:ea typeface="黑体" panose="02010609060101010101" pitchFamily="49" charset="-122"/>
              <a:cs typeface="Times New Roman" panose="02020603050405020304" pitchFamily="16" charset="0"/>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目标检测</a:t>
            </a:r>
            <a:endParaRPr lang="zh-CN" altLang="en-US" dirty="0"/>
          </a:p>
        </p:txBody>
      </p:sp>
      <p:sp>
        <p:nvSpPr>
          <p:cNvPr id="3" name="内容占位符 2"/>
          <p:cNvSpPr>
            <a:spLocks noGrp="1"/>
          </p:cNvSpPr>
          <p:nvPr>
            <p:ph idx="1"/>
          </p:nvPr>
        </p:nvSpPr>
        <p:spPr/>
        <p:txBody>
          <a:bodyPr>
            <a:normAutofit lnSpcReduction="10000"/>
          </a:bodyPr>
          <a:lstStyle/>
          <a:p>
            <a:r>
              <a:rPr lang="en-US" altLang="zh-CN" dirty="0"/>
              <a:t>[R-CNN]</a:t>
            </a:r>
            <a:r>
              <a:rPr lang="en-US" altLang="zh-CN" b="0" dirty="0"/>
              <a:t> </a:t>
            </a:r>
            <a:r>
              <a:rPr lang="en-US" altLang="zh-CN" b="0" dirty="0" err="1"/>
              <a:t>Girshick</a:t>
            </a:r>
            <a:r>
              <a:rPr lang="en-US" altLang="zh-CN" b="0" dirty="0"/>
              <a:t> Ross, Jeff Donahue, Trevor Darrell, and Jitendra Malik. "Rich feature hierarchies for accurate object detection and semantic segmentation." In </a:t>
            </a:r>
            <a:r>
              <a:rPr lang="en-US" altLang="zh-CN" b="0" i="1" dirty="0"/>
              <a:t>Proceedings of the IEEE conference on computer vision and pattern recognition</a:t>
            </a:r>
            <a:r>
              <a:rPr lang="en-US" altLang="zh-CN" b="0" dirty="0"/>
              <a:t>, pp. 580-587. 2014.</a:t>
            </a:r>
            <a:endParaRPr lang="en-US" altLang="zh-CN" b="0" dirty="0"/>
          </a:p>
          <a:p>
            <a:r>
              <a:rPr lang="en-US" altLang="zh-CN" b="0" dirty="0" err="1"/>
              <a:t>Girshick</a:t>
            </a:r>
            <a:r>
              <a:rPr lang="en-US" altLang="zh-CN" b="0" dirty="0"/>
              <a:t>, Ross. "</a:t>
            </a:r>
            <a:r>
              <a:rPr lang="en-US" altLang="zh-CN" dirty="0"/>
              <a:t>Fast r-</a:t>
            </a:r>
            <a:r>
              <a:rPr lang="en-US" altLang="zh-CN" dirty="0" err="1"/>
              <a:t>cnn</a:t>
            </a:r>
            <a:r>
              <a:rPr lang="en-US" altLang="zh-CN" b="0" dirty="0"/>
              <a:t>." </a:t>
            </a:r>
            <a:r>
              <a:rPr lang="en-US" altLang="zh-CN" b="0" i="1" dirty="0"/>
              <a:t>Proceedings of the IEEE international conference on computer vision</a:t>
            </a:r>
            <a:r>
              <a:rPr lang="en-US" altLang="zh-CN" b="0" dirty="0"/>
              <a:t>. 2015.</a:t>
            </a:r>
            <a:endParaRPr lang="en-US" altLang="zh-CN" b="0" dirty="0"/>
          </a:p>
          <a:p>
            <a:r>
              <a:rPr lang="en-US" altLang="zh-CN" b="0" dirty="0"/>
              <a:t>Ren, </a:t>
            </a:r>
            <a:r>
              <a:rPr lang="en-US" altLang="zh-CN" b="0" dirty="0" err="1"/>
              <a:t>Shaoqing</a:t>
            </a:r>
            <a:r>
              <a:rPr lang="en-US" altLang="zh-CN" b="0" dirty="0"/>
              <a:t>, </a:t>
            </a:r>
            <a:r>
              <a:rPr lang="en-US" altLang="zh-CN" b="0" dirty="0" err="1"/>
              <a:t>Kaiming</a:t>
            </a:r>
            <a:r>
              <a:rPr lang="en-US" altLang="zh-CN" b="0" dirty="0"/>
              <a:t> He, Ross </a:t>
            </a:r>
            <a:r>
              <a:rPr lang="en-US" altLang="zh-CN" b="0" dirty="0" err="1"/>
              <a:t>Girshick</a:t>
            </a:r>
            <a:r>
              <a:rPr lang="en-US" altLang="zh-CN" b="0" dirty="0"/>
              <a:t>, and Jian Sun. "</a:t>
            </a:r>
            <a:r>
              <a:rPr lang="en-US" altLang="zh-CN" dirty="0"/>
              <a:t>Faster r-</a:t>
            </a:r>
            <a:r>
              <a:rPr lang="en-US" altLang="zh-CN" dirty="0" err="1"/>
              <a:t>cnn</a:t>
            </a:r>
            <a:r>
              <a:rPr lang="en-US" altLang="zh-CN" b="0" dirty="0"/>
              <a:t>:</a:t>
            </a:r>
            <a:r>
              <a:rPr lang="en-US" altLang="zh-CN" dirty="0"/>
              <a:t> </a:t>
            </a:r>
            <a:r>
              <a:rPr lang="en-US" altLang="zh-CN" b="0" dirty="0"/>
              <a:t>Towards real-time object detection with region proposal networks." </a:t>
            </a:r>
            <a:r>
              <a:rPr lang="en-US" altLang="zh-CN" b="0" i="1" dirty="0"/>
              <a:t>Advances in neural information processing systems</a:t>
            </a:r>
            <a:r>
              <a:rPr lang="en-US" altLang="zh-CN" b="0" dirty="0"/>
              <a:t> 28 (2015).</a:t>
            </a:r>
            <a:endParaRPr lang="zh-CN" altLang="en-US"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5857" y="74931"/>
            <a:ext cx="11797552" cy="669129"/>
          </a:xfrm>
        </p:spPr>
        <p:txBody>
          <a:bodyPr/>
          <a:lstStyle/>
          <a:p>
            <a:r>
              <a:rPr lang="zh-CN" altLang="en-US"/>
              <a:t>图像超分辨率重建</a:t>
            </a:r>
            <a:endParaRPr lang="zh-CN" altLang="en-US"/>
          </a:p>
        </p:txBody>
      </p:sp>
      <p:sp>
        <p:nvSpPr>
          <p:cNvPr id="3" name="内容占位符 2"/>
          <p:cNvSpPr>
            <a:spLocks noGrp="1"/>
          </p:cNvSpPr>
          <p:nvPr>
            <p:ph idx="1"/>
          </p:nvPr>
        </p:nvSpPr>
        <p:spPr>
          <a:xfrm>
            <a:off x="308610" y="744220"/>
            <a:ext cx="11632565" cy="5943600"/>
          </a:xfrm>
        </p:spPr>
        <p:txBody>
          <a:bodyPr/>
          <a:lstStyle/>
          <a:p>
            <a:pPr marL="0" indent="0">
              <a:buNone/>
            </a:pPr>
            <a:r>
              <a:rPr lang="en-US" altLang="zh-CN" sz="2400"/>
              <a:t>         </a:t>
            </a:r>
            <a:r>
              <a:rPr lang="zh-CN" altLang="en-US" sz="2400"/>
              <a:t>图像分辨率是一组用于评估图像中蕴含细节信息丰富程度的性能参数，包括时间分辨率、空间分辨率及色阶分辨率等，体现了成像系统实际所能反映物体细节信息的能力。相较于低分辨率图像，高分辨率图像通常包含更大的像素密度、更丰富的纹理细节及更高的可信赖度。但在实际上情况中，受采集设备与环境、网络传输介质与带宽、图像退化模型本身等诸多因素的约束，我们通常并不能直接得到具有边缘锐化、无成块模糊的理想高分辨率图像。</a:t>
            </a:r>
            <a:endParaRPr lang="zh-CN" altLang="en-US" sz="2400"/>
          </a:p>
          <a:p>
            <a:pPr marL="0" indent="0">
              <a:buNone/>
            </a:pPr>
            <a:r>
              <a:rPr lang="en-US" altLang="zh-CN" sz="2400"/>
              <a:t>         </a:t>
            </a:r>
            <a:endParaRPr lang="zh-CN" altLang="en-US" sz="2400"/>
          </a:p>
        </p:txBody>
      </p:sp>
      <p:pic>
        <p:nvPicPr>
          <p:cNvPr id="4" name="图片 3"/>
          <p:cNvPicPr>
            <a:picLocks noChangeAspect="1"/>
          </p:cNvPicPr>
          <p:nvPr>
            <p:custDataLst>
              <p:tags r:id="rId1"/>
            </p:custDataLst>
          </p:nvPr>
        </p:nvPicPr>
        <p:blipFill>
          <a:blip r:embed="rId2"/>
          <a:stretch>
            <a:fillRect/>
          </a:stretch>
        </p:blipFill>
        <p:spPr>
          <a:xfrm>
            <a:off x="3103880" y="3527425"/>
            <a:ext cx="1867535" cy="2701290"/>
          </a:xfrm>
          <a:prstGeom prst="rect">
            <a:avLst/>
          </a:prstGeom>
        </p:spPr>
      </p:pic>
      <p:pic>
        <p:nvPicPr>
          <p:cNvPr id="6" name="图片 5"/>
          <p:cNvPicPr>
            <a:picLocks noChangeAspect="1"/>
          </p:cNvPicPr>
          <p:nvPr/>
        </p:nvPicPr>
        <p:blipFill>
          <a:blip r:embed="rId3"/>
          <a:stretch>
            <a:fillRect/>
          </a:stretch>
        </p:blipFill>
        <p:spPr>
          <a:xfrm>
            <a:off x="6400165" y="3837305"/>
            <a:ext cx="2332990" cy="2081530"/>
          </a:xfrm>
          <a:prstGeom prst="rect">
            <a:avLst/>
          </a:prstGeom>
        </p:spPr>
      </p:pic>
      <p:sp>
        <p:nvSpPr>
          <p:cNvPr id="7" name="文本框 6"/>
          <p:cNvSpPr txBox="1"/>
          <p:nvPr/>
        </p:nvSpPr>
        <p:spPr>
          <a:xfrm>
            <a:off x="44450" y="6228715"/>
            <a:ext cx="8939530" cy="368300"/>
          </a:xfrm>
          <a:prstGeom prst="rect">
            <a:avLst/>
          </a:prstGeom>
          <a:noFill/>
        </p:spPr>
        <p:txBody>
          <a:bodyPr wrap="square" rtlCol="0">
            <a:spAutoFit/>
          </a:bodyPr>
          <a:lstStyle/>
          <a:p>
            <a:r>
              <a:rPr lang="zh-CN" altLang="en-US"/>
              <a:t>部分图片和文字来自网络：https://blog.51cto.com/u_15404184/4323223</a:t>
            </a:r>
            <a:endParaRPr lang="zh-CN" alt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5857" y="74931"/>
            <a:ext cx="11797552" cy="669129"/>
          </a:xfrm>
        </p:spPr>
        <p:txBody>
          <a:bodyPr/>
          <a:lstStyle/>
          <a:p>
            <a:r>
              <a:rPr lang="zh-CN" altLang="en-US"/>
              <a:t>图像超分辨率重建</a:t>
            </a:r>
            <a:endParaRPr lang="zh-CN" altLang="en-US"/>
          </a:p>
        </p:txBody>
      </p:sp>
      <p:sp>
        <p:nvSpPr>
          <p:cNvPr id="3" name="内容占位符 2"/>
          <p:cNvSpPr>
            <a:spLocks noGrp="1"/>
          </p:cNvSpPr>
          <p:nvPr>
            <p:ph idx="1"/>
          </p:nvPr>
        </p:nvSpPr>
        <p:spPr>
          <a:xfrm>
            <a:off x="308610" y="744220"/>
            <a:ext cx="11632565" cy="5943600"/>
          </a:xfrm>
        </p:spPr>
        <p:txBody>
          <a:bodyPr/>
          <a:lstStyle/>
          <a:p>
            <a:pPr marL="0" indent="0">
              <a:buNone/>
            </a:pPr>
            <a:r>
              <a:rPr lang="en-US" altLang="zh-CN" sz="2400"/>
              <a:t>         图像的超分辨率重建技术指的是将给定的低分辨率图像通过特定的算法恢复成相应的高分辨率图像。具体来说，图像超分辨率重建技术指的是利用数字图像处理、计算机视觉等领域的相关知识，借由特定的算法和处理流程，从给定的低分辨率图像中重建出高分辨率图像的过程。</a:t>
            </a:r>
            <a:endParaRPr lang="zh-CN" altLang="en-US" sz="2400"/>
          </a:p>
        </p:txBody>
      </p:sp>
      <p:pic>
        <p:nvPicPr>
          <p:cNvPr id="6" name="图片 5"/>
          <p:cNvPicPr>
            <a:picLocks noChangeAspect="1"/>
          </p:cNvPicPr>
          <p:nvPr/>
        </p:nvPicPr>
        <p:blipFill>
          <a:blip r:embed="rId1"/>
          <a:stretch>
            <a:fillRect/>
          </a:stretch>
        </p:blipFill>
        <p:spPr>
          <a:xfrm>
            <a:off x="3258185" y="2774950"/>
            <a:ext cx="6055360" cy="3391535"/>
          </a:xfrm>
          <a:prstGeom prst="rect">
            <a:avLst/>
          </a:prstGeom>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5857" y="74931"/>
            <a:ext cx="11797552" cy="669129"/>
          </a:xfrm>
        </p:spPr>
        <p:txBody>
          <a:bodyPr/>
          <a:lstStyle/>
          <a:p>
            <a:r>
              <a:rPr lang="zh-CN" altLang="en-US"/>
              <a:t>图像超分辨率重建</a:t>
            </a:r>
            <a:endParaRPr lang="zh-CN" altLang="en-US"/>
          </a:p>
        </p:txBody>
      </p:sp>
      <p:sp>
        <p:nvSpPr>
          <p:cNvPr id="3" name="内容占位符 2"/>
          <p:cNvSpPr>
            <a:spLocks noGrp="1"/>
          </p:cNvSpPr>
          <p:nvPr>
            <p:ph idx="1"/>
          </p:nvPr>
        </p:nvSpPr>
        <p:spPr>
          <a:xfrm>
            <a:off x="308610" y="744220"/>
            <a:ext cx="11632565" cy="5943600"/>
          </a:xfrm>
        </p:spPr>
        <p:txBody>
          <a:bodyPr/>
          <a:lstStyle/>
          <a:p>
            <a:pPr marL="0" indent="0">
              <a:buNone/>
            </a:pPr>
            <a:r>
              <a:rPr lang="zh-CN" altLang="en-US" sz="2800"/>
              <a:t>基于深度学习的超分辨率重构算法：</a:t>
            </a:r>
            <a:endParaRPr lang="zh-CN" altLang="en-US" sz="2800"/>
          </a:p>
          <a:p>
            <a:pPr marL="0" indent="0">
              <a:buNone/>
            </a:pPr>
            <a:r>
              <a:rPr lang="en-US" altLang="zh-CN" sz="2400"/>
              <a:t>1. Dong C, Loy C C, He K, et al. Learning a deep convolutional network for image super-resolution[C]//European conference on computer vision. Springer, Cham, 2014: 184-199.</a:t>
            </a:r>
            <a:endParaRPr lang="en-US" altLang="zh-CN" sz="2400"/>
          </a:p>
          <a:p>
            <a:pPr marL="0" indent="0">
              <a:buNone/>
            </a:pPr>
            <a:r>
              <a:rPr lang="en-US" altLang="zh-CN" sz="2400"/>
              <a:t>2. Kim J, Lee J K, Lee K M. Accurate image super-resolution using very deep convolutional networks[C]//Proceedings of the IEEE conference on computer vision and pattern recognition. 2016: 1646-1654. </a:t>
            </a:r>
            <a:endParaRPr lang="en-US" altLang="zh-CN" sz="2400"/>
          </a:p>
          <a:p>
            <a:pPr marL="0" indent="0">
              <a:buNone/>
            </a:pPr>
            <a:r>
              <a:rPr lang="en-US" altLang="zh-CN" sz="2400"/>
              <a:t>3. Ledig C, Theis L, Huszár F, et al. Photo-realistic single image super-resolution using a generative adversarial network[C]//Proceedings of the IEEE conference on computer vision and pattern recognition. 2017: 4681-4690.</a:t>
            </a:r>
            <a:endParaRPr lang="en-US" altLang="zh-CN"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1607185" y="476250"/>
            <a:ext cx="7737475" cy="2143125"/>
          </a:xfrm>
          <a:prstGeom prst="rect">
            <a:avLst/>
          </a:prstGeom>
          <a:noFill/>
        </p:spPr>
        <p:txBody>
          <a:bodyPr vert="horz" wrap="square" rtlCol="0" anchor="ctr" anchorCtr="0">
            <a:noAutofit/>
          </a:bodyPr>
          <a:lstStyle/>
          <a:p>
            <a:r>
              <a:rPr lang="zh-CN" altLang="zh-CN" sz="2400" dirty="0"/>
              <a:t>（</a:t>
            </a:r>
            <a:r>
              <a:rPr lang="en-US" altLang="zh-CN" sz="2400" dirty="0"/>
              <a:t>1</a:t>
            </a:r>
            <a:r>
              <a:rPr lang="zh-CN" altLang="zh-CN" sz="2400" dirty="0"/>
              <a:t>）请说明单层感知机为何无法模拟逻辑异或操作？</a:t>
            </a:r>
            <a:endParaRPr lang="zh-CN" altLang="zh-CN" sz="2400" dirty="0"/>
          </a:p>
          <a:p>
            <a:r>
              <a:rPr lang="zh-CN" altLang="zh-CN" sz="2400" dirty="0"/>
              <a:t>（</a:t>
            </a:r>
            <a:r>
              <a:rPr lang="en-US" altLang="zh-CN" sz="2400" dirty="0"/>
              <a:t>2</a:t>
            </a:r>
            <a:r>
              <a:rPr lang="zh-CN" altLang="zh-CN" sz="2400" dirty="0"/>
              <a:t>）请设计一个前馈神经网络，用于拟合异或函数。</a:t>
            </a:r>
            <a:endParaRPr lang="zh-CN" altLang="zh-CN" sz="2400" dirty="0"/>
          </a:p>
        </p:txBody>
      </p:sp>
      <p:sp>
        <p:nvSpPr>
          <p:cNvPr id="2" name="圆角矩形 1"/>
          <p:cNvSpPr/>
          <p:nvPr>
            <p:custDataLst>
              <p:tags r:id="rId2"/>
            </p:custDataLst>
          </p:nvPr>
        </p:nvSpPr>
        <p:spPr>
          <a:xfrm>
            <a:off x="8915400" y="6214745"/>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作答</a:t>
            </a:r>
            <a:endParaRPr lang="zh-CN" altLang="en-US" sz="1600">
              <a:solidFill>
                <a:srgbClr val="FFFFFF"/>
              </a:solidFill>
              <a:latin typeface="微软雅黑" panose="020B0503020204020204" charset="-122"/>
              <a:ea typeface="微软雅黑" panose="020B0503020204020204" charset="-122"/>
            </a:endParaRPr>
          </a:p>
        </p:txBody>
      </p:sp>
      <p:sp>
        <p:nvSpPr>
          <p:cNvPr id="100" name="文本框 99"/>
          <p:cNvSpPr txBox="1"/>
          <p:nvPr/>
        </p:nvSpPr>
        <p:spPr>
          <a:xfrm>
            <a:off x="1285875" y="2619375"/>
            <a:ext cx="9246870" cy="1322070"/>
          </a:xfrm>
          <a:prstGeom prst="rect">
            <a:avLst/>
          </a:prstGeom>
          <a:noFill/>
          <a:ln w="9525">
            <a:noFill/>
          </a:ln>
        </p:spPr>
        <p:txBody>
          <a:bodyPr wrap="square">
            <a:spAutoFit/>
          </a:bodyPr>
          <a:p>
            <a:pPr indent="0"/>
            <a:r>
              <a:rPr lang="zh-CN" sz="2000" b="0">
                <a:solidFill>
                  <a:srgbClr val="000000"/>
                </a:solidFill>
                <a:ea typeface="楷体" panose="02010609060101010101" pitchFamily="49" charset="-122"/>
              </a:rPr>
              <a:t>（</a:t>
            </a:r>
            <a:r>
              <a:rPr lang="en-US" sz="2000" b="0">
                <a:solidFill>
                  <a:srgbClr val="000000"/>
                </a:solidFill>
                <a:latin typeface="Times New Roman" panose="02020603050405020304" pitchFamily="16" charset="0"/>
                <a:ea typeface="楷体" panose="02010609060101010101" pitchFamily="49" charset="-122"/>
              </a:rPr>
              <a:t>1</a:t>
            </a:r>
            <a:r>
              <a:rPr lang="zh-CN" sz="2000" b="0">
                <a:solidFill>
                  <a:srgbClr val="000000"/>
                </a:solidFill>
                <a:ea typeface="楷体" panose="02010609060101010101" pitchFamily="49" charset="-122"/>
              </a:rPr>
              <a:t>）根据图</a:t>
            </a:r>
            <a:r>
              <a:rPr lang="en-US" sz="2000" b="0">
                <a:solidFill>
                  <a:srgbClr val="000000"/>
                </a:solidFill>
                <a:latin typeface="Times New Roman" panose="02020603050405020304" pitchFamily="16" charset="0"/>
                <a:ea typeface="楷体" panose="02010609060101010101" pitchFamily="49" charset="-122"/>
              </a:rPr>
              <a:t>6.2.</a:t>
            </a:r>
            <a:r>
              <a:rPr lang="zh-CN" sz="2000" b="0">
                <a:solidFill>
                  <a:srgbClr val="000000"/>
                </a:solidFill>
                <a:ea typeface="楷体" panose="02010609060101010101" pitchFamily="49" charset="-122"/>
              </a:rPr>
              <a:t>可知，在异或操作中，点（</a:t>
            </a:r>
            <a:r>
              <a:rPr lang="en-US" sz="2000" b="0">
                <a:solidFill>
                  <a:srgbClr val="000000"/>
                </a:solidFill>
                <a:latin typeface="Times New Roman" panose="02020603050405020304" pitchFamily="16" charset="0"/>
                <a:ea typeface="楷体" panose="02010609060101010101" pitchFamily="49" charset="-122"/>
              </a:rPr>
              <a:t>0,0</a:t>
            </a:r>
            <a:r>
              <a:rPr lang="zh-CN" sz="2000" b="0">
                <a:solidFill>
                  <a:srgbClr val="000000"/>
                </a:solidFill>
                <a:ea typeface="楷体" panose="02010609060101010101" pitchFamily="49" charset="-122"/>
              </a:rPr>
              <a:t>）与（</a:t>
            </a:r>
            <a:r>
              <a:rPr lang="en-US" sz="2000" b="0">
                <a:solidFill>
                  <a:srgbClr val="000000"/>
                </a:solidFill>
                <a:latin typeface="Times New Roman" panose="02020603050405020304" pitchFamily="16" charset="0"/>
                <a:ea typeface="楷体" panose="02010609060101010101" pitchFamily="49" charset="-122"/>
              </a:rPr>
              <a:t>1,1</a:t>
            </a:r>
            <a:r>
              <a:rPr lang="zh-CN" sz="2000" b="0">
                <a:solidFill>
                  <a:srgbClr val="000000"/>
                </a:solidFill>
                <a:ea typeface="楷体" panose="02010609060101010101" pitchFamily="49" charset="-122"/>
              </a:rPr>
              <a:t>）为</a:t>
            </a:r>
            <a:r>
              <a:rPr lang="en-US" sz="2000" b="0">
                <a:solidFill>
                  <a:srgbClr val="000000"/>
                </a:solidFill>
                <a:latin typeface="Times New Roman" panose="02020603050405020304" pitchFamily="16" charset="0"/>
                <a:ea typeface="楷体" panose="02010609060101010101" pitchFamily="49" charset="-122"/>
              </a:rPr>
              <a:t>0</a:t>
            </a:r>
            <a:r>
              <a:rPr lang="zh-CN" sz="2000" b="0">
                <a:solidFill>
                  <a:srgbClr val="000000"/>
                </a:solidFill>
                <a:ea typeface="楷体" panose="02010609060101010101" pitchFamily="49" charset="-122"/>
              </a:rPr>
              <a:t>，点（</a:t>
            </a:r>
            <a:r>
              <a:rPr lang="en-US" sz="2000" b="0">
                <a:solidFill>
                  <a:srgbClr val="000000"/>
                </a:solidFill>
                <a:latin typeface="Times New Roman" panose="02020603050405020304" pitchFamily="16" charset="0"/>
                <a:ea typeface="楷体" panose="02010609060101010101" pitchFamily="49" charset="-122"/>
              </a:rPr>
              <a:t>0,1</a:t>
            </a:r>
            <a:r>
              <a:rPr lang="zh-CN" sz="2000" b="0">
                <a:solidFill>
                  <a:srgbClr val="000000"/>
                </a:solidFill>
                <a:ea typeface="楷体" panose="02010609060101010101" pitchFamily="49" charset="-122"/>
              </a:rPr>
              <a:t>）和（</a:t>
            </a:r>
            <a:r>
              <a:rPr lang="en-US" sz="2000" b="0">
                <a:solidFill>
                  <a:srgbClr val="000000"/>
                </a:solidFill>
                <a:latin typeface="Times New Roman" panose="02020603050405020304" pitchFamily="16" charset="0"/>
                <a:ea typeface="楷体" panose="02010609060101010101" pitchFamily="49" charset="-122"/>
              </a:rPr>
              <a:t>1,0</a:t>
            </a:r>
            <a:r>
              <a:rPr lang="zh-CN" sz="2000" b="0">
                <a:solidFill>
                  <a:srgbClr val="000000"/>
                </a:solidFill>
                <a:ea typeface="楷体" panose="02010609060101010101" pitchFamily="49" charset="-122"/>
              </a:rPr>
              <a:t>）为</a:t>
            </a:r>
            <a:r>
              <a:rPr lang="en-US" sz="2000" b="0">
                <a:solidFill>
                  <a:srgbClr val="000000"/>
                </a:solidFill>
                <a:latin typeface="Times New Roman" panose="02020603050405020304" pitchFamily="16" charset="0"/>
                <a:ea typeface="楷体" panose="02010609060101010101" pitchFamily="49" charset="-122"/>
              </a:rPr>
              <a:t>1</a:t>
            </a:r>
            <a:r>
              <a:rPr lang="zh-CN" sz="2000" b="0">
                <a:solidFill>
                  <a:srgbClr val="000000"/>
                </a:solidFill>
                <a:ea typeface="楷体" panose="02010609060101010101" pitchFamily="49" charset="-122"/>
              </a:rPr>
              <a:t>，由于感知机是线性分类器，无法构建超平面可以将这两类分开。（</a:t>
            </a:r>
            <a:r>
              <a:rPr lang="en-US" sz="2000" b="0">
                <a:solidFill>
                  <a:srgbClr val="000000"/>
                </a:solidFill>
                <a:latin typeface="Times New Roman" panose="02020603050405020304" pitchFamily="16" charset="0"/>
                <a:ea typeface="楷体" panose="02010609060101010101" pitchFamily="49" charset="-122"/>
              </a:rPr>
              <a:t>2</a:t>
            </a:r>
            <a:r>
              <a:rPr lang="zh-CN" sz="2000" b="0">
                <a:solidFill>
                  <a:srgbClr val="000000"/>
                </a:solidFill>
                <a:ea typeface="楷体" panose="02010609060101010101" pitchFamily="49" charset="-122"/>
              </a:rPr>
              <a:t>）输入层维度为</a:t>
            </a:r>
            <a:r>
              <a:rPr lang="en-US" sz="2000" b="0">
                <a:solidFill>
                  <a:srgbClr val="000000"/>
                </a:solidFill>
                <a:latin typeface="Times New Roman" panose="02020603050405020304" pitchFamily="16" charset="0"/>
                <a:ea typeface="楷体" panose="02010609060101010101" pitchFamily="49" charset="-122"/>
              </a:rPr>
              <a:t>2</a:t>
            </a:r>
            <a:r>
              <a:rPr lang="zh-CN" sz="2000" b="0">
                <a:solidFill>
                  <a:srgbClr val="000000"/>
                </a:solidFill>
                <a:ea typeface="楷体" panose="02010609060101010101" pitchFamily="49" charset="-122"/>
              </a:rPr>
              <a:t>，用于接收两个操作数；至少有一层隐藏层，且隐藏层中的神经元需要包含非线性激活函数；输出层维度为</a:t>
            </a:r>
            <a:r>
              <a:rPr lang="en-US" sz="2000" b="0">
                <a:solidFill>
                  <a:srgbClr val="000000"/>
                </a:solidFill>
                <a:latin typeface="Times New Roman" panose="02020603050405020304" pitchFamily="16" charset="0"/>
                <a:ea typeface="楷体" panose="02010609060101010101" pitchFamily="49" charset="-122"/>
              </a:rPr>
              <a:t>1</a:t>
            </a:r>
            <a:r>
              <a:rPr lang="zh-CN" sz="2000" b="0">
                <a:solidFill>
                  <a:srgbClr val="000000"/>
                </a:solidFill>
                <a:ea typeface="楷体" panose="02010609060101010101" pitchFamily="49" charset="-122"/>
              </a:rPr>
              <a:t>，用于输出结果。</a:t>
            </a:r>
            <a:endParaRPr lang="zh-CN" altLang="en-US" sz="2000" b="0">
              <a:solidFill>
                <a:srgbClr val="000000"/>
              </a:solidFill>
              <a:ea typeface="楷体" panose="02010609060101010101" pitchFamily="49" charset="-122"/>
            </a:endParaRPr>
          </a:p>
        </p:txBody>
      </p:sp>
      <p:grpSp>
        <p:nvGrpSpPr>
          <p:cNvPr id="9" name="组合 8"/>
          <p:cNvGrpSpPr/>
          <p:nvPr>
            <p:custDataLst>
              <p:tags r:id="rId3"/>
            </p:custDataLst>
          </p:nvPr>
        </p:nvGrpSpPr>
        <p:grpSpPr>
          <a:xfrm>
            <a:off x="0" y="0"/>
            <a:ext cx="4286250" cy="490220"/>
            <a:chOff x="-5270500" y="0"/>
            <a:chExt cx="5715000" cy="653627"/>
          </a:xfrm>
        </p:grpSpPr>
        <p:sp>
          <p:nvSpPr>
            <p:cNvPr id="5" name="TitleBackground"/>
            <p:cNvSpPr/>
            <p:nvPr>
              <p:custDataLst>
                <p:tags r:id="rId4"/>
              </p:custDataLst>
            </p:nvPr>
          </p:nvSpPr>
          <p:spPr>
            <a:xfrm>
              <a:off x="-5270500" y="0"/>
              <a:ext cx="5715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 name="ColorBlock"/>
            <p:cNvSpPr/>
            <p:nvPr>
              <p:custDataLst>
                <p:tags r:id="rId5"/>
              </p:custDataLst>
            </p:nvPr>
          </p:nvSpPr>
          <p:spPr>
            <a:xfrm>
              <a:off x="-52705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 name="TypeText"/>
            <p:cNvSpPr txBox="1"/>
            <p:nvPr>
              <p:custDataLst>
                <p:tags r:id="rId6"/>
              </p:custDataLst>
            </p:nvPr>
          </p:nvSpPr>
          <p:spPr>
            <a:xfrm>
              <a:off x="-4931833" y="0"/>
              <a:ext cx="1905000" cy="635000"/>
            </a:xfrm>
            <a:prstGeom prst="rect">
              <a:avLst/>
            </a:prstGeom>
            <a:noFill/>
          </p:spPr>
          <p:txBody>
            <a:bodyPr vert="horz" wrap="none" rtlCol="0" anchor="ctr" anchorCtr="0">
              <a:noAutofit/>
            </a:bodyPr>
            <a:lstStyle/>
            <a:p>
              <a:r>
                <a:rPr lang="zh-CN" altLang="en-US" sz="2100">
                  <a:solidFill>
                    <a:srgbClr val="000000"/>
                  </a:solidFill>
                  <a:latin typeface="微软雅黑" panose="020B0503020204020204" charset="-122"/>
                  <a:ea typeface="微软雅黑" panose="020B0503020204020204" charset="-122"/>
                  <a:sym typeface="微软雅黑" panose="020B0503020204020204" charset="-122"/>
                </a:rPr>
                <a:t>主观题</a:t>
              </a:r>
              <a:endParaRPr lang="zh-CN" altLang="en-US" sz="210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TipText"/>
            <p:cNvSpPr txBox="1"/>
            <p:nvPr>
              <p:custDataLst>
                <p:tags r:id="rId7"/>
              </p:custDataLst>
            </p:nvPr>
          </p:nvSpPr>
          <p:spPr>
            <a:xfrm>
              <a:off x="-3621193" y="145627"/>
              <a:ext cx="2286000" cy="508000"/>
            </a:xfrm>
            <a:prstGeom prst="rect">
              <a:avLst/>
            </a:prstGeom>
            <a:noFill/>
          </p:spPr>
          <p:txBody>
            <a:bodyPr vert="horz" wrap="none" rtlCol="0" anchor="ctr" anchorCtr="0">
              <a:noAutofit/>
            </a:bodyPr>
            <a:lstStyle/>
            <a:p>
              <a:r>
                <a:rPr lang="en-US" altLang="zh-CN">
                  <a:solidFill>
                    <a:srgbClr val="808080"/>
                  </a:solidFill>
                  <a:latin typeface="微软雅黑" panose="020B0503020204020204" charset="-122"/>
                  <a:ea typeface="微软雅黑" panose="020B0503020204020204" charset="-122"/>
                  <a:sym typeface="微软雅黑" panose="020B0503020204020204" charset="-122"/>
                </a:rPr>
                <a:t>2</a:t>
              </a:r>
              <a:r>
                <a:rPr lang="zh-CN" altLang="en-US">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10" name="图片 9" descr="tmp3FFA"/>
          <p:cNvPicPr>
            <a:picLocks noChangeAspect="1"/>
          </p:cNvPicPr>
          <p:nvPr>
            <p:custDataLst>
              <p:tags r:id="rId8"/>
            </p:custDataLst>
          </p:nvPr>
        </p:nvPicPr>
        <p:blipFill>
          <a:blip r:embed="rId9"/>
          <a:stretch>
            <a:fillRect/>
          </a:stretch>
        </p:blipFill>
        <p:spPr>
          <a:xfrm>
            <a:off x="10642600" y="63500"/>
            <a:ext cx="1422400" cy="508000"/>
          </a:xfrm>
          <a:prstGeom prst="rect">
            <a:avLst/>
          </a:prstGeom>
        </p:spPr>
      </p:pic>
    </p:spTree>
    <p:custDataLst>
      <p:tags r:id="rId10"/>
    </p:custData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5857" y="74931"/>
            <a:ext cx="11797552" cy="669129"/>
          </a:xfrm>
        </p:spPr>
        <p:txBody>
          <a:bodyPr/>
          <a:lstStyle/>
          <a:p>
            <a:r>
              <a:rPr lang="zh-CN" altLang="en-US"/>
              <a:t>图像生成</a:t>
            </a:r>
            <a:endParaRPr lang="zh-CN" altLang="en-US"/>
          </a:p>
        </p:txBody>
      </p:sp>
      <p:sp>
        <p:nvSpPr>
          <p:cNvPr id="3" name="内容占位符 2"/>
          <p:cNvSpPr>
            <a:spLocks noGrp="1"/>
          </p:cNvSpPr>
          <p:nvPr>
            <p:ph idx="1"/>
          </p:nvPr>
        </p:nvSpPr>
        <p:spPr>
          <a:xfrm>
            <a:off x="308610" y="744220"/>
            <a:ext cx="11632565" cy="5943600"/>
          </a:xfrm>
        </p:spPr>
        <p:txBody>
          <a:bodyPr/>
          <a:lstStyle/>
          <a:p>
            <a:pPr marL="0" indent="0">
              <a:buNone/>
            </a:pPr>
            <a:r>
              <a:rPr lang="en-US" altLang="zh-CN" sz="2400"/>
              <a:t>         生成模型是一种训练模型进行无监督学习的模型，给模型一组数据，希望从数据中学习到信息后的模型能够生成一组和训练集尽可能相近的数据。 图片生成模型就是更具体的指向说给模型一组图片作为训练集让模型进行学习，希望模型生成一组和训练集图片尽可能相近的图片。 </a:t>
            </a:r>
            <a:endParaRPr lang="en-US" altLang="zh-CN" sz="2400"/>
          </a:p>
        </p:txBody>
      </p:sp>
      <p:sp>
        <p:nvSpPr>
          <p:cNvPr id="7" name="文本框 6"/>
          <p:cNvSpPr txBox="1"/>
          <p:nvPr/>
        </p:nvSpPr>
        <p:spPr>
          <a:xfrm>
            <a:off x="0" y="5916295"/>
            <a:ext cx="8939530" cy="645160"/>
          </a:xfrm>
          <a:prstGeom prst="rect">
            <a:avLst/>
          </a:prstGeom>
          <a:noFill/>
        </p:spPr>
        <p:txBody>
          <a:bodyPr wrap="square" rtlCol="0">
            <a:spAutoFit/>
          </a:bodyPr>
          <a:lstStyle/>
          <a:p>
            <a:r>
              <a:rPr lang="zh-CN" altLang="en-US"/>
              <a:t>部分图片和文字来自网络：https://blog.csdn.net/like_red/article/details/79192374</a:t>
            </a:r>
            <a:endParaRPr lang="zh-CN" altLang="en-US"/>
          </a:p>
          <a:p>
            <a:r>
              <a:rPr lang="en-US" altLang="zh-CN"/>
              <a:t>			https://blog.csdn.net/qq_34739497/article/details/79902356</a:t>
            </a:r>
            <a:endParaRPr lang="en-US" altLang="zh-CN"/>
          </a:p>
        </p:txBody>
      </p:sp>
      <p:pic>
        <p:nvPicPr>
          <p:cNvPr id="102" name="图片 101"/>
          <p:cNvPicPr/>
          <p:nvPr/>
        </p:nvPicPr>
        <p:blipFill>
          <a:blip r:embed="rId1"/>
          <a:stretch>
            <a:fillRect/>
          </a:stretch>
        </p:blipFill>
        <p:spPr>
          <a:xfrm>
            <a:off x="8312150" y="2700020"/>
            <a:ext cx="2347595" cy="2483485"/>
          </a:xfrm>
          <a:prstGeom prst="rect">
            <a:avLst/>
          </a:prstGeom>
          <a:noFill/>
          <a:ln w="9525">
            <a:noFill/>
          </a:ln>
        </p:spPr>
      </p:pic>
      <p:pic>
        <p:nvPicPr>
          <p:cNvPr id="103" name="图片 102"/>
          <p:cNvPicPr/>
          <p:nvPr/>
        </p:nvPicPr>
        <p:blipFill>
          <a:blip r:embed="rId2"/>
          <a:stretch>
            <a:fillRect/>
          </a:stretch>
        </p:blipFill>
        <p:spPr>
          <a:xfrm>
            <a:off x="1100455" y="2700020"/>
            <a:ext cx="2348230" cy="2483485"/>
          </a:xfrm>
          <a:prstGeom prst="rect">
            <a:avLst/>
          </a:prstGeom>
          <a:noFill/>
          <a:ln w="9525">
            <a:noFill/>
          </a:ln>
        </p:spPr>
      </p:pic>
      <p:pic>
        <p:nvPicPr>
          <p:cNvPr id="104" name="图片 103"/>
          <p:cNvPicPr/>
          <p:nvPr/>
        </p:nvPicPr>
        <p:blipFill>
          <a:blip r:embed="rId3"/>
          <a:stretch>
            <a:fillRect/>
          </a:stretch>
        </p:blipFill>
        <p:spPr>
          <a:xfrm>
            <a:off x="4620895" y="2700020"/>
            <a:ext cx="2304415" cy="2482850"/>
          </a:xfrm>
          <a:prstGeom prst="rect">
            <a:avLst/>
          </a:prstGeom>
          <a:noFill/>
          <a:ln w="9525">
            <a:noFill/>
          </a:ln>
        </p:spPr>
      </p:pic>
      <p:sp>
        <p:nvSpPr>
          <p:cNvPr id="5" name="右箭头 4"/>
          <p:cNvSpPr/>
          <p:nvPr/>
        </p:nvSpPr>
        <p:spPr>
          <a:xfrm>
            <a:off x="3676015" y="3785235"/>
            <a:ext cx="832485" cy="3740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右箭头 7"/>
          <p:cNvSpPr/>
          <p:nvPr/>
        </p:nvSpPr>
        <p:spPr>
          <a:xfrm>
            <a:off x="7202805" y="3785235"/>
            <a:ext cx="832485" cy="3740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581150" y="5455920"/>
            <a:ext cx="8912860" cy="460375"/>
          </a:xfrm>
          <a:prstGeom prst="rect">
            <a:avLst/>
          </a:prstGeom>
          <a:noFill/>
        </p:spPr>
        <p:txBody>
          <a:bodyPr wrap="square" rtlCol="0">
            <a:spAutoFit/>
          </a:bodyPr>
          <a:lstStyle/>
          <a:p>
            <a:r>
              <a:rPr lang="zh-CN" altLang="en-US" sz="2400"/>
              <a:t>利用</a:t>
            </a:r>
            <a:r>
              <a:rPr lang="en-US" altLang="zh-CN" sz="2400"/>
              <a:t>DCGAN</a:t>
            </a:r>
            <a:r>
              <a:rPr lang="zh-CN" altLang="en-US" sz="2400"/>
              <a:t>生成动漫人脸实例，分别为</a:t>
            </a:r>
            <a:r>
              <a:rPr lang="en-US" altLang="zh-CN" sz="2400"/>
              <a:t>0</a:t>
            </a:r>
            <a:r>
              <a:rPr lang="zh-CN" altLang="en-US" sz="2400"/>
              <a:t>，</a:t>
            </a:r>
            <a:r>
              <a:rPr lang="en-US" altLang="zh-CN" sz="2400"/>
              <a:t>100</a:t>
            </a:r>
            <a:r>
              <a:rPr lang="zh-CN" altLang="en-US" sz="2400"/>
              <a:t>，</a:t>
            </a:r>
            <a:r>
              <a:rPr lang="en-US" altLang="zh-CN" sz="2400"/>
              <a:t>200</a:t>
            </a:r>
            <a:r>
              <a:rPr lang="zh-CN" altLang="en-US" sz="2400"/>
              <a:t>次迭代结果。</a:t>
            </a:r>
            <a:endParaRPr lang="zh-CN" altLang="en-US" sz="240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5857" y="74931"/>
            <a:ext cx="11797552" cy="669129"/>
          </a:xfrm>
        </p:spPr>
        <p:txBody>
          <a:bodyPr/>
          <a:lstStyle/>
          <a:p>
            <a:r>
              <a:rPr lang="zh-CN" altLang="en-US"/>
              <a:t>图像生成</a:t>
            </a:r>
            <a:endParaRPr lang="zh-CN" altLang="en-US"/>
          </a:p>
        </p:txBody>
      </p:sp>
      <p:sp>
        <p:nvSpPr>
          <p:cNvPr id="3" name="内容占位符 2"/>
          <p:cNvSpPr>
            <a:spLocks noGrp="1"/>
          </p:cNvSpPr>
          <p:nvPr>
            <p:ph idx="1"/>
          </p:nvPr>
        </p:nvSpPr>
        <p:spPr>
          <a:xfrm>
            <a:off x="308610" y="744220"/>
            <a:ext cx="11632565" cy="5943600"/>
          </a:xfrm>
        </p:spPr>
        <p:txBody>
          <a:bodyPr/>
          <a:lstStyle/>
          <a:p>
            <a:pPr marL="0" indent="0">
              <a:buNone/>
            </a:pPr>
            <a:r>
              <a:rPr lang="zh-CN" altLang="en-US" sz="2800" dirty="0"/>
              <a:t>图像生成经典算法：</a:t>
            </a:r>
            <a:endParaRPr lang="zh-CN" altLang="en-US" sz="2800" dirty="0"/>
          </a:p>
          <a:p>
            <a:pPr marL="0" indent="0">
              <a:buNone/>
            </a:pPr>
            <a:r>
              <a:rPr lang="en-US" altLang="zh-CN" sz="2400" dirty="0"/>
              <a:t>1. Goodfellow I, </a:t>
            </a:r>
            <a:r>
              <a:rPr lang="en-US" altLang="zh-CN" sz="2400" dirty="0" err="1"/>
              <a:t>Pouget</a:t>
            </a:r>
            <a:r>
              <a:rPr lang="en-US" altLang="zh-CN" sz="2400" dirty="0"/>
              <a:t>-Abadie J, Mirza M, et al. Generative adversarial nets[J]. Advances in neural information processing systems, 2014, 27.</a:t>
            </a:r>
            <a:endParaRPr lang="en-US" altLang="zh-CN" sz="2400" dirty="0"/>
          </a:p>
          <a:p>
            <a:pPr marL="0" indent="0">
              <a:buNone/>
            </a:pPr>
            <a:r>
              <a:rPr lang="en-US" altLang="zh-CN" sz="2400" dirty="0"/>
              <a:t>2. Mirza M, </a:t>
            </a:r>
            <a:r>
              <a:rPr lang="en-US" altLang="zh-CN" sz="2400" dirty="0" err="1"/>
              <a:t>Osindero</a:t>
            </a:r>
            <a:r>
              <a:rPr lang="en-US" altLang="zh-CN" sz="2400" dirty="0"/>
              <a:t> S. Conditional generative adversarial nets[J]. </a:t>
            </a:r>
            <a:r>
              <a:rPr lang="en-US" altLang="zh-CN" sz="2400" dirty="0" err="1"/>
              <a:t>arXiv</a:t>
            </a:r>
            <a:r>
              <a:rPr lang="en-US" altLang="zh-CN" sz="2400" dirty="0"/>
              <a:t> preprint arXiv:1411.1784, 2014. </a:t>
            </a:r>
            <a:endParaRPr lang="en-US" altLang="zh-CN" sz="2400" dirty="0"/>
          </a:p>
          <a:p>
            <a:pPr marL="0" indent="0">
              <a:buNone/>
            </a:pPr>
            <a:r>
              <a:rPr lang="en-US" altLang="zh-CN" sz="2400" dirty="0"/>
              <a:t>3. Radford A, Metz L, </a:t>
            </a:r>
            <a:r>
              <a:rPr lang="en-US" altLang="zh-CN" sz="2400" dirty="0" err="1"/>
              <a:t>Chintala</a:t>
            </a:r>
            <a:r>
              <a:rPr lang="en-US" altLang="zh-CN" sz="2400" dirty="0"/>
              <a:t> S. Unsupervised representation learning with deep convolutional generative adversarial networks[J]. </a:t>
            </a:r>
            <a:r>
              <a:rPr lang="en-US" altLang="zh-CN" sz="2400" dirty="0" err="1"/>
              <a:t>arXiv</a:t>
            </a:r>
            <a:r>
              <a:rPr lang="en-US" altLang="zh-CN" sz="2400" dirty="0"/>
              <a:t> preprint arXiv:1511.06434, 2015.</a:t>
            </a:r>
            <a:endParaRPr lang="en-US" altLang="zh-CN" sz="2400"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5857" y="74931"/>
            <a:ext cx="11797552" cy="669129"/>
          </a:xfrm>
        </p:spPr>
        <p:txBody>
          <a:bodyPr/>
          <a:lstStyle/>
          <a:p>
            <a:r>
              <a:rPr lang="zh-CN" altLang="en-US" dirty="0"/>
              <a:t>图像编辑</a:t>
            </a:r>
            <a:endParaRPr lang="zh-CN" altLang="en-US" dirty="0"/>
          </a:p>
        </p:txBody>
      </p:sp>
      <p:sp>
        <p:nvSpPr>
          <p:cNvPr id="3" name="内容占位符 2"/>
          <p:cNvSpPr>
            <a:spLocks noGrp="1"/>
          </p:cNvSpPr>
          <p:nvPr>
            <p:ph idx="1"/>
          </p:nvPr>
        </p:nvSpPr>
        <p:spPr>
          <a:xfrm>
            <a:off x="308610" y="744220"/>
            <a:ext cx="11632565" cy="5943600"/>
          </a:xfrm>
        </p:spPr>
        <p:txBody>
          <a:bodyPr/>
          <a:lstStyle/>
          <a:p>
            <a:pPr marL="0" indent="0">
              <a:buNone/>
            </a:pPr>
            <a:r>
              <a:rPr lang="zh-CN" altLang="en-US" sz="2800" dirty="0"/>
              <a:t>利用生成模型，对用户提供的图像做各种个性化的</a:t>
            </a:r>
            <a:r>
              <a:rPr lang="zh-CN" altLang="en-US" sz="2800" dirty="0"/>
              <a:t>操作。</a:t>
            </a:r>
            <a:endParaRPr lang="zh-CN" altLang="en-US" sz="2800" dirty="0"/>
          </a:p>
        </p:txBody>
      </p:sp>
      <p:pic>
        <p:nvPicPr>
          <p:cNvPr id="4" name="图片 3" descr="屏幕快照 2023-04-21 下午3.20.59"/>
          <p:cNvPicPr>
            <a:picLocks noChangeAspect="1"/>
          </p:cNvPicPr>
          <p:nvPr/>
        </p:nvPicPr>
        <p:blipFill>
          <a:blip r:embed="rId1"/>
          <a:stretch>
            <a:fillRect/>
          </a:stretch>
        </p:blipFill>
        <p:spPr>
          <a:xfrm>
            <a:off x="1189355" y="1340485"/>
            <a:ext cx="10253345" cy="5199380"/>
          </a:xfrm>
          <a:prstGeom prst="rect">
            <a:avLst/>
          </a:prstGeom>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5857" y="74931"/>
            <a:ext cx="11797552" cy="669129"/>
          </a:xfrm>
        </p:spPr>
        <p:txBody>
          <a:bodyPr/>
          <a:lstStyle/>
          <a:p>
            <a:r>
              <a:rPr lang="zh-CN" altLang="en-US" dirty="0"/>
              <a:t>图像编辑</a:t>
            </a:r>
            <a:endParaRPr lang="zh-CN" altLang="en-US" dirty="0"/>
          </a:p>
        </p:txBody>
      </p:sp>
      <p:sp>
        <p:nvSpPr>
          <p:cNvPr id="3" name="内容占位符 2"/>
          <p:cNvSpPr>
            <a:spLocks noGrp="1"/>
          </p:cNvSpPr>
          <p:nvPr>
            <p:ph idx="1"/>
          </p:nvPr>
        </p:nvSpPr>
        <p:spPr>
          <a:xfrm>
            <a:off x="308610" y="744220"/>
            <a:ext cx="11632565" cy="5943600"/>
          </a:xfrm>
        </p:spPr>
        <p:txBody>
          <a:bodyPr/>
          <a:lstStyle/>
          <a:p>
            <a:pPr marL="0" indent="0">
              <a:buNone/>
            </a:pPr>
            <a:r>
              <a:rPr lang="zh-CN" altLang="en-US" sz="2800" dirty="0"/>
              <a:t>图像编辑经典算法：</a:t>
            </a:r>
            <a:endParaRPr lang="zh-CN" altLang="en-US" sz="2800" dirty="0"/>
          </a:p>
          <a:p>
            <a:pPr marL="0" indent="0">
              <a:buNone/>
            </a:pPr>
            <a:r>
              <a:rPr lang="en-US" altLang="zh-CN" sz="2400" dirty="0"/>
              <a:t>1. Or </a:t>
            </a:r>
            <a:r>
              <a:rPr lang="en-US" altLang="zh-CN" sz="2400" dirty="0" err="1"/>
              <a:t>Patashnik</a:t>
            </a:r>
            <a:r>
              <a:rPr lang="en-US" altLang="zh-CN" sz="2400" dirty="0"/>
              <a:t>, </a:t>
            </a:r>
            <a:r>
              <a:rPr lang="en-US" altLang="zh-CN" sz="2400" dirty="0" err="1"/>
              <a:t>Zongze</a:t>
            </a:r>
            <a:r>
              <a:rPr lang="en-US" altLang="zh-CN" sz="2400" dirty="0"/>
              <a:t> Wu, et al. </a:t>
            </a:r>
            <a:r>
              <a:rPr lang="en-US" altLang="zh-CN" sz="2400" dirty="0" err="1"/>
              <a:t>StyleCLIP</a:t>
            </a:r>
            <a:r>
              <a:rPr lang="en-US" altLang="zh-CN" sz="2400" dirty="0"/>
              <a:t>: Text-Driven Manipulation of </a:t>
            </a:r>
            <a:r>
              <a:rPr lang="en-US" altLang="zh-CN" sz="2400" dirty="0" err="1"/>
              <a:t>StyleGAN</a:t>
            </a:r>
            <a:r>
              <a:rPr lang="en-US" altLang="zh-CN" sz="2400" dirty="0"/>
              <a:t> Imagery, arXiv:2103.17249Search.</a:t>
            </a:r>
            <a:endParaRPr lang="en-US" altLang="zh-CN" sz="2400" dirty="0"/>
          </a:p>
          <a:p>
            <a:pPr marL="0" indent="0">
              <a:buNone/>
            </a:pPr>
            <a:r>
              <a:rPr lang="en-US" altLang="zh-CN" sz="2400" dirty="0"/>
              <a:t>2. Amir Hertz, Ron </a:t>
            </a:r>
            <a:r>
              <a:rPr lang="en-US" altLang="zh-CN" sz="2400" dirty="0" err="1"/>
              <a:t>Mokady</a:t>
            </a:r>
            <a:r>
              <a:rPr lang="en-US" altLang="zh-CN" sz="2400" dirty="0"/>
              <a:t> , et al. Prompt-to-Prompt Image Editing with Cross Attention Control. arXiv:2208.01626, 2022. </a:t>
            </a:r>
            <a:endParaRPr lang="en-US" altLang="zh-CN" sz="2400" dirty="0"/>
          </a:p>
          <a:p>
            <a:pPr marL="0" indent="0">
              <a:buNone/>
            </a:pPr>
            <a:r>
              <a:rPr lang="en-US" altLang="zh-CN" sz="2400" dirty="0"/>
              <a:t>3. </a:t>
            </a:r>
            <a:r>
              <a:rPr lang="en-US" altLang="zh-CN" sz="2400" dirty="0" err="1"/>
              <a:t>Nataniel</a:t>
            </a:r>
            <a:r>
              <a:rPr lang="en-US" altLang="zh-CN" sz="2400" dirty="0"/>
              <a:t> Ruiz, </a:t>
            </a:r>
            <a:r>
              <a:rPr lang="en-US" altLang="zh-CN" sz="2400" dirty="0" err="1"/>
              <a:t>Yuanzhen</a:t>
            </a:r>
            <a:r>
              <a:rPr lang="en-US" altLang="zh-CN" sz="2400" dirty="0"/>
              <a:t> Li , et al. </a:t>
            </a:r>
            <a:r>
              <a:rPr lang="zh-CN" altLang="en-US" sz="2400" dirty="0"/>
              <a:t> </a:t>
            </a:r>
            <a:r>
              <a:rPr lang="en-US" altLang="zh-CN" sz="2400" dirty="0" err="1"/>
              <a:t>DreamBooth</a:t>
            </a:r>
            <a:r>
              <a:rPr lang="en-US" altLang="zh-CN" sz="2400" dirty="0"/>
              <a:t>: Fine Tuning Text-to-Image Diffusion Models for Subject-Driven Generation. arXiv:2208.12242, 2022.</a:t>
            </a:r>
            <a:endParaRPr lang="en-US" altLang="zh-CN" sz="2400"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a:grpSpLocks noChangeAspect="1"/>
          </p:cNvGrpSpPr>
          <p:nvPr/>
        </p:nvGrpSpPr>
        <p:grpSpPr>
          <a:xfrm>
            <a:off x="7612083" y="3455764"/>
            <a:ext cx="4102924" cy="2658016"/>
            <a:chOff x="827314" y="2411995"/>
            <a:chExt cx="6365923" cy="4124065"/>
          </a:xfrm>
        </p:grpSpPr>
        <p:pic>
          <p:nvPicPr>
            <p:cNvPr id="6" name="内容占位符 4"/>
            <p:cNvPicPr>
              <a:picLocks noChangeAspect="1"/>
            </p:cNvPicPr>
            <p:nvPr/>
          </p:nvPicPr>
          <p:blipFill rotWithShape="1">
            <a:blip r:embed="rId1" cstate="screen"/>
            <a:srcRect/>
            <a:stretch>
              <a:fillRect/>
            </a:stretch>
          </p:blipFill>
          <p:spPr>
            <a:xfrm>
              <a:off x="827314" y="2411995"/>
              <a:ext cx="6365923" cy="4124065"/>
            </a:xfrm>
            <a:prstGeom prst="rect">
              <a:avLst/>
            </a:prstGeom>
          </p:spPr>
        </p:pic>
        <p:sp>
          <p:nvSpPr>
            <p:cNvPr id="7" name="矩形 6"/>
            <p:cNvSpPr/>
            <p:nvPr/>
          </p:nvSpPr>
          <p:spPr>
            <a:xfrm>
              <a:off x="946762" y="5806370"/>
              <a:ext cx="1130644" cy="7296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4" name="内容占位符 2"/>
          <p:cNvSpPr>
            <a:spLocks noGrp="1"/>
          </p:cNvSpPr>
          <p:nvPr>
            <p:ph idx="1"/>
          </p:nvPr>
        </p:nvSpPr>
        <p:spPr>
          <a:xfrm>
            <a:off x="308610" y="744220"/>
            <a:ext cx="11632565" cy="5943600"/>
          </a:xfrm>
        </p:spPr>
        <p:txBody>
          <a:bodyPr/>
          <a:lstStyle/>
          <a:p>
            <a:pPr marL="0" indent="0">
              <a:buNone/>
            </a:pPr>
            <a:r>
              <a:rPr lang="en-US" altLang="zh-CN" sz="2400" dirty="0"/>
              <a:t>         </a:t>
            </a:r>
            <a:r>
              <a:rPr lang="zh-CN" altLang="en-US" sz="2400" dirty="0"/>
              <a:t>原始图像文件（</a:t>
            </a:r>
            <a:r>
              <a:rPr lang="en-US" altLang="zh-CN" sz="2400" dirty="0"/>
              <a:t>RAW</a:t>
            </a:r>
            <a:r>
              <a:rPr lang="zh-CN" altLang="en-US" sz="2400" dirty="0"/>
              <a:t>图像文件）包含从数字相机、扫描器或电影胶片扫描仪的图像传感器所处理数据。由于传感器排列不能重叠，因此通常是单通道数据。此外相较于</a:t>
            </a:r>
            <a:r>
              <a:rPr lang="en-US" altLang="zh-CN" sz="2400" dirty="0"/>
              <a:t>RGB</a:t>
            </a:r>
            <a:r>
              <a:rPr lang="zh-CN" altLang="en-US" sz="2400" dirty="0"/>
              <a:t>图像的</a:t>
            </a:r>
            <a:r>
              <a:rPr lang="en-US" altLang="zh-CN" sz="2400" dirty="0"/>
              <a:t>8Bit</a:t>
            </a:r>
            <a:r>
              <a:rPr lang="zh-CN" altLang="en-US" sz="2400" dirty="0"/>
              <a:t>存储格式，</a:t>
            </a:r>
            <a:r>
              <a:rPr lang="en-US" altLang="zh-CN" sz="2400" dirty="0"/>
              <a:t>RAW</a:t>
            </a:r>
            <a:r>
              <a:rPr lang="zh-CN" altLang="en-US" sz="2400" dirty="0"/>
              <a:t>数据可以存储更多位（</a:t>
            </a:r>
            <a:r>
              <a:rPr lang="en-US" altLang="zh-CN" sz="2400" dirty="0"/>
              <a:t>16/12Bit</a:t>
            </a:r>
            <a:r>
              <a:rPr lang="zh-CN" altLang="en-US" sz="2400" dirty="0"/>
              <a:t>）也意味着更丰富的细节，在低光场景下有着极大的优势。相机中内置的图像信号处理流水线（</a:t>
            </a:r>
            <a:r>
              <a:rPr lang="en-US" altLang="zh-CN" sz="2400" dirty="0"/>
              <a:t>Image</a:t>
            </a:r>
            <a:r>
              <a:rPr lang="zh-CN" altLang="en-US" sz="2400" dirty="0"/>
              <a:t> </a:t>
            </a:r>
            <a:r>
              <a:rPr lang="en-US" altLang="zh-CN" sz="2400" dirty="0"/>
              <a:t>Signal</a:t>
            </a:r>
            <a:r>
              <a:rPr lang="zh-CN" altLang="en-US" sz="2400" dirty="0"/>
              <a:t> </a:t>
            </a:r>
            <a:r>
              <a:rPr lang="en-US" altLang="zh-CN" sz="2400" dirty="0"/>
              <a:t>Processing</a:t>
            </a:r>
            <a:r>
              <a:rPr lang="zh-CN" altLang="en-US" sz="2400" dirty="0"/>
              <a:t> </a:t>
            </a:r>
            <a:r>
              <a:rPr lang="en-US" altLang="zh-CN" sz="2400" dirty="0"/>
              <a:t>Pipeline</a:t>
            </a:r>
            <a:r>
              <a:rPr lang="zh-CN" altLang="en-US" sz="2400" dirty="0"/>
              <a:t>，</a:t>
            </a:r>
            <a:r>
              <a:rPr lang="en-US" altLang="zh-CN" sz="2400" dirty="0"/>
              <a:t>ISP</a:t>
            </a:r>
            <a:r>
              <a:rPr lang="zh-CN" altLang="en-US" sz="2400" dirty="0"/>
              <a:t> </a:t>
            </a:r>
            <a:r>
              <a:rPr lang="en-US" altLang="zh-CN" sz="2400" dirty="0"/>
              <a:t>Pipeline</a:t>
            </a:r>
            <a:r>
              <a:rPr lang="zh-CN" altLang="en-US" sz="2400" dirty="0"/>
              <a:t>）可以将</a:t>
            </a:r>
            <a:r>
              <a:rPr lang="en-US" altLang="zh-CN" sz="2400" dirty="0"/>
              <a:t>RAW</a:t>
            </a:r>
            <a:r>
              <a:rPr lang="zh-CN" altLang="en-US" sz="2400" dirty="0"/>
              <a:t>图像转化为常见的</a:t>
            </a:r>
            <a:r>
              <a:rPr lang="en-US" altLang="zh-CN" sz="2400" dirty="0"/>
              <a:t>RGB</a:t>
            </a:r>
            <a:r>
              <a:rPr lang="zh-CN" altLang="en-US" sz="2400" dirty="0"/>
              <a:t>图像</a:t>
            </a:r>
            <a:r>
              <a:rPr lang="zh-CN" altLang="en-US" sz="2400" i="1" dirty="0"/>
              <a:t>。</a:t>
            </a:r>
            <a:r>
              <a:rPr lang="zh-CN" altLang="en-US" sz="2400" dirty="0"/>
              <a:t>由于传感器记录的数据与接收到的光子数量呈正相关关系，因此</a:t>
            </a:r>
            <a:r>
              <a:rPr lang="en-US" altLang="zh-CN" sz="2400" dirty="0"/>
              <a:t>RAW</a:t>
            </a:r>
            <a:r>
              <a:rPr lang="zh-CN" altLang="en-US" sz="2400" dirty="0"/>
              <a:t>数据的</a:t>
            </a:r>
            <a:r>
              <a:rPr kumimoji="1" lang="zh-CN" altLang="en-US" sz="2400" dirty="0"/>
              <a:t>像素值与曝光时间成正比。</a:t>
            </a:r>
            <a:endParaRPr kumimoji="1" lang="en-US" altLang="zh-CN" sz="2400" dirty="0"/>
          </a:p>
          <a:p>
            <a:pPr marL="0" indent="0">
              <a:buNone/>
            </a:pPr>
            <a:endParaRPr lang="en-US" altLang="zh-CN" sz="2400" dirty="0"/>
          </a:p>
        </p:txBody>
      </p:sp>
      <p:sp>
        <p:nvSpPr>
          <p:cNvPr id="2" name="标题 1"/>
          <p:cNvSpPr>
            <a:spLocks noGrp="1"/>
          </p:cNvSpPr>
          <p:nvPr>
            <p:ph type="title"/>
          </p:nvPr>
        </p:nvSpPr>
        <p:spPr>
          <a:xfrm>
            <a:off x="245857" y="74931"/>
            <a:ext cx="11797552" cy="669129"/>
          </a:xfrm>
        </p:spPr>
        <p:txBody>
          <a:bodyPr/>
          <a:lstStyle/>
          <a:p>
            <a:r>
              <a:rPr lang="zh-CN" altLang="en-US" dirty="0">
                <a:sym typeface="+mn-ea"/>
              </a:rPr>
              <a:t>图像去噪（低光场景）</a:t>
            </a:r>
            <a:endParaRPr lang="en-US" altLang="zh-CN" dirty="0"/>
          </a:p>
        </p:txBody>
      </p:sp>
      <p:sp>
        <p:nvSpPr>
          <p:cNvPr id="9" name="文本框 8"/>
          <p:cNvSpPr txBox="1"/>
          <p:nvPr/>
        </p:nvSpPr>
        <p:spPr>
          <a:xfrm>
            <a:off x="8143729" y="6113780"/>
            <a:ext cx="3267241" cy="369332"/>
          </a:xfrm>
          <a:prstGeom prst="rect">
            <a:avLst/>
          </a:prstGeom>
          <a:noFill/>
        </p:spPr>
        <p:txBody>
          <a:bodyPr wrap="none" rtlCol="0">
            <a:spAutoFit/>
          </a:bodyPr>
          <a:lstStyle/>
          <a:p>
            <a:r>
              <a:rPr kumimoji="1" lang="zh-CN" altLang="en-US" dirty="0"/>
              <a:t>图</a:t>
            </a:r>
            <a:r>
              <a:rPr kumimoji="1" lang="en-US" altLang="zh-CN" dirty="0"/>
              <a:t>1:</a:t>
            </a:r>
            <a:r>
              <a:rPr kumimoji="1" lang="zh-CN" altLang="en-US" dirty="0"/>
              <a:t> 排列方式为</a:t>
            </a:r>
            <a:r>
              <a:rPr kumimoji="1" lang="en-US" altLang="zh-CN" dirty="0"/>
              <a:t>BGGR</a:t>
            </a:r>
            <a:r>
              <a:rPr kumimoji="1" lang="zh-CN" altLang="en-US" dirty="0"/>
              <a:t>的传感器</a:t>
            </a:r>
            <a:endParaRPr kumimoji="1" lang="zh-CN" altLang="en-US"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5857" y="74931"/>
            <a:ext cx="11797552" cy="669129"/>
          </a:xfrm>
        </p:spPr>
        <p:txBody>
          <a:bodyPr/>
          <a:lstStyle/>
          <a:p>
            <a:r>
              <a:rPr lang="zh-CN" altLang="en-US" dirty="0"/>
              <a:t>图像去噪（低光</a:t>
            </a:r>
            <a:r>
              <a:rPr lang="zh-CN" altLang="en-US" dirty="0"/>
              <a:t>场景）</a:t>
            </a:r>
            <a:endParaRPr lang="zh-CN" altLang="en-US" dirty="0"/>
          </a:p>
        </p:txBody>
      </p:sp>
      <p:sp>
        <p:nvSpPr>
          <p:cNvPr id="3" name="内容占位符 2"/>
          <p:cNvSpPr>
            <a:spLocks noGrp="1"/>
          </p:cNvSpPr>
          <p:nvPr>
            <p:ph idx="1"/>
          </p:nvPr>
        </p:nvSpPr>
        <p:spPr>
          <a:xfrm>
            <a:off x="308610" y="744220"/>
            <a:ext cx="11632565" cy="5943600"/>
          </a:xfrm>
        </p:spPr>
        <p:txBody>
          <a:bodyPr/>
          <a:lstStyle/>
          <a:p>
            <a:pPr marL="0" indent="0">
              <a:buNone/>
            </a:pPr>
            <a:r>
              <a:rPr lang="en-US" altLang="zh-CN" sz="2400" dirty="0"/>
              <a:t>         </a:t>
            </a:r>
            <a:r>
              <a:rPr lang="zh-CN" altLang="en-US" sz="2400" dirty="0"/>
              <a:t>低光场景下的成像往往会遇到光照条件不足、信噪比低的情况。基于</a:t>
            </a:r>
            <a:r>
              <a:rPr lang="en-US" altLang="zh-CN" sz="2400" dirty="0"/>
              <a:t>RGB</a:t>
            </a:r>
            <a:r>
              <a:rPr lang="zh-CN" altLang="en-US" sz="2400" dirty="0"/>
              <a:t>的方法由于</a:t>
            </a:r>
            <a:r>
              <a:rPr lang="en-US" altLang="zh-CN" sz="2400" dirty="0"/>
              <a:t>ISP</a:t>
            </a:r>
            <a:r>
              <a:rPr lang="zh-CN" altLang="en-US" sz="2400" dirty="0"/>
              <a:t>的影响，其噪声模型被破坏，因此最近的研究主要聚焦于光照条件的调节，如图</a:t>
            </a:r>
            <a:r>
              <a:rPr lang="en-US" altLang="zh-CN" sz="2400" dirty="0"/>
              <a:t>2</a:t>
            </a:r>
            <a:r>
              <a:rPr lang="zh-CN" altLang="en-US" sz="2400" dirty="0"/>
              <a:t>所示。对于</a:t>
            </a:r>
            <a:r>
              <a:rPr lang="en-US" altLang="zh-CN" sz="2400" dirty="0"/>
              <a:t>RAW</a:t>
            </a:r>
            <a:r>
              <a:rPr lang="zh-CN" altLang="en-US" sz="2400" dirty="0"/>
              <a:t>数据来讲，由于其噪声分布更为原始，因此通常可以处理更加极端的低光环境，如图</a:t>
            </a:r>
            <a:r>
              <a:rPr lang="en-US" altLang="zh-CN" sz="2400" dirty="0"/>
              <a:t>3</a:t>
            </a:r>
            <a:r>
              <a:rPr lang="zh-CN" altLang="en-US" sz="2400" dirty="0"/>
              <a:t>所示。</a:t>
            </a:r>
            <a:endParaRPr lang="en-US" altLang="zh-CN" sz="2400" dirty="0"/>
          </a:p>
        </p:txBody>
      </p:sp>
      <p:grpSp>
        <p:nvGrpSpPr>
          <p:cNvPr id="14" name="组合 13"/>
          <p:cNvGrpSpPr>
            <a:grpSpLocks noChangeAspect="1"/>
          </p:cNvGrpSpPr>
          <p:nvPr/>
        </p:nvGrpSpPr>
        <p:grpSpPr>
          <a:xfrm>
            <a:off x="225853" y="3012934"/>
            <a:ext cx="4805391" cy="1950496"/>
            <a:chOff x="245857" y="2738963"/>
            <a:chExt cx="5904162" cy="2396485"/>
          </a:xfrm>
        </p:grpSpPr>
        <p:grpSp>
          <p:nvGrpSpPr>
            <p:cNvPr id="12" name="组合 11"/>
            <p:cNvGrpSpPr/>
            <p:nvPr/>
          </p:nvGrpSpPr>
          <p:grpSpPr>
            <a:xfrm>
              <a:off x="245857" y="2738963"/>
              <a:ext cx="5904162" cy="1960419"/>
              <a:chOff x="156210" y="3716020"/>
              <a:chExt cx="5904162" cy="1960419"/>
            </a:xfrm>
          </p:grpSpPr>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6210" y="3716020"/>
                <a:ext cx="2598575" cy="1960418"/>
              </a:xfrm>
              <a:prstGeom prst="rect">
                <a:avLst/>
              </a:prstGeom>
            </p:spPr>
          </p:pic>
          <p:sp>
            <p:nvSpPr>
              <p:cNvPr id="8" name="右箭头 7"/>
              <p:cNvSpPr/>
              <p:nvPr/>
            </p:nvSpPr>
            <p:spPr>
              <a:xfrm>
                <a:off x="2754785" y="4453913"/>
                <a:ext cx="707012" cy="4846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p:cNvSpPr txBox="1"/>
              <p:nvPr/>
            </p:nvSpPr>
            <p:spPr>
              <a:xfrm>
                <a:off x="2677683" y="4487660"/>
                <a:ext cx="731092" cy="415966"/>
              </a:xfrm>
              <a:prstGeom prst="rect">
                <a:avLst/>
              </a:prstGeom>
              <a:noFill/>
            </p:spPr>
            <p:txBody>
              <a:bodyPr wrap="none" rtlCol="0">
                <a:spAutoFit/>
              </a:bodyPr>
              <a:lstStyle/>
              <a:p>
                <a:r>
                  <a:rPr kumimoji="1" lang="zh-CN" altLang="en-US" sz="1600" dirty="0"/>
                  <a:t>增强</a:t>
                </a:r>
                <a:endParaRPr kumimoji="1" lang="zh-CN" altLang="en-US" sz="1600" dirty="0"/>
              </a:p>
            </p:txBody>
          </p:sp>
          <p:pic>
            <p:nvPicPr>
              <p:cNvPr id="11" name="图片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1796" y="3716020"/>
                <a:ext cx="2598576" cy="1960419"/>
              </a:xfrm>
              <a:prstGeom prst="rect">
                <a:avLst/>
              </a:prstGeom>
            </p:spPr>
          </p:pic>
        </p:grpSp>
        <p:sp>
          <p:nvSpPr>
            <p:cNvPr id="13" name="文本框 12"/>
            <p:cNvSpPr txBox="1"/>
            <p:nvPr/>
          </p:nvSpPr>
          <p:spPr>
            <a:xfrm>
              <a:off x="1505556" y="4766116"/>
              <a:ext cx="3580917" cy="369332"/>
            </a:xfrm>
            <a:prstGeom prst="rect">
              <a:avLst/>
            </a:prstGeom>
            <a:noFill/>
          </p:spPr>
          <p:txBody>
            <a:bodyPr wrap="none" rtlCol="0">
              <a:spAutoFit/>
            </a:bodyPr>
            <a:lstStyle/>
            <a:p>
              <a:r>
                <a:rPr kumimoji="1" lang="zh-CN" altLang="en-US" dirty="0"/>
                <a:t>图</a:t>
              </a:r>
              <a:r>
                <a:rPr kumimoji="1" lang="en-US" altLang="zh-CN" dirty="0"/>
                <a:t>2: </a:t>
              </a:r>
              <a:r>
                <a:rPr kumimoji="1" lang="zh-CN" altLang="en-US" dirty="0"/>
                <a:t>基于</a:t>
              </a:r>
              <a:r>
                <a:rPr kumimoji="1" lang="en-US" altLang="zh-CN" dirty="0"/>
                <a:t>RGB</a:t>
              </a:r>
              <a:r>
                <a:rPr kumimoji="1" lang="zh-CN" altLang="en-US" dirty="0"/>
                <a:t>图像的低光增强算法</a:t>
              </a:r>
              <a:endParaRPr kumimoji="1" lang="zh-CN" altLang="en-US" dirty="0"/>
            </a:p>
          </p:txBody>
        </p:sp>
      </p:grpSp>
      <p:grpSp>
        <p:nvGrpSpPr>
          <p:cNvPr id="24" name="组合 23"/>
          <p:cNvGrpSpPr/>
          <p:nvPr/>
        </p:nvGrpSpPr>
        <p:grpSpPr>
          <a:xfrm>
            <a:off x="5294713" y="2622477"/>
            <a:ext cx="6608201" cy="2289518"/>
            <a:chOff x="5071956" y="4305302"/>
            <a:chExt cx="6608201" cy="2289518"/>
          </a:xfrm>
        </p:grpSpPr>
        <p:sp>
          <p:nvSpPr>
            <p:cNvPr id="18" name="文本框 17"/>
            <p:cNvSpPr txBox="1"/>
            <p:nvPr/>
          </p:nvSpPr>
          <p:spPr>
            <a:xfrm>
              <a:off x="6555398" y="6225488"/>
              <a:ext cx="3641318" cy="369332"/>
            </a:xfrm>
            <a:prstGeom prst="rect">
              <a:avLst/>
            </a:prstGeom>
            <a:noFill/>
          </p:spPr>
          <p:txBody>
            <a:bodyPr wrap="none" rtlCol="0">
              <a:spAutoFit/>
            </a:bodyPr>
            <a:lstStyle/>
            <a:p>
              <a:r>
                <a:rPr kumimoji="1" lang="zh-CN" altLang="en-US" dirty="0"/>
                <a:t>图</a:t>
              </a:r>
              <a:r>
                <a:rPr kumimoji="1" lang="en-US" altLang="zh-CN" dirty="0"/>
                <a:t>3: </a:t>
              </a:r>
              <a:r>
                <a:rPr kumimoji="1" lang="zh-CN" altLang="en-US" dirty="0"/>
                <a:t>基于</a:t>
              </a:r>
              <a:r>
                <a:rPr kumimoji="1" lang="en-US" altLang="zh-CN" dirty="0"/>
                <a:t>RAW</a:t>
              </a:r>
              <a:r>
                <a:rPr kumimoji="1" lang="zh-CN" altLang="en-US" dirty="0"/>
                <a:t>图像的低光增强算法</a:t>
              </a:r>
              <a:endParaRPr kumimoji="1" lang="zh-CN" altLang="en-US" dirty="0"/>
            </a:p>
          </p:txBody>
        </p:sp>
        <p:grpSp>
          <p:nvGrpSpPr>
            <p:cNvPr id="23" name="组合 22"/>
            <p:cNvGrpSpPr/>
            <p:nvPr/>
          </p:nvGrpSpPr>
          <p:grpSpPr>
            <a:xfrm>
              <a:off x="5071956" y="4305302"/>
              <a:ext cx="6608201" cy="1895245"/>
              <a:chOff x="5067403" y="4063428"/>
              <a:chExt cx="6608201" cy="1895245"/>
            </a:xfrm>
          </p:grpSpPr>
          <p:pic>
            <p:nvPicPr>
              <p:cNvPr id="15" name="图片 14"/>
              <p:cNvPicPr>
                <a:picLocks noChangeAspect="1"/>
              </p:cNvPicPr>
              <p:nvPr/>
            </p:nvPicPr>
            <p:blipFill>
              <a:blip r:embed="rId3" cstate="hqprint"/>
              <a:stretch>
                <a:fillRect/>
              </a:stretch>
            </p:blipFill>
            <p:spPr>
              <a:xfrm>
                <a:off x="5067403" y="4545229"/>
                <a:ext cx="2114977" cy="1413444"/>
              </a:xfrm>
              <a:prstGeom prst="rect">
                <a:avLst/>
              </a:prstGeom>
            </p:spPr>
          </p:pic>
          <p:pic>
            <p:nvPicPr>
              <p:cNvPr id="16" name="图片 15"/>
              <p:cNvPicPr>
                <a:picLocks noChangeAspect="1"/>
              </p:cNvPicPr>
              <p:nvPr/>
            </p:nvPicPr>
            <p:blipFill>
              <a:blip r:embed="rId4" cstate="hqprint"/>
              <a:stretch>
                <a:fillRect/>
              </a:stretch>
            </p:blipFill>
            <p:spPr>
              <a:xfrm>
                <a:off x="7314017" y="4545229"/>
                <a:ext cx="2114975" cy="1413443"/>
              </a:xfrm>
              <a:prstGeom prst="rect">
                <a:avLst/>
              </a:prstGeom>
            </p:spPr>
          </p:pic>
          <p:pic>
            <p:nvPicPr>
              <p:cNvPr id="17" name="图片 16"/>
              <p:cNvPicPr>
                <a:picLocks noChangeAspect="1"/>
              </p:cNvPicPr>
              <p:nvPr/>
            </p:nvPicPr>
            <p:blipFill>
              <a:blip r:embed="rId5" cstate="hqprint"/>
              <a:stretch>
                <a:fillRect/>
              </a:stretch>
            </p:blipFill>
            <p:spPr>
              <a:xfrm>
                <a:off x="9560629" y="4545228"/>
                <a:ext cx="2114975" cy="1413443"/>
              </a:xfrm>
              <a:prstGeom prst="rect">
                <a:avLst/>
              </a:prstGeom>
            </p:spPr>
          </p:pic>
          <p:sp>
            <p:nvSpPr>
              <p:cNvPr id="19" name="任意形状 18"/>
              <p:cNvSpPr/>
              <p:nvPr/>
            </p:nvSpPr>
            <p:spPr>
              <a:xfrm>
                <a:off x="6440172" y="4368178"/>
                <a:ext cx="1484416" cy="174866"/>
              </a:xfrm>
              <a:custGeom>
                <a:avLst/>
                <a:gdLst>
                  <a:gd name="connsiteX0" fmla="*/ 0 w 1484416"/>
                  <a:gd name="connsiteY0" fmla="*/ 403935 h 403935"/>
                  <a:gd name="connsiteX1" fmla="*/ 795647 w 1484416"/>
                  <a:gd name="connsiteY1" fmla="*/ 174 h 403935"/>
                  <a:gd name="connsiteX2" fmla="*/ 1484416 w 1484416"/>
                  <a:gd name="connsiteY2" fmla="*/ 356434 h 403935"/>
                </a:gdLst>
                <a:ahLst/>
                <a:cxnLst>
                  <a:cxn ang="0">
                    <a:pos x="connsiteX0" y="connsiteY0"/>
                  </a:cxn>
                  <a:cxn ang="0">
                    <a:pos x="connsiteX1" y="connsiteY1"/>
                  </a:cxn>
                  <a:cxn ang="0">
                    <a:pos x="connsiteX2" y="connsiteY2"/>
                  </a:cxn>
                </a:cxnLst>
                <a:rect l="l" t="t" r="r" b="b"/>
                <a:pathLst>
                  <a:path w="1484416" h="403935">
                    <a:moveTo>
                      <a:pt x="0" y="403935"/>
                    </a:moveTo>
                    <a:cubicBezTo>
                      <a:pt x="274122" y="206013"/>
                      <a:pt x="548244" y="8091"/>
                      <a:pt x="795647" y="174"/>
                    </a:cubicBezTo>
                    <a:cubicBezTo>
                      <a:pt x="1043050" y="-7743"/>
                      <a:pt x="1330037" y="255494"/>
                      <a:pt x="1484416" y="356434"/>
                    </a:cubicBezTo>
                  </a:path>
                </a:pathLst>
              </a:custGeom>
              <a:noFill/>
              <a:ln w="2540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文本框 19"/>
              <p:cNvSpPr txBox="1"/>
              <p:nvPr/>
            </p:nvSpPr>
            <p:spPr>
              <a:xfrm>
                <a:off x="6760019" y="4063428"/>
                <a:ext cx="1107996" cy="369332"/>
              </a:xfrm>
              <a:prstGeom prst="rect">
                <a:avLst/>
              </a:prstGeom>
              <a:noFill/>
            </p:spPr>
            <p:txBody>
              <a:bodyPr wrap="none" rtlCol="0">
                <a:spAutoFit/>
              </a:bodyPr>
              <a:lstStyle/>
              <a:p>
                <a:r>
                  <a:rPr kumimoji="1" lang="zh-CN" altLang="en-US" dirty="0"/>
                  <a:t>线性提亮</a:t>
                </a:r>
                <a:endParaRPr kumimoji="1" lang="zh-CN" altLang="en-US" dirty="0"/>
              </a:p>
            </p:txBody>
          </p:sp>
          <p:sp>
            <p:nvSpPr>
              <p:cNvPr id="21" name="任意形状 20"/>
              <p:cNvSpPr/>
              <p:nvPr/>
            </p:nvSpPr>
            <p:spPr>
              <a:xfrm>
                <a:off x="8630211" y="4369269"/>
                <a:ext cx="1484416" cy="174866"/>
              </a:xfrm>
              <a:custGeom>
                <a:avLst/>
                <a:gdLst>
                  <a:gd name="connsiteX0" fmla="*/ 0 w 1484416"/>
                  <a:gd name="connsiteY0" fmla="*/ 403935 h 403935"/>
                  <a:gd name="connsiteX1" fmla="*/ 795647 w 1484416"/>
                  <a:gd name="connsiteY1" fmla="*/ 174 h 403935"/>
                  <a:gd name="connsiteX2" fmla="*/ 1484416 w 1484416"/>
                  <a:gd name="connsiteY2" fmla="*/ 356434 h 403935"/>
                </a:gdLst>
                <a:ahLst/>
                <a:cxnLst>
                  <a:cxn ang="0">
                    <a:pos x="connsiteX0" y="connsiteY0"/>
                  </a:cxn>
                  <a:cxn ang="0">
                    <a:pos x="connsiteX1" y="connsiteY1"/>
                  </a:cxn>
                  <a:cxn ang="0">
                    <a:pos x="connsiteX2" y="connsiteY2"/>
                  </a:cxn>
                </a:cxnLst>
                <a:rect l="l" t="t" r="r" b="b"/>
                <a:pathLst>
                  <a:path w="1484416" h="403935">
                    <a:moveTo>
                      <a:pt x="0" y="403935"/>
                    </a:moveTo>
                    <a:cubicBezTo>
                      <a:pt x="274122" y="206013"/>
                      <a:pt x="548244" y="8091"/>
                      <a:pt x="795647" y="174"/>
                    </a:cubicBezTo>
                    <a:cubicBezTo>
                      <a:pt x="1043050" y="-7743"/>
                      <a:pt x="1330037" y="255494"/>
                      <a:pt x="1484416" y="356434"/>
                    </a:cubicBezTo>
                  </a:path>
                </a:pathLst>
              </a:custGeom>
              <a:noFill/>
              <a:ln w="2540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文本框 21"/>
              <p:cNvSpPr txBox="1"/>
              <p:nvPr/>
            </p:nvSpPr>
            <p:spPr>
              <a:xfrm>
                <a:off x="8950058" y="4064519"/>
                <a:ext cx="1107996" cy="369332"/>
              </a:xfrm>
              <a:prstGeom prst="rect">
                <a:avLst/>
              </a:prstGeom>
              <a:noFill/>
            </p:spPr>
            <p:txBody>
              <a:bodyPr wrap="none" rtlCol="0">
                <a:spAutoFit/>
              </a:bodyPr>
              <a:lstStyle/>
              <a:p>
                <a:r>
                  <a:rPr kumimoji="1" lang="zh-CN" altLang="en-US" dirty="0"/>
                  <a:t>神经网络</a:t>
                </a:r>
                <a:endParaRPr kumimoji="1" lang="zh-CN" altLang="en-US" dirty="0"/>
              </a:p>
            </p:txBody>
          </p:sp>
        </p:gr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5857" y="74931"/>
            <a:ext cx="11797552" cy="669129"/>
          </a:xfrm>
        </p:spPr>
        <p:txBody>
          <a:bodyPr/>
          <a:lstStyle/>
          <a:p>
            <a:r>
              <a:rPr lang="zh-CN" altLang="en-US" dirty="0">
                <a:sym typeface="+mn-ea"/>
              </a:rPr>
              <a:t>图像去噪（低光场景）</a:t>
            </a:r>
            <a:endParaRPr lang="en-US" altLang="zh-CN" dirty="0"/>
          </a:p>
        </p:txBody>
      </p:sp>
      <p:sp>
        <p:nvSpPr>
          <p:cNvPr id="3" name="内容占位符 2"/>
          <p:cNvSpPr>
            <a:spLocks noGrp="1"/>
          </p:cNvSpPr>
          <p:nvPr>
            <p:ph idx="1"/>
          </p:nvPr>
        </p:nvSpPr>
        <p:spPr>
          <a:xfrm>
            <a:off x="308610" y="744220"/>
            <a:ext cx="11632565" cy="5943600"/>
          </a:xfrm>
        </p:spPr>
        <p:txBody>
          <a:bodyPr/>
          <a:lstStyle/>
          <a:p>
            <a:pPr marL="0" indent="0">
              <a:buNone/>
            </a:pPr>
            <a:r>
              <a:rPr lang="en-US" altLang="zh-CN" sz="2400" dirty="0"/>
              <a:t>         </a:t>
            </a:r>
            <a:endParaRPr lang="zh-CN" altLang="en-US" sz="2400" dirty="0"/>
          </a:p>
        </p:txBody>
      </p:sp>
      <p:sp>
        <p:nvSpPr>
          <p:cNvPr id="4" name="内容占位符 2"/>
          <p:cNvSpPr txBox="1"/>
          <p:nvPr/>
        </p:nvSpPr>
        <p:spPr>
          <a:xfrm>
            <a:off x="461010" y="896620"/>
            <a:ext cx="11632565" cy="5943600"/>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3200" b="1" i="0" kern="1200" baseline="0">
                <a:solidFill>
                  <a:schemeClr val="tx1"/>
                </a:solidFill>
                <a:latin typeface="Calibri" panose="020F0502020204030204" pitchFamily="34" charset="0"/>
                <a:ea typeface="黑体" panose="02010609060101010101" pitchFamily="49" charset="-122"/>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3000" b="0" i="0" kern="1200" baseline="0">
                <a:solidFill>
                  <a:schemeClr val="tx1"/>
                </a:solidFill>
                <a:latin typeface="+mn-lt"/>
                <a:ea typeface="华文楷体" panose="02010600040101010101" pitchFamily="2" charset="-122"/>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800" b="0" i="0" kern="1200" baseline="0">
                <a:solidFill>
                  <a:schemeClr val="tx1"/>
                </a:solidFill>
                <a:latin typeface="+mn-lt"/>
                <a:ea typeface="华文新魏" panose="0201080004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800" dirty="0"/>
              <a:t>基于深度学习的低光去噪算法：</a:t>
            </a:r>
            <a:endParaRPr lang="zh-CN" altLang="en-US" sz="2800" dirty="0"/>
          </a:p>
          <a:p>
            <a:pPr marL="0" indent="0">
              <a:buNone/>
            </a:pPr>
            <a:r>
              <a:rPr lang="en-US" altLang="zh-CN" sz="2400" dirty="0"/>
              <a:t>1. Wei, </a:t>
            </a:r>
            <a:r>
              <a:rPr lang="en-US" altLang="zh-CN" sz="2400" dirty="0" err="1"/>
              <a:t>Kaixuan</a:t>
            </a:r>
            <a:r>
              <a:rPr lang="en-US" altLang="zh-CN" sz="2400" dirty="0"/>
              <a:t>, et al. "A physics-based noise formation model for extreme low-light raw denoising." Proceedings of the IEEE/CVF Conference on Computer Vision and Pattern Recognition. 2020.</a:t>
            </a:r>
            <a:endParaRPr lang="en-US" altLang="zh-CN" sz="2400" dirty="0"/>
          </a:p>
          <a:p>
            <a:pPr marL="0" indent="0">
              <a:buNone/>
            </a:pPr>
            <a:r>
              <a:rPr lang="en-US" altLang="zh-CN" sz="2400" dirty="0"/>
              <a:t>2.</a:t>
            </a:r>
            <a:r>
              <a:rPr lang="zh-CN" altLang="en-US" sz="2400" dirty="0"/>
              <a:t> </a:t>
            </a:r>
            <a:r>
              <a:rPr lang="en-US" altLang="zh-CN" sz="2400" dirty="0"/>
              <a:t>Zhang, Yi, et al. “Rethinking noise synthesis and modeling in raw denoising.” Proceedings</a:t>
            </a:r>
            <a:r>
              <a:rPr lang="zh-CN" altLang="en-US" sz="2400" dirty="0"/>
              <a:t> </a:t>
            </a:r>
            <a:r>
              <a:rPr lang="en-US" altLang="zh-CN" sz="2400" dirty="0"/>
              <a:t>of the IEEE/CVF International Conference on Computer Vision. 2021.</a:t>
            </a:r>
            <a:endParaRPr lang="en-US" altLang="zh-CN" sz="2400" dirty="0"/>
          </a:p>
          <a:p>
            <a:pPr marL="0" indent="0">
              <a:buNone/>
            </a:pPr>
            <a:r>
              <a:rPr lang="en-US" altLang="zh-CN" sz="2400" dirty="0"/>
              <a:t>3. Feng, Hansen, et al. "Learnability Enhancement for Low-light Raw Denoising: Where Paired Real Data Meets Noise Modeling." Proceedings of the 30th ACM International Conference on Multimedia. 2022.</a:t>
            </a:r>
            <a:endParaRPr lang="en-US" altLang="zh-CN" sz="2400"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报名链接</a:t>
            </a:r>
            <a:endParaRPr lang="zh-CN" altLang="en-US" dirty="0"/>
          </a:p>
        </p:txBody>
      </p:sp>
      <p:pic>
        <p:nvPicPr>
          <p:cNvPr id="5" name="图片 4"/>
          <p:cNvPicPr>
            <a:picLocks noChangeAspect="1"/>
          </p:cNvPicPr>
          <p:nvPr/>
        </p:nvPicPr>
        <p:blipFill>
          <a:blip r:embed="rId1"/>
          <a:stretch>
            <a:fillRect/>
          </a:stretch>
        </p:blipFill>
        <p:spPr>
          <a:xfrm>
            <a:off x="6420485" y="1106170"/>
            <a:ext cx="4975225" cy="4995545"/>
          </a:xfrm>
          <a:prstGeom prst="rect">
            <a:avLst/>
          </a:prstGeom>
        </p:spPr>
      </p:pic>
      <p:pic>
        <p:nvPicPr>
          <p:cNvPr id="6" name="图片 5"/>
          <p:cNvPicPr>
            <a:picLocks noChangeAspect="1"/>
          </p:cNvPicPr>
          <p:nvPr/>
        </p:nvPicPr>
        <p:blipFill>
          <a:blip r:embed="rId2"/>
          <a:srcRect t="7417" b="40152"/>
          <a:stretch>
            <a:fillRect/>
          </a:stretch>
        </p:blipFill>
        <p:spPr>
          <a:xfrm>
            <a:off x="121920" y="797560"/>
            <a:ext cx="3542030" cy="5494655"/>
          </a:xfrm>
          <a:prstGeom prst="rect">
            <a:avLst/>
          </a:prstGeom>
        </p:spPr>
      </p:pic>
      <p:pic>
        <p:nvPicPr>
          <p:cNvPr id="7" name="图片 6"/>
          <p:cNvPicPr>
            <a:picLocks noChangeAspect="1"/>
          </p:cNvPicPr>
          <p:nvPr>
            <p:custDataLst>
              <p:tags r:id="rId3"/>
            </p:custDataLst>
          </p:nvPr>
        </p:nvPicPr>
        <p:blipFill>
          <a:blip r:embed="rId2"/>
          <a:srcRect t="60556"/>
          <a:stretch>
            <a:fillRect/>
          </a:stretch>
        </p:blipFill>
        <p:spPr>
          <a:xfrm>
            <a:off x="3769360" y="2411095"/>
            <a:ext cx="2467610" cy="3109595"/>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 </a:t>
            </a:r>
            <a:endParaRPr lang="zh-CN" altLang="en-US" dirty="0"/>
          </a:p>
        </p:txBody>
      </p:sp>
      <p:sp>
        <p:nvSpPr>
          <p:cNvPr id="4" name="TextBox 3"/>
          <p:cNvSpPr txBox="1">
            <a:spLocks noGrp="1"/>
          </p:cNvSpPr>
          <p:nvPr>
            <p:ph idx="1"/>
          </p:nvPr>
        </p:nvSpPr>
        <p:spPr>
          <a:xfrm>
            <a:off x="393700" y="788988"/>
            <a:ext cx="11355388" cy="3624069"/>
          </a:xfrm>
          <a:prstGeom prst="rect">
            <a:avLst/>
          </a:prstGeom>
          <a:solidFill>
            <a:schemeClr val="bg1"/>
          </a:solidFill>
        </p:spPr>
        <p:txBody>
          <a:bodyPr wrap="square" rtlCol="0">
            <a:spAutoFit/>
          </a:bodyPr>
          <a:lstStyle/>
          <a:p>
            <a:pPr marL="0" indent="0" algn="ctr">
              <a:buNone/>
            </a:pPr>
            <a:endParaRPr lang="en-US" altLang="zh-CN" sz="9600" dirty="0">
              <a:ln w="0"/>
              <a:effectLst>
                <a:outerShdw blurRad="38100" dist="19050" dir="2700000" algn="tl" rotWithShape="0">
                  <a:schemeClr val="dk1">
                    <a:alpha val="40000"/>
                  </a:schemeClr>
                </a:outerShdw>
              </a:effectLst>
            </a:endParaRPr>
          </a:p>
          <a:p>
            <a:pPr marL="0" indent="0" algn="ctr">
              <a:buNone/>
            </a:pPr>
            <a:r>
              <a:rPr lang="zh-CN" altLang="en-US" sz="9600" dirty="0">
                <a:ln w="0"/>
                <a:effectLst>
                  <a:outerShdw blurRad="38100" dist="19050" dir="2700000" algn="tl" rotWithShape="0">
                    <a:schemeClr val="dk1">
                      <a:alpha val="40000"/>
                    </a:schemeClr>
                  </a:outerShdw>
                </a:effectLst>
              </a:rPr>
              <a:t>谢谢</a:t>
            </a:r>
            <a:r>
              <a:rPr lang="en-US" altLang="zh-CN" sz="9600" dirty="0">
                <a:ln w="0"/>
                <a:effectLst>
                  <a:outerShdw blurRad="38100" dist="19050" dir="2700000" algn="tl" rotWithShape="0">
                    <a:schemeClr val="dk1">
                      <a:alpha val="40000"/>
                    </a:schemeClr>
                  </a:outerShdw>
                </a:effectLst>
              </a:rPr>
              <a:t>!</a:t>
            </a:r>
            <a:endParaRPr lang="en-US" altLang="zh-CN" sz="9600" dirty="0">
              <a:ln w="0"/>
              <a:effectLst>
                <a:outerShdw blurRad="38100" dist="19050" dir="2700000" algn="tl" rotWithShape="0">
                  <a:schemeClr val="dk1">
                    <a:alpha val="40000"/>
                  </a:schemeClr>
                </a:outerShdw>
              </a:effectLs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1595755" y="476250"/>
            <a:ext cx="8924290" cy="2143125"/>
          </a:xfrm>
          <a:prstGeom prst="rect">
            <a:avLst/>
          </a:prstGeom>
          <a:noFill/>
        </p:spPr>
        <p:txBody>
          <a:bodyPr vert="horz" wrap="square" rtlCol="0" anchor="ctr" anchorCtr="0">
            <a:noAutofit/>
          </a:bodyPr>
          <a:lstStyle/>
          <a:p>
            <a:r>
              <a:rPr lang="zh-CN" altLang="zh-CN" sz="3200" dirty="0"/>
              <a:t>在前馈神经网络中，所有的参数能否被初始化为</a:t>
            </a:r>
            <a:r>
              <a:rPr lang="en-US" altLang="zh-CN" sz="3200" dirty="0"/>
              <a:t>0</a:t>
            </a:r>
            <a:r>
              <a:rPr lang="zh-CN" altLang="zh-CN" sz="3200" dirty="0"/>
              <a:t>？如果不能，能否全部被初始化为其他相同的值？为什么？</a:t>
            </a:r>
            <a:endParaRPr lang="zh-CN" altLang="zh-CN" sz="3200" dirty="0"/>
          </a:p>
        </p:txBody>
      </p:sp>
      <p:sp>
        <p:nvSpPr>
          <p:cNvPr id="2" name="圆角矩形 1"/>
          <p:cNvSpPr/>
          <p:nvPr>
            <p:custDataLst>
              <p:tags r:id="rId2"/>
            </p:custDataLst>
          </p:nvPr>
        </p:nvSpPr>
        <p:spPr>
          <a:xfrm>
            <a:off x="8915400" y="6214745"/>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作答</a:t>
            </a:r>
            <a:endParaRPr lang="zh-CN" altLang="en-US" sz="1600">
              <a:solidFill>
                <a:srgbClr val="FFFFFF"/>
              </a:solidFill>
              <a:latin typeface="微软雅黑" panose="020B0503020204020204" charset="-122"/>
              <a:ea typeface="微软雅黑" panose="020B0503020204020204" charset="-122"/>
            </a:endParaRPr>
          </a:p>
        </p:txBody>
      </p:sp>
      <p:sp>
        <p:nvSpPr>
          <p:cNvPr id="100" name="文本框 99"/>
          <p:cNvSpPr txBox="1"/>
          <p:nvPr/>
        </p:nvSpPr>
        <p:spPr>
          <a:xfrm>
            <a:off x="1452880" y="2921635"/>
            <a:ext cx="8859520" cy="2306955"/>
          </a:xfrm>
          <a:prstGeom prst="rect">
            <a:avLst/>
          </a:prstGeom>
          <a:noFill/>
          <a:ln w="9525">
            <a:noFill/>
          </a:ln>
        </p:spPr>
        <p:txBody>
          <a:bodyPr wrap="square">
            <a:spAutoFit/>
          </a:bodyPr>
          <a:p>
            <a:pPr algn="l">
              <a:buClrTx/>
              <a:buSzTx/>
              <a:buFontTx/>
            </a:pPr>
            <a:r>
              <a:rPr lang="zh-CN" sz="2400" b="0">
                <a:ea typeface="楷体" panose="02010609060101010101" pitchFamily="49" charset="-122"/>
              </a:rPr>
              <a:t>不能初始化为0，也不能被同时初始化为其他相同的值。如果参数被初始化为相同的值后，在误差反向传播过程中，同一层的神经元所接收到的误差都相同，更新后这些参数的值仍然相同。不管经过多少轮迭代，同一层神经元的</a:t>
            </a:r>
            <a:r>
              <a:rPr lang="zh-CN" sz="2400" b="0">
                <a:ea typeface="楷体" panose="02010609060101010101" pitchFamily="49" charset="-122"/>
              </a:rPr>
              <a:t>输出保持相同，因此不同的神经元无法学习到不同特征的重要程度，失去了深度神经网络学习特征的能力。</a:t>
            </a:r>
            <a:endParaRPr lang="zh-CN" sz="2400" b="0">
              <a:ea typeface="楷体" panose="02010609060101010101" pitchFamily="49" charset="-122"/>
            </a:endParaRPr>
          </a:p>
        </p:txBody>
      </p:sp>
      <p:grpSp>
        <p:nvGrpSpPr>
          <p:cNvPr id="9" name="组合 8"/>
          <p:cNvGrpSpPr/>
          <p:nvPr>
            <p:custDataLst>
              <p:tags r:id="rId3"/>
            </p:custDataLst>
          </p:nvPr>
        </p:nvGrpSpPr>
        <p:grpSpPr>
          <a:xfrm>
            <a:off x="0" y="0"/>
            <a:ext cx="4286250" cy="490220"/>
            <a:chOff x="-5270500" y="0"/>
            <a:chExt cx="5715000" cy="653627"/>
          </a:xfrm>
        </p:grpSpPr>
        <p:sp>
          <p:nvSpPr>
            <p:cNvPr id="5" name="TitleBackground"/>
            <p:cNvSpPr/>
            <p:nvPr>
              <p:custDataLst>
                <p:tags r:id="rId4"/>
              </p:custDataLst>
            </p:nvPr>
          </p:nvSpPr>
          <p:spPr>
            <a:xfrm>
              <a:off x="-5270500" y="0"/>
              <a:ext cx="5715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ColorBlock"/>
            <p:cNvSpPr/>
            <p:nvPr>
              <p:custDataLst>
                <p:tags r:id="rId5"/>
              </p:custDataLst>
            </p:nvPr>
          </p:nvSpPr>
          <p:spPr>
            <a:xfrm>
              <a:off x="-52705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TypeText"/>
            <p:cNvSpPr txBox="1"/>
            <p:nvPr>
              <p:custDataLst>
                <p:tags r:id="rId6"/>
              </p:custDataLst>
            </p:nvPr>
          </p:nvSpPr>
          <p:spPr>
            <a:xfrm>
              <a:off x="-4931833" y="0"/>
              <a:ext cx="1905000" cy="635000"/>
            </a:xfrm>
            <a:prstGeom prst="rect">
              <a:avLst/>
            </a:prstGeom>
            <a:noFill/>
          </p:spPr>
          <p:txBody>
            <a:bodyPr vert="horz" wrap="none" rtlCol="0" anchor="ctr" anchorCtr="0">
              <a:noAutofit/>
            </a:bodyPr>
            <a:lstStyle/>
            <a:p>
              <a:r>
                <a:rPr lang="zh-CN" altLang="en-US" sz="1950">
                  <a:solidFill>
                    <a:srgbClr val="000000"/>
                  </a:solidFill>
                  <a:latin typeface="微软雅黑" panose="020B0503020204020204" charset="-122"/>
                  <a:ea typeface="微软雅黑" panose="020B0503020204020204" charset="-122"/>
                  <a:sym typeface="微软雅黑" panose="020B0503020204020204" charset="-122"/>
                </a:rPr>
                <a:t>主观题</a:t>
              </a:r>
              <a:endParaRPr lang="zh-CN" altLang="en-US" sz="195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TipText"/>
            <p:cNvSpPr txBox="1"/>
            <p:nvPr>
              <p:custDataLst>
                <p:tags r:id="rId7"/>
              </p:custDataLst>
            </p:nvPr>
          </p:nvSpPr>
          <p:spPr>
            <a:xfrm>
              <a:off x="-3697393" y="145627"/>
              <a:ext cx="2286000" cy="508000"/>
            </a:xfrm>
            <a:prstGeom prst="rect">
              <a:avLst/>
            </a:prstGeom>
            <a:noFill/>
          </p:spPr>
          <p:txBody>
            <a:bodyPr vert="horz" wrap="none" rtlCol="0" anchor="ctr" anchorCtr="0">
              <a:noAutofit/>
            </a:bodyPr>
            <a:lstStyle/>
            <a:p>
              <a:r>
                <a:rPr lang="en-US" altLang="zh-CN" sz="1500">
                  <a:solidFill>
                    <a:srgbClr val="808080"/>
                  </a:solidFill>
                  <a:latin typeface="微软雅黑" panose="020B0503020204020204" charset="-122"/>
                  <a:ea typeface="微软雅黑" panose="020B0503020204020204" charset="-122"/>
                  <a:sym typeface="微软雅黑" panose="020B0503020204020204" charset="-122"/>
                </a:rPr>
                <a:t>2</a:t>
              </a:r>
              <a:r>
                <a:rPr lang="zh-CN" altLang="en-US" sz="15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15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10" name="图片 9" descr="tmp3FFA"/>
          <p:cNvPicPr>
            <a:picLocks noChangeAspect="1"/>
          </p:cNvPicPr>
          <p:nvPr>
            <p:custDataLst>
              <p:tags r:id="rId8"/>
            </p:custDataLst>
          </p:nvPr>
        </p:nvPicPr>
        <p:blipFill>
          <a:blip r:embed="rId9"/>
          <a:stretch>
            <a:fillRect/>
          </a:stretch>
        </p:blipFill>
        <p:spPr>
          <a:xfrm>
            <a:off x="10642600" y="63500"/>
            <a:ext cx="1422400" cy="508000"/>
          </a:xfrm>
          <a:prstGeom prst="rect">
            <a:avLst/>
          </a:prstGeom>
        </p:spPr>
      </p:pic>
    </p:spTree>
    <p:custDataLst>
      <p:tags r:id="rId10"/>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2349500" y="476250"/>
            <a:ext cx="7988935" cy="2143125"/>
          </a:xfrm>
          <a:prstGeom prst="rect">
            <a:avLst/>
          </a:prstGeom>
          <a:noFill/>
        </p:spPr>
        <p:txBody>
          <a:bodyPr vert="horz" wrap="square" rtlCol="0" anchor="ctr" anchorCtr="0">
            <a:noAutofit/>
          </a:bodyPr>
          <a:lstStyle/>
          <a:p>
            <a:r>
              <a:rPr lang="zh-CN" altLang="en-US" sz="3200" dirty="0">
                <a:solidFill>
                  <a:srgbClr val="000000"/>
                </a:solidFill>
                <a:latin typeface="微软雅黑" panose="020B0503020204020204" charset="-122"/>
                <a:ea typeface="微软雅黑" panose="020B0503020204020204" charset="-122"/>
                <a:sym typeface="微软雅黑" panose="020B0503020204020204" charset="-122"/>
              </a:rPr>
              <a:t>利用链式法则，求损失函数</a:t>
            </a:r>
            <a:r>
              <a:rPr lang="en-US" altLang="zh-CN" sz="3200" dirty="0">
                <a:solidFill>
                  <a:srgbClr val="000000"/>
                </a:solidFill>
                <a:latin typeface="微软雅黑" panose="020B0503020204020204" charset="-122"/>
                <a:ea typeface="微软雅黑" panose="020B0503020204020204" charset="-122"/>
                <a:sym typeface="微软雅黑" panose="020B0503020204020204" charset="-122"/>
              </a:rPr>
              <a:t>L</a:t>
            </a:r>
            <a:r>
              <a:rPr lang="zh-CN" altLang="en-US" sz="3200" dirty="0">
                <a:solidFill>
                  <a:srgbClr val="000000"/>
                </a:solidFill>
                <a:latin typeface="微软雅黑" panose="020B0503020204020204" charset="-122"/>
                <a:ea typeface="微软雅黑" panose="020B0503020204020204" charset="-122"/>
                <a:sym typeface="微软雅黑" panose="020B0503020204020204" charset="-122"/>
              </a:rPr>
              <a:t>对</a:t>
            </a:r>
            <a:r>
              <a:rPr lang="en-US" altLang="zh-CN" sz="3200" dirty="0">
                <a:solidFill>
                  <a:srgbClr val="000000"/>
                </a:solidFill>
                <a:latin typeface="微软雅黑" panose="020B0503020204020204" charset="-122"/>
                <a:ea typeface="微软雅黑" panose="020B0503020204020204" charset="-122"/>
                <a:sym typeface="微软雅黑" panose="020B0503020204020204" charset="-122"/>
              </a:rPr>
              <a:t>w6</a:t>
            </a:r>
            <a:r>
              <a:rPr lang="zh-CN" altLang="en-US" sz="3200" dirty="0">
                <a:solidFill>
                  <a:srgbClr val="000000"/>
                </a:solidFill>
                <a:latin typeface="微软雅黑" panose="020B0503020204020204" charset="-122"/>
                <a:ea typeface="微软雅黑" panose="020B0503020204020204" charset="-122"/>
                <a:sym typeface="微软雅黑" panose="020B0503020204020204" charset="-122"/>
              </a:rPr>
              <a:t>和</a:t>
            </a:r>
            <a:r>
              <a:rPr lang="en-US" altLang="zh-CN" sz="3200" dirty="0">
                <a:solidFill>
                  <a:srgbClr val="000000"/>
                </a:solidFill>
                <a:latin typeface="微软雅黑" panose="020B0503020204020204" charset="-122"/>
                <a:ea typeface="微软雅黑" panose="020B0503020204020204" charset="-122"/>
                <a:sym typeface="微软雅黑" panose="020B0503020204020204" charset="-122"/>
              </a:rPr>
              <a:t>w12</a:t>
            </a:r>
            <a:r>
              <a:rPr lang="zh-CN" altLang="en-US" sz="3200">
                <a:solidFill>
                  <a:srgbClr val="000000"/>
                </a:solidFill>
                <a:latin typeface="微软雅黑" panose="020B0503020204020204" charset="-122"/>
                <a:ea typeface="微软雅黑" panose="020B0503020204020204" charset="-122"/>
                <a:sym typeface="微软雅黑" panose="020B0503020204020204" charset="-122"/>
              </a:rPr>
              <a:t>的偏导数</a:t>
            </a:r>
            <a:r>
              <a:rPr lang="zh-CN" altLang="en-US" sz="3200" dirty="0">
                <a:solidFill>
                  <a:srgbClr val="000000"/>
                </a:solidFill>
                <a:latin typeface="微软雅黑" panose="020B0503020204020204" charset="-122"/>
                <a:ea typeface="微软雅黑" panose="020B0503020204020204" charset="-122"/>
                <a:sym typeface="微软雅黑" panose="020B0503020204020204" charset="-122"/>
              </a:rPr>
              <a:t>：</a:t>
            </a:r>
            <a:endParaRPr lang="zh-CN" altLang="en-US" sz="3200" dirty="0">
              <a:solidFill>
                <a:srgbClr val="000000"/>
              </a:solidFill>
              <a:latin typeface="微软雅黑" panose="020B0503020204020204" charset="-122"/>
              <a:ea typeface="微软雅黑" panose="020B0503020204020204" charset="-122"/>
              <a:sym typeface="微软雅黑" panose="020B0503020204020204" charset="-122"/>
            </a:endParaRPr>
          </a:p>
        </p:txBody>
      </p:sp>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265" y="2619375"/>
            <a:ext cx="5953760" cy="2261235"/>
          </a:xfrm>
          <a:prstGeom prst="rect">
            <a:avLst/>
          </a:prstGeom>
        </p:spPr>
      </p:pic>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23025" y="2619375"/>
            <a:ext cx="5556885" cy="2289175"/>
          </a:xfrm>
          <a:prstGeom prst="rect">
            <a:avLst/>
          </a:prstGeom>
        </p:spPr>
      </p:pic>
      <p:sp>
        <p:nvSpPr>
          <p:cNvPr id="2" name="圆角矩形 1"/>
          <p:cNvSpPr/>
          <p:nvPr>
            <p:custDataLst>
              <p:tags r:id="rId4"/>
            </p:custDataLst>
          </p:nvPr>
        </p:nvSpPr>
        <p:spPr>
          <a:xfrm>
            <a:off x="8915400" y="6214745"/>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chorCtr="1">
            <a:noAutofit/>
          </a:bodyPr>
          <a:p>
            <a:pPr algn="ctr"/>
            <a:r>
              <a:rPr lang="zh-CN" altLang="en-US" sz="1600">
                <a:solidFill>
                  <a:srgbClr val="FFFFFF"/>
                </a:solidFill>
                <a:latin typeface="微软雅黑" panose="020B0503020204020204" charset="-122"/>
                <a:ea typeface="微软雅黑" panose="020B0503020204020204" charset="-122"/>
              </a:rPr>
              <a:t>作答</a:t>
            </a:r>
            <a:endParaRPr lang="zh-CN" altLang="en-US" sz="1600">
              <a:solidFill>
                <a:srgbClr val="FFFFFF"/>
              </a:solidFill>
              <a:latin typeface="微软雅黑" panose="020B0503020204020204" charset="-122"/>
              <a:ea typeface="微软雅黑" panose="020B0503020204020204" charset="-122"/>
            </a:endParaRPr>
          </a:p>
        </p:txBody>
      </p:sp>
      <p:grpSp>
        <p:nvGrpSpPr>
          <p:cNvPr id="9" name="组合 8"/>
          <p:cNvGrpSpPr/>
          <p:nvPr>
            <p:custDataLst>
              <p:tags r:id="rId5"/>
            </p:custDataLst>
          </p:nvPr>
        </p:nvGrpSpPr>
        <p:grpSpPr>
          <a:xfrm>
            <a:off x="0" y="0"/>
            <a:ext cx="4286250" cy="490220"/>
            <a:chOff x="-5270500" y="0"/>
            <a:chExt cx="5715000" cy="653627"/>
          </a:xfrm>
        </p:grpSpPr>
        <p:sp>
          <p:nvSpPr>
            <p:cNvPr id="5" name="TitleBackground"/>
            <p:cNvSpPr/>
            <p:nvPr>
              <p:custDataLst>
                <p:tags r:id="rId6"/>
              </p:custDataLst>
            </p:nvPr>
          </p:nvSpPr>
          <p:spPr>
            <a:xfrm>
              <a:off x="-5270500" y="0"/>
              <a:ext cx="5715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ColorBlock"/>
            <p:cNvSpPr/>
            <p:nvPr>
              <p:custDataLst>
                <p:tags r:id="rId7"/>
              </p:custDataLst>
            </p:nvPr>
          </p:nvSpPr>
          <p:spPr>
            <a:xfrm>
              <a:off x="-52705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TypeText"/>
            <p:cNvSpPr txBox="1"/>
            <p:nvPr>
              <p:custDataLst>
                <p:tags r:id="rId8"/>
              </p:custDataLst>
            </p:nvPr>
          </p:nvSpPr>
          <p:spPr>
            <a:xfrm>
              <a:off x="-4931833" y="0"/>
              <a:ext cx="1905000" cy="635000"/>
            </a:xfrm>
            <a:prstGeom prst="rect">
              <a:avLst/>
            </a:prstGeom>
            <a:noFill/>
          </p:spPr>
          <p:txBody>
            <a:bodyPr vert="horz" wrap="none" rtlCol="0" anchor="ctr" anchorCtr="0">
              <a:noAutofit/>
            </a:bodyPr>
            <a:lstStyle/>
            <a:p>
              <a:r>
                <a:rPr lang="zh-CN" altLang="en-US" sz="1950">
                  <a:solidFill>
                    <a:srgbClr val="000000"/>
                  </a:solidFill>
                  <a:latin typeface="微软雅黑" panose="020B0503020204020204" charset="-122"/>
                  <a:ea typeface="微软雅黑" panose="020B0503020204020204" charset="-122"/>
                  <a:sym typeface="微软雅黑" panose="020B0503020204020204" charset="-122"/>
                </a:rPr>
                <a:t>主观题</a:t>
              </a:r>
              <a:endParaRPr lang="zh-CN" altLang="en-US" sz="195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TipText"/>
            <p:cNvSpPr txBox="1"/>
            <p:nvPr>
              <p:custDataLst>
                <p:tags r:id="rId9"/>
              </p:custDataLst>
            </p:nvPr>
          </p:nvSpPr>
          <p:spPr>
            <a:xfrm>
              <a:off x="-3697393" y="145627"/>
              <a:ext cx="2286000" cy="508000"/>
            </a:xfrm>
            <a:prstGeom prst="rect">
              <a:avLst/>
            </a:prstGeom>
            <a:noFill/>
          </p:spPr>
          <p:txBody>
            <a:bodyPr vert="horz" wrap="none" rtlCol="0" anchor="ctr" anchorCtr="0">
              <a:noAutofit/>
            </a:bodyPr>
            <a:lstStyle/>
            <a:p>
              <a:r>
                <a:rPr lang="en-US" altLang="zh-CN" sz="1500">
                  <a:solidFill>
                    <a:srgbClr val="808080"/>
                  </a:solidFill>
                  <a:latin typeface="微软雅黑" panose="020B0503020204020204" charset="-122"/>
                  <a:ea typeface="微软雅黑" panose="020B0503020204020204" charset="-122"/>
                  <a:sym typeface="微软雅黑" panose="020B0503020204020204" charset="-122"/>
                </a:rPr>
                <a:t>2</a:t>
              </a:r>
              <a:r>
                <a:rPr lang="zh-CN" altLang="en-US" sz="15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15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12" name="图片 11" descr="tmp3FFA"/>
          <p:cNvPicPr>
            <a:picLocks noChangeAspect="1"/>
          </p:cNvPicPr>
          <p:nvPr>
            <p:custDataLst>
              <p:tags r:id="rId10"/>
            </p:custDataLst>
          </p:nvPr>
        </p:nvPicPr>
        <p:blipFill>
          <a:blip r:embed="rId11"/>
          <a:stretch>
            <a:fillRect/>
          </a:stretch>
        </p:blipFill>
        <p:spPr>
          <a:xfrm>
            <a:off x="10642600" y="63500"/>
            <a:ext cx="1422400" cy="508000"/>
          </a:xfrm>
          <a:prstGeom prst="rect">
            <a:avLst/>
          </a:prstGeom>
        </p:spPr>
      </p:pic>
    </p:spTree>
    <p:custDataLst>
      <p:tags r:id="rId12"/>
    </p:custDataLst>
  </p:cSld>
  <p:clrMapOvr>
    <a:masterClrMapping/>
  </p:clrMapOvr>
</p:sld>
</file>

<file path=ppt/tags/tag1.xml><?xml version="1.0" encoding="utf-8"?>
<p:tagLst xmlns:p="http://schemas.openxmlformats.org/presentationml/2006/main">
  <p:tag name="KSO_WM_SLIDE_MODEL_TYPE" val="cover"/>
</p:tagLst>
</file>

<file path=ppt/tags/tag10.xml><?xml version="1.0" encoding="utf-8"?>
<p:tagLst xmlns:p="http://schemas.openxmlformats.org/presentationml/2006/main">
  <p:tag name="RAINPROBLEM" val="ProblemBullet"/>
  <p:tag name="RAINPROBLEMTYPE" val="MultipleChoice"/>
  <p:tag name="RAINBULLET" val="Correct"/>
</p:tagLst>
</file>

<file path=ppt/tags/tag100.xml><?xml version="1.0" encoding="utf-8"?>
<p:tagLst xmlns:p="http://schemas.openxmlformats.org/presentationml/2006/main">
  <p:tag name="RAINPROBLEMTYPE" val="ProblemTypeMarker"/>
</p:tagLst>
</file>

<file path=ppt/tags/tag101.xml><?xml version="1.0" encoding="utf-8"?>
<p:tagLst xmlns:p="http://schemas.openxmlformats.org/presentationml/2006/main">
  <p:tag name="RAINPROBLEMTYPE" val="ProblemTypeMarker"/>
</p:tagLst>
</file>

<file path=ppt/tags/tag102.xml><?xml version="1.0" encoding="utf-8"?>
<p:tagLst xmlns:p="http://schemas.openxmlformats.org/presentationml/2006/main">
  <p:tag name="RAINPROBLEM" val="ProblemSetting"/>
  <p:tag name="RAINPROBLEMTYPE" val="ShortAnswer"/>
</p:tagLst>
</file>

<file path=ppt/tags/tag103.xml><?xml version="1.0" encoding="utf-8"?>
<p:tagLst xmlns:p="http://schemas.openxmlformats.org/presentationml/2006/main">
  <p:tag name="RAINPROBLEM" val="ShortAnswer"/>
  <p:tag name="PROBLEMSCORE" val="2.0"/>
  <p:tag name="PROBLEMVOICEALLOWED" val="False"/>
</p:tagLst>
</file>

<file path=ppt/tags/tag104.xml><?xml version="1.0" encoding="utf-8"?>
<p:tagLst xmlns:p="http://schemas.openxmlformats.org/presentationml/2006/main">
  <p:tag name="KSO_WM_UNIT_PLACING_PICTURE_USER_VIEWPORT" val="{&quot;height&quot;:6579,&quot;width&quot;:18340.28976377953}"/>
</p:tagLst>
</file>

<file path=ppt/tags/tag105.xml><?xml version="1.0" encoding="utf-8"?>
<p:tagLst xmlns:p="http://schemas.openxmlformats.org/presentationml/2006/main">
  <p:tag name="KSO_WM_UNIT_PLACING_PICTURE_USER_VIEWPORT" val="{&quot;height&quot;:6579,&quot;width&quot;:18340.28976377953}"/>
</p:tagLst>
</file>

<file path=ppt/tags/tag106.xml><?xml version="1.0" encoding="utf-8"?>
<p:tagLst xmlns:p="http://schemas.openxmlformats.org/presentationml/2006/main">
  <p:tag name="KSO_WM_UNIT_PLACING_PICTURE_USER_VIEWPORT" val="{&quot;height&quot;:5663,&quot;width&quot;:3915}"/>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COMMONDATA" val="eyJoZGlkIjoiNzI1MzljODBiNDliMzEyMzFlZWNlN2EzYjU0N2YzMWEifQ=="/>
  <p:tag name="KSO_WPP_MARK_KEY" val="a59d88db-9e08-438c-a3aa-901f22b1531a"/>
</p:tagLst>
</file>

<file path=ppt/tags/tag11.xml><?xml version="1.0" encoding="utf-8"?>
<p:tagLst xmlns:p="http://schemas.openxmlformats.org/presentationml/2006/main">
  <p:tag name="RAINPROBLEM" val="ProblemSubmit"/>
  <p:tag name="RAINPROBLEMTYPE" val="MultipleChoice"/>
</p:tagLst>
</file>

<file path=ppt/tags/tag12.xml><?xml version="1.0" encoding="utf-8"?>
<p:tagLst xmlns:p="http://schemas.openxmlformats.org/presentationml/2006/main">
  <p:tag name="RAINPROBLEMTYPE" val="ProblemTypeMarker"/>
</p:tagLst>
</file>

<file path=ppt/tags/tag13.xml><?xml version="1.0" encoding="utf-8"?>
<p:tagLst xmlns:p="http://schemas.openxmlformats.org/presentationml/2006/main">
  <p:tag name="RAINPROBLEMTYPE" val="ProblemTypeMarker"/>
</p:tagLst>
</file>

<file path=ppt/tags/tag14.xml><?xml version="1.0" encoding="utf-8"?>
<p:tagLst xmlns:p="http://schemas.openxmlformats.org/presentationml/2006/main">
  <p:tag name="RAINPROBLEMTYPE" val="ProblemTypeMarker"/>
</p:tagLst>
</file>

<file path=ppt/tags/tag15.xml><?xml version="1.0" encoding="utf-8"?>
<p:tagLst xmlns:p="http://schemas.openxmlformats.org/presentationml/2006/main">
  <p:tag name="RAINPROBLEMTYPE" val="ProblemTypeMarker"/>
</p:tagLst>
</file>

<file path=ppt/tags/tag16.xml><?xml version="1.0" encoding="utf-8"?>
<p:tagLst xmlns:p="http://schemas.openxmlformats.org/presentationml/2006/main">
  <p:tag name="RAINPROBLEMTYPE" val="ProblemTypeMarker"/>
</p:tagLst>
</file>

<file path=ppt/tags/tag17.xml><?xml version="1.0" encoding="utf-8"?>
<p:tagLst xmlns:p="http://schemas.openxmlformats.org/presentationml/2006/main">
  <p:tag name="RAINPROBLEM" val="ProblemSetting"/>
  <p:tag name="RAINPROBLEMTYPE" val="MultipleChoice"/>
</p:tagLst>
</file>

<file path=ppt/tags/tag18.xml><?xml version="1.0" encoding="utf-8"?>
<p:tagLst xmlns:p="http://schemas.openxmlformats.org/presentationml/2006/main">
  <p:tag name="RAINPROBLEM" val="MultipleChoice"/>
  <p:tag name="PROBLEMSCORE" val="1.0"/>
</p:tagLst>
</file>

<file path=ppt/tags/tag19.xml><?xml version="1.0" encoding="utf-8"?>
<p:tagLst xmlns:p="http://schemas.openxmlformats.org/presentationml/2006/main">
  <p:tag name="RAINPROBLEM" val="ProblemBody"/>
</p:tagLst>
</file>

<file path=ppt/tags/tag2.xml><?xml version="1.0" encoding="utf-8"?>
<p:tagLst xmlns:p="http://schemas.openxmlformats.org/presentationml/2006/main">
  <p:tag name="RAINPROBLEM" val="ProblemBody"/>
</p:tagLst>
</file>

<file path=ppt/tags/tag20.xml><?xml version="1.0" encoding="utf-8"?>
<p:tagLst xmlns:p="http://schemas.openxmlformats.org/presentationml/2006/main">
  <p:tag name="RAINPROBLEM" val="ProblemItem"/>
</p:tagLst>
</file>

<file path=ppt/tags/tag21.xml><?xml version="1.0" encoding="utf-8"?>
<p:tagLst xmlns:p="http://schemas.openxmlformats.org/presentationml/2006/main">
  <p:tag name="RAINPROBLEM" val="ProblemItem"/>
</p:tagLst>
</file>

<file path=ppt/tags/tag22.xml><?xml version="1.0" encoding="utf-8"?>
<p:tagLst xmlns:p="http://schemas.openxmlformats.org/presentationml/2006/main">
  <p:tag name="RAINPROBLEM" val="ProblemItem"/>
</p:tagLst>
</file>

<file path=ppt/tags/tag23.xml><?xml version="1.0" encoding="utf-8"?>
<p:tagLst xmlns:p="http://schemas.openxmlformats.org/presentationml/2006/main">
  <p:tag name="RAINPROBLEM" val="ProblemBullet"/>
  <p:tag name="RAINPROBLEMTYPE" val="MultipleChoice"/>
  <p:tag name="RAINBULLET" val="Wrong"/>
</p:tagLst>
</file>

<file path=ppt/tags/tag24.xml><?xml version="1.0" encoding="utf-8"?>
<p:tagLst xmlns:p="http://schemas.openxmlformats.org/presentationml/2006/main">
  <p:tag name="RAINPROBLEM" val="ProblemBullet"/>
  <p:tag name="RAINPROBLEMTYPE" val="MultipleChoice"/>
  <p:tag name="RAINBULLET" val="Correct"/>
</p:tagLst>
</file>

<file path=ppt/tags/tag25.xml><?xml version="1.0" encoding="utf-8"?>
<p:tagLst xmlns:p="http://schemas.openxmlformats.org/presentationml/2006/main">
  <p:tag name="RAINPROBLEM" val="ProblemBullet"/>
  <p:tag name="RAINPROBLEMTYPE" val="MultipleChoice"/>
  <p:tag name="RAINBULLET" val="Wrong"/>
</p:tagLst>
</file>

<file path=ppt/tags/tag26.xml><?xml version="1.0" encoding="utf-8"?>
<p:tagLst xmlns:p="http://schemas.openxmlformats.org/presentationml/2006/main">
  <p:tag name="RAINPROBLEM" val="ProblemSubmit"/>
  <p:tag name="RAINPROBLEMTYPE" val="MultipleChoice"/>
</p:tagLst>
</file>

<file path=ppt/tags/tag27.xml><?xml version="1.0" encoding="utf-8"?>
<p:tagLst xmlns:p="http://schemas.openxmlformats.org/presentationml/2006/main">
  <p:tag name="RAINPROBLEMTYPE" val="ProblemTypeMarker"/>
</p:tagLst>
</file>

<file path=ppt/tags/tag28.xml><?xml version="1.0" encoding="utf-8"?>
<p:tagLst xmlns:p="http://schemas.openxmlformats.org/presentationml/2006/main">
  <p:tag name="RAINPROBLEMTYPE" val="ProblemTypeMarker"/>
</p:tagLst>
</file>

<file path=ppt/tags/tag29.xml><?xml version="1.0" encoding="utf-8"?>
<p:tagLst xmlns:p="http://schemas.openxmlformats.org/presentationml/2006/main">
  <p:tag name="RAINPROBLEMTYPE" val="ProblemTypeMarker"/>
</p:tagLst>
</file>

<file path=ppt/tags/tag3.xml><?xml version="1.0" encoding="utf-8"?>
<p:tagLst xmlns:p="http://schemas.openxmlformats.org/presentationml/2006/main">
  <p:tag name="RAINPROBLEM" val="ProblemItem"/>
</p:tagLst>
</file>

<file path=ppt/tags/tag30.xml><?xml version="1.0" encoding="utf-8"?>
<p:tagLst xmlns:p="http://schemas.openxmlformats.org/presentationml/2006/main">
  <p:tag name="RAINPROBLEMTYPE" val="ProblemTypeMarker"/>
</p:tagLst>
</file>

<file path=ppt/tags/tag31.xml><?xml version="1.0" encoding="utf-8"?>
<p:tagLst xmlns:p="http://schemas.openxmlformats.org/presentationml/2006/main">
  <p:tag name="RAINPROBLEMTYPE" val="ProblemTypeMarker"/>
</p:tagLst>
</file>

<file path=ppt/tags/tag32.xml><?xml version="1.0" encoding="utf-8"?>
<p:tagLst xmlns:p="http://schemas.openxmlformats.org/presentationml/2006/main">
  <p:tag name="RAINPROBLEM" val="ProblemSetting"/>
  <p:tag name="RAINPROBLEMTYPE" val="MultipleChoice"/>
</p:tagLst>
</file>

<file path=ppt/tags/tag33.xml><?xml version="1.0" encoding="utf-8"?>
<p:tagLst xmlns:p="http://schemas.openxmlformats.org/presentationml/2006/main">
  <p:tag name="RAINPROBLEM" val="MultipleChoice"/>
  <p:tag name="PROBLEMSCORE" val="1.0"/>
</p:tagLst>
</file>

<file path=ppt/tags/tag34.xml><?xml version="1.0" encoding="utf-8"?>
<p:tagLst xmlns:p="http://schemas.openxmlformats.org/presentationml/2006/main">
  <p:tag name="RAINPROBLEM" val="ProblemBody"/>
</p:tagLst>
</file>

<file path=ppt/tags/tag35.xml><?xml version="1.0" encoding="utf-8"?>
<p:tagLst xmlns:p="http://schemas.openxmlformats.org/presentationml/2006/main">
  <p:tag name="RAINPROBLEM" val="ProblemItem"/>
</p:tagLst>
</file>

<file path=ppt/tags/tag36.xml><?xml version="1.0" encoding="utf-8"?>
<p:tagLst xmlns:p="http://schemas.openxmlformats.org/presentationml/2006/main">
  <p:tag name="RAINPROBLEM" val="ProblemItem"/>
</p:tagLst>
</file>

<file path=ppt/tags/tag37.xml><?xml version="1.0" encoding="utf-8"?>
<p:tagLst xmlns:p="http://schemas.openxmlformats.org/presentationml/2006/main">
  <p:tag name="RAINPROBLEM" val="ProblemItem"/>
</p:tagLst>
</file>

<file path=ppt/tags/tag38.xml><?xml version="1.0" encoding="utf-8"?>
<p:tagLst xmlns:p="http://schemas.openxmlformats.org/presentationml/2006/main">
  <p:tag name="RAINPROBLEM" val="ProblemItem"/>
</p:tagLst>
</file>

<file path=ppt/tags/tag39.xml><?xml version="1.0" encoding="utf-8"?>
<p:tagLst xmlns:p="http://schemas.openxmlformats.org/presentationml/2006/main">
  <p:tag name="RAINPROBLEM" val="ProblemBullet"/>
  <p:tag name="RAINPROBLEMTYPE" val="MultipleChoice"/>
  <p:tag name="RAINBULLET" val="Wrong"/>
</p:tagLst>
</file>

<file path=ppt/tags/tag4.xml><?xml version="1.0" encoding="utf-8"?>
<p:tagLst xmlns:p="http://schemas.openxmlformats.org/presentationml/2006/main">
  <p:tag name="RAINPROBLEM" val="ProblemItem"/>
</p:tagLst>
</file>

<file path=ppt/tags/tag40.xml><?xml version="1.0" encoding="utf-8"?>
<p:tagLst xmlns:p="http://schemas.openxmlformats.org/presentationml/2006/main">
  <p:tag name="RAINPROBLEM" val="ProblemBullet"/>
  <p:tag name="RAINPROBLEMTYPE" val="MultipleChoice"/>
  <p:tag name="RAINBULLET" val="Wrong"/>
</p:tagLst>
</file>

<file path=ppt/tags/tag41.xml><?xml version="1.0" encoding="utf-8"?>
<p:tagLst xmlns:p="http://schemas.openxmlformats.org/presentationml/2006/main">
  <p:tag name="RAINPROBLEM" val="ProblemBullet"/>
  <p:tag name="RAINPROBLEMTYPE" val="MultipleChoice"/>
  <p:tag name="RAINBULLET" val="Wrong"/>
</p:tagLst>
</file>

<file path=ppt/tags/tag42.xml><?xml version="1.0" encoding="utf-8"?>
<p:tagLst xmlns:p="http://schemas.openxmlformats.org/presentationml/2006/main">
  <p:tag name="RAINPROBLEM" val="ProblemBullet"/>
  <p:tag name="RAINPROBLEMTYPE" val="MultipleChoice"/>
  <p:tag name="RAINBULLET" val="Correct"/>
</p:tagLst>
</file>

<file path=ppt/tags/tag43.xml><?xml version="1.0" encoding="utf-8"?>
<p:tagLst xmlns:p="http://schemas.openxmlformats.org/presentationml/2006/main">
  <p:tag name="RAINPROBLEM" val="ProblemSubmit"/>
  <p:tag name="RAINPROBLEMTYPE" val="MultipleChoice"/>
</p:tagLst>
</file>

<file path=ppt/tags/tag44.xml><?xml version="1.0" encoding="utf-8"?>
<p:tagLst xmlns:p="http://schemas.openxmlformats.org/presentationml/2006/main">
  <p:tag name="RAINPROBLEMTYPE" val="ProblemTypeMarker"/>
</p:tagLst>
</file>

<file path=ppt/tags/tag45.xml><?xml version="1.0" encoding="utf-8"?>
<p:tagLst xmlns:p="http://schemas.openxmlformats.org/presentationml/2006/main">
  <p:tag name="RAINPROBLEMTYPE" val="ProblemTypeMarker"/>
</p:tagLst>
</file>

<file path=ppt/tags/tag46.xml><?xml version="1.0" encoding="utf-8"?>
<p:tagLst xmlns:p="http://schemas.openxmlformats.org/presentationml/2006/main">
  <p:tag name="RAINPROBLEMTYPE" val="ProblemTypeMarker"/>
</p:tagLst>
</file>

<file path=ppt/tags/tag47.xml><?xml version="1.0" encoding="utf-8"?>
<p:tagLst xmlns:p="http://schemas.openxmlformats.org/presentationml/2006/main">
  <p:tag name="RAINPROBLEMTYPE" val="ProblemTypeMarker"/>
</p:tagLst>
</file>

<file path=ppt/tags/tag48.xml><?xml version="1.0" encoding="utf-8"?>
<p:tagLst xmlns:p="http://schemas.openxmlformats.org/presentationml/2006/main">
  <p:tag name="RAINPROBLEMTYPE" val="ProblemTypeMarker"/>
</p:tagLst>
</file>

<file path=ppt/tags/tag49.xml><?xml version="1.0" encoding="utf-8"?>
<p:tagLst xmlns:p="http://schemas.openxmlformats.org/presentationml/2006/main">
  <p:tag name="RAINPROBLEM" val="ProblemSetting"/>
  <p:tag name="RAINPROBLEMTYPE" val="MultipleChoice"/>
</p:tagLst>
</file>

<file path=ppt/tags/tag5.xml><?xml version="1.0" encoding="utf-8"?>
<p:tagLst xmlns:p="http://schemas.openxmlformats.org/presentationml/2006/main">
  <p:tag name="RAINPROBLEM" val="ProblemItem"/>
</p:tagLst>
</file>

<file path=ppt/tags/tag50.xml><?xml version="1.0" encoding="utf-8"?>
<p:tagLst xmlns:p="http://schemas.openxmlformats.org/presentationml/2006/main">
  <p:tag name="RAINPROBLEM" val="MultipleChoice"/>
  <p:tag name="PROBLEMSCORE" val="1.0"/>
</p:tagLst>
</file>

<file path=ppt/tags/tag51.xml><?xml version="1.0" encoding="utf-8"?>
<p:tagLst xmlns:p="http://schemas.openxmlformats.org/presentationml/2006/main">
  <p:tag name="RAINPROBLEM" val="ProblemBody"/>
</p:tagLst>
</file>

<file path=ppt/tags/tag52.xml><?xml version="1.0" encoding="utf-8"?>
<p:tagLst xmlns:p="http://schemas.openxmlformats.org/presentationml/2006/main">
  <p:tag name="RAINPROBLEM" val="ProblemItem"/>
</p:tagLst>
</file>

<file path=ppt/tags/tag53.xml><?xml version="1.0" encoding="utf-8"?>
<p:tagLst xmlns:p="http://schemas.openxmlformats.org/presentationml/2006/main">
  <p:tag name="RAINPROBLEM" val="ProblemItem"/>
</p:tagLst>
</file>

<file path=ppt/tags/tag54.xml><?xml version="1.0" encoding="utf-8"?>
<p:tagLst xmlns:p="http://schemas.openxmlformats.org/presentationml/2006/main">
  <p:tag name="RAINPROBLEM" val="ProblemItem"/>
</p:tagLst>
</file>

<file path=ppt/tags/tag55.xml><?xml version="1.0" encoding="utf-8"?>
<p:tagLst xmlns:p="http://schemas.openxmlformats.org/presentationml/2006/main">
  <p:tag name="RAINPROBLEM" val="ProblemItem"/>
</p:tagLst>
</file>

<file path=ppt/tags/tag56.xml><?xml version="1.0" encoding="utf-8"?>
<p:tagLst xmlns:p="http://schemas.openxmlformats.org/presentationml/2006/main">
  <p:tag name="RAINPROBLEM" val="ProblemBullet"/>
  <p:tag name="RAINPROBLEMTYPE" val="MultipleChoice"/>
  <p:tag name="RAINBULLET" val="Wrong"/>
</p:tagLst>
</file>

<file path=ppt/tags/tag57.xml><?xml version="1.0" encoding="utf-8"?>
<p:tagLst xmlns:p="http://schemas.openxmlformats.org/presentationml/2006/main">
  <p:tag name="RAINPROBLEM" val="ProblemBullet"/>
  <p:tag name="RAINPROBLEMTYPE" val="MultipleChoice"/>
  <p:tag name="RAINBULLET" val="Wrong"/>
</p:tagLst>
</file>

<file path=ppt/tags/tag58.xml><?xml version="1.0" encoding="utf-8"?>
<p:tagLst xmlns:p="http://schemas.openxmlformats.org/presentationml/2006/main">
  <p:tag name="RAINPROBLEM" val="ProblemBullet"/>
  <p:tag name="RAINPROBLEMTYPE" val="MultipleChoice"/>
  <p:tag name="RAINBULLET" val="Wrong"/>
</p:tagLst>
</file>

<file path=ppt/tags/tag59.xml><?xml version="1.0" encoding="utf-8"?>
<p:tagLst xmlns:p="http://schemas.openxmlformats.org/presentationml/2006/main">
  <p:tag name="RAINPROBLEM" val="ProblemBullet"/>
  <p:tag name="RAINPROBLEMTYPE" val="MultipleChoice"/>
  <p:tag name="RAINBULLET" val="Correct"/>
</p:tagLst>
</file>

<file path=ppt/tags/tag6.xml><?xml version="1.0" encoding="utf-8"?>
<p:tagLst xmlns:p="http://schemas.openxmlformats.org/presentationml/2006/main">
  <p:tag name="RAINPROBLEM" val="ProblemItem"/>
</p:tagLst>
</file>

<file path=ppt/tags/tag60.xml><?xml version="1.0" encoding="utf-8"?>
<p:tagLst xmlns:p="http://schemas.openxmlformats.org/presentationml/2006/main">
  <p:tag name="RAINPROBLEM" val="ProblemSubmit"/>
  <p:tag name="RAINPROBLEMTYPE" val="MultipleChoice"/>
</p:tagLst>
</file>

<file path=ppt/tags/tag61.xml><?xml version="1.0" encoding="utf-8"?>
<p:tagLst xmlns:p="http://schemas.openxmlformats.org/presentationml/2006/main">
  <p:tag name="RAINPROBLEMTYPE" val="ProblemTypeMarker"/>
</p:tagLst>
</file>

<file path=ppt/tags/tag62.xml><?xml version="1.0" encoding="utf-8"?>
<p:tagLst xmlns:p="http://schemas.openxmlformats.org/presentationml/2006/main">
  <p:tag name="RAINPROBLEMTYPE" val="ProblemTypeMarker"/>
</p:tagLst>
</file>

<file path=ppt/tags/tag63.xml><?xml version="1.0" encoding="utf-8"?>
<p:tagLst xmlns:p="http://schemas.openxmlformats.org/presentationml/2006/main">
  <p:tag name="RAINPROBLEMTYPE" val="ProblemTypeMarker"/>
</p:tagLst>
</file>

<file path=ppt/tags/tag64.xml><?xml version="1.0" encoding="utf-8"?>
<p:tagLst xmlns:p="http://schemas.openxmlformats.org/presentationml/2006/main">
  <p:tag name="RAINPROBLEMTYPE" val="ProblemTypeMarker"/>
</p:tagLst>
</file>

<file path=ppt/tags/tag65.xml><?xml version="1.0" encoding="utf-8"?>
<p:tagLst xmlns:p="http://schemas.openxmlformats.org/presentationml/2006/main">
  <p:tag name="RAINPROBLEMTYPE" val="ProblemTypeMarker"/>
</p:tagLst>
</file>

<file path=ppt/tags/tag66.xml><?xml version="1.0" encoding="utf-8"?>
<p:tagLst xmlns:p="http://schemas.openxmlformats.org/presentationml/2006/main">
  <p:tag name="RAINPROBLEM" val="ProblemSetting"/>
  <p:tag name="RAINPROBLEMTYPE" val="MultipleChoice"/>
</p:tagLst>
</file>

<file path=ppt/tags/tag67.xml><?xml version="1.0" encoding="utf-8"?>
<p:tagLst xmlns:p="http://schemas.openxmlformats.org/presentationml/2006/main">
  <p:tag name="RAINPROBLEM" val="MultipleChoice"/>
  <p:tag name="PROBLEMSCORE" val="1.0"/>
</p:tagLst>
</file>

<file path=ppt/tags/tag68.xml><?xml version="1.0" encoding="utf-8"?>
<p:tagLst xmlns:p="http://schemas.openxmlformats.org/presentationml/2006/main">
  <p:tag name="RAINPROBLEM" val="ProblemBody"/>
</p:tagLst>
</file>

<file path=ppt/tags/tag69.xml><?xml version="1.0" encoding="utf-8"?>
<p:tagLst xmlns:p="http://schemas.openxmlformats.org/presentationml/2006/main">
  <p:tag name="RAINPROBLEM" val="ProblemSubmit"/>
  <p:tag name="RAINPROBLEMTYPE" val="ShortAnswer"/>
</p:tagLst>
</file>

<file path=ppt/tags/tag7.xml><?xml version="1.0" encoding="utf-8"?>
<p:tagLst xmlns:p="http://schemas.openxmlformats.org/presentationml/2006/main">
  <p:tag name="RAINPROBLEM" val="ProblemBullet"/>
  <p:tag name="RAINPROBLEMTYPE" val="MultipleChoice"/>
  <p:tag name="RAINBULLET" val="Wrong"/>
</p:tagLst>
</file>

<file path=ppt/tags/tag70.xml><?xml version="1.0" encoding="utf-8"?>
<p:tagLst xmlns:p="http://schemas.openxmlformats.org/presentationml/2006/main">
  <p:tag name="RAINPROBLEMTYPE" val="ProblemTypeMarker"/>
</p:tagLst>
</file>

<file path=ppt/tags/tag71.xml><?xml version="1.0" encoding="utf-8"?>
<p:tagLst xmlns:p="http://schemas.openxmlformats.org/presentationml/2006/main">
  <p:tag name="RAINPROBLEMTYPE" val="ProblemTypeMarker"/>
</p:tagLst>
</file>

<file path=ppt/tags/tag72.xml><?xml version="1.0" encoding="utf-8"?>
<p:tagLst xmlns:p="http://schemas.openxmlformats.org/presentationml/2006/main">
  <p:tag name="RAINPROBLEMTYPE" val="ProblemTypeMarker"/>
</p:tagLst>
</file>

<file path=ppt/tags/tag73.xml><?xml version="1.0" encoding="utf-8"?>
<p:tagLst xmlns:p="http://schemas.openxmlformats.org/presentationml/2006/main">
  <p:tag name="RAINPROBLEMTYPE" val="ProblemTypeMarker"/>
</p:tagLst>
</file>

<file path=ppt/tags/tag74.xml><?xml version="1.0" encoding="utf-8"?>
<p:tagLst xmlns:p="http://schemas.openxmlformats.org/presentationml/2006/main">
  <p:tag name="RAINPROBLEMTYPE" val="ProblemTypeMarker"/>
</p:tagLst>
</file>

<file path=ppt/tags/tag75.xml><?xml version="1.0" encoding="utf-8"?>
<p:tagLst xmlns:p="http://schemas.openxmlformats.org/presentationml/2006/main">
  <p:tag name="RAINPROBLEM" val="ProblemSetting"/>
  <p:tag name="RAINPROBLEMTYPE" val="ShortAnswer"/>
</p:tagLst>
</file>

<file path=ppt/tags/tag76.xml><?xml version="1.0" encoding="utf-8"?>
<p:tagLst xmlns:p="http://schemas.openxmlformats.org/presentationml/2006/main">
  <p:tag name="RAINPROBLEM" val="ShortAnswer"/>
  <p:tag name="PROBLEMSCORE" val="2.0"/>
  <p:tag name="PROBLEMVOICEALLOWED" val="False"/>
</p:tagLst>
</file>

<file path=ppt/tags/tag77.xml><?xml version="1.0" encoding="utf-8"?>
<p:tagLst xmlns:p="http://schemas.openxmlformats.org/presentationml/2006/main">
  <p:tag name="RAINPROBLEM" val="ProblemBody"/>
</p:tagLst>
</file>

<file path=ppt/tags/tag78.xml><?xml version="1.0" encoding="utf-8"?>
<p:tagLst xmlns:p="http://schemas.openxmlformats.org/presentationml/2006/main">
  <p:tag name="RAINPROBLEM" val="ProblemSubmit"/>
  <p:tag name="RAINPROBLEMTYPE" val="ShortAnswer"/>
</p:tagLst>
</file>

<file path=ppt/tags/tag79.xml><?xml version="1.0" encoding="utf-8"?>
<p:tagLst xmlns:p="http://schemas.openxmlformats.org/presentationml/2006/main">
  <p:tag name="RAINPROBLEMTYPE" val="ProblemTypeMarker"/>
</p:tagLst>
</file>

<file path=ppt/tags/tag8.xml><?xml version="1.0" encoding="utf-8"?>
<p:tagLst xmlns:p="http://schemas.openxmlformats.org/presentationml/2006/main">
  <p:tag name="RAINPROBLEM" val="ProblemBullet"/>
  <p:tag name="RAINPROBLEMTYPE" val="MultipleChoice"/>
  <p:tag name="RAINBULLET" val="Wrong"/>
</p:tagLst>
</file>

<file path=ppt/tags/tag80.xml><?xml version="1.0" encoding="utf-8"?>
<p:tagLst xmlns:p="http://schemas.openxmlformats.org/presentationml/2006/main">
  <p:tag name="RAINPROBLEMTYPE" val="ProblemTypeMarker"/>
</p:tagLst>
</file>

<file path=ppt/tags/tag81.xml><?xml version="1.0" encoding="utf-8"?>
<p:tagLst xmlns:p="http://schemas.openxmlformats.org/presentationml/2006/main">
  <p:tag name="RAINPROBLEMTYPE" val="ProblemTypeMarker"/>
</p:tagLst>
</file>

<file path=ppt/tags/tag82.xml><?xml version="1.0" encoding="utf-8"?>
<p:tagLst xmlns:p="http://schemas.openxmlformats.org/presentationml/2006/main">
  <p:tag name="RAINPROBLEMTYPE" val="ProblemTypeMarker"/>
</p:tagLst>
</file>

<file path=ppt/tags/tag83.xml><?xml version="1.0" encoding="utf-8"?>
<p:tagLst xmlns:p="http://schemas.openxmlformats.org/presentationml/2006/main">
  <p:tag name="RAINPROBLEMTYPE" val="ProblemTypeMarker"/>
</p:tagLst>
</file>

<file path=ppt/tags/tag84.xml><?xml version="1.0" encoding="utf-8"?>
<p:tagLst xmlns:p="http://schemas.openxmlformats.org/presentationml/2006/main">
  <p:tag name="RAINPROBLEM" val="ProblemSetting"/>
  <p:tag name="RAINPROBLEMTYPE" val="ShortAnswer"/>
</p:tagLst>
</file>

<file path=ppt/tags/tag85.xml><?xml version="1.0" encoding="utf-8"?>
<p:tagLst xmlns:p="http://schemas.openxmlformats.org/presentationml/2006/main">
  <p:tag name="RAINPROBLEM" val="ShortAnswer"/>
  <p:tag name="PROBLEMSCORE" val="2.0"/>
  <p:tag name="PROBLEMVOICEALLOWED" val="False"/>
</p:tagLst>
</file>

<file path=ppt/tags/tag86.xml><?xml version="1.0" encoding="utf-8"?>
<p:tagLst xmlns:p="http://schemas.openxmlformats.org/presentationml/2006/main">
  <p:tag name="RAINPROBLEM" val="ProblemBody"/>
</p:tagLst>
</file>

<file path=ppt/tags/tag87.xml><?xml version="1.0" encoding="utf-8"?>
<p:tagLst xmlns:p="http://schemas.openxmlformats.org/presentationml/2006/main">
  <p:tag name="RAINPROBLEM" val="ProblemSubmit"/>
  <p:tag name="RAINPROBLEMTYPE" val="ShortAnswer"/>
</p:tagLst>
</file>

<file path=ppt/tags/tag88.xml><?xml version="1.0" encoding="utf-8"?>
<p:tagLst xmlns:p="http://schemas.openxmlformats.org/presentationml/2006/main">
  <p:tag name="RAINPROBLEMTYPE" val="ProblemTypeMarker"/>
</p:tagLst>
</file>

<file path=ppt/tags/tag89.xml><?xml version="1.0" encoding="utf-8"?>
<p:tagLst xmlns:p="http://schemas.openxmlformats.org/presentationml/2006/main">
  <p:tag name="RAINPROBLEMTYPE" val="ProblemTypeMarker"/>
</p:tagLst>
</file>

<file path=ppt/tags/tag9.xml><?xml version="1.0" encoding="utf-8"?>
<p:tagLst xmlns:p="http://schemas.openxmlformats.org/presentationml/2006/main">
  <p:tag name="RAINPROBLEM" val="ProblemBullet"/>
  <p:tag name="RAINPROBLEMTYPE" val="MultipleChoice"/>
  <p:tag name="RAINBULLET" val="Wrong"/>
</p:tagLst>
</file>

<file path=ppt/tags/tag90.xml><?xml version="1.0" encoding="utf-8"?>
<p:tagLst xmlns:p="http://schemas.openxmlformats.org/presentationml/2006/main">
  <p:tag name="RAINPROBLEMTYPE" val="ProblemTypeMarker"/>
</p:tagLst>
</file>

<file path=ppt/tags/tag91.xml><?xml version="1.0" encoding="utf-8"?>
<p:tagLst xmlns:p="http://schemas.openxmlformats.org/presentationml/2006/main">
  <p:tag name="RAINPROBLEMTYPE" val="ProblemTypeMarker"/>
</p:tagLst>
</file>

<file path=ppt/tags/tag92.xml><?xml version="1.0" encoding="utf-8"?>
<p:tagLst xmlns:p="http://schemas.openxmlformats.org/presentationml/2006/main">
  <p:tag name="RAINPROBLEMTYPE" val="ProblemTypeMarker"/>
</p:tagLst>
</file>

<file path=ppt/tags/tag93.xml><?xml version="1.0" encoding="utf-8"?>
<p:tagLst xmlns:p="http://schemas.openxmlformats.org/presentationml/2006/main">
  <p:tag name="RAINPROBLEM" val="ProblemSetting"/>
  <p:tag name="RAINPROBLEMTYPE" val="ShortAnswer"/>
</p:tagLst>
</file>

<file path=ppt/tags/tag94.xml><?xml version="1.0" encoding="utf-8"?>
<p:tagLst xmlns:p="http://schemas.openxmlformats.org/presentationml/2006/main">
  <p:tag name="RAINPROBLEM" val="ShortAnswer"/>
  <p:tag name="PROBLEMSCORE" val="2.0"/>
  <p:tag name="PROBLEMVOICEALLOWED" val="False"/>
</p:tagLst>
</file>

<file path=ppt/tags/tag95.xml><?xml version="1.0" encoding="utf-8"?>
<p:tagLst xmlns:p="http://schemas.openxmlformats.org/presentationml/2006/main">
  <p:tag name="RAINPROBLEM" val="ProblemBody"/>
</p:tagLst>
</file>

<file path=ppt/tags/tag96.xml><?xml version="1.0" encoding="utf-8"?>
<p:tagLst xmlns:p="http://schemas.openxmlformats.org/presentationml/2006/main">
  <p:tag name="RAINPROBLEM" val="ProblemSubmit"/>
  <p:tag name="RAINPROBLEMTYPE" val="ShortAnswer"/>
</p:tagLst>
</file>

<file path=ppt/tags/tag97.xml><?xml version="1.0" encoding="utf-8"?>
<p:tagLst xmlns:p="http://schemas.openxmlformats.org/presentationml/2006/main">
  <p:tag name="RAINPROBLEMTYPE" val="ProblemTypeMarker"/>
</p:tagLst>
</file>

<file path=ppt/tags/tag98.xml><?xml version="1.0" encoding="utf-8"?>
<p:tagLst xmlns:p="http://schemas.openxmlformats.org/presentationml/2006/main">
  <p:tag name="RAINPROBLEMTYPE" val="ProblemTypeMarker"/>
</p:tagLst>
</file>

<file path=ppt/tags/tag99.xml><?xml version="1.0" encoding="utf-8"?>
<p:tagLst xmlns:p="http://schemas.openxmlformats.org/presentationml/2006/main">
  <p:tag name="RAINPROBLEMTYPE" val="ProblemTypeMarker"/>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13527</Words>
  <Application>WPS 演示</Application>
  <PresentationFormat>宽屏</PresentationFormat>
  <Paragraphs>1122</Paragraphs>
  <Slides>78</Slides>
  <Notes>21</Notes>
  <HiddenSlides>8</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78</vt:i4>
      </vt:variant>
    </vt:vector>
  </HeadingPairs>
  <TitlesOfParts>
    <vt:vector size="96" baseType="lpstr">
      <vt:lpstr>Arial</vt:lpstr>
      <vt:lpstr>宋体</vt:lpstr>
      <vt:lpstr>Wingdings</vt:lpstr>
      <vt:lpstr>Calibri</vt:lpstr>
      <vt:lpstr>黑体</vt:lpstr>
      <vt:lpstr>华文楷体</vt:lpstr>
      <vt:lpstr>华文新魏</vt:lpstr>
      <vt:lpstr>Times New Roman</vt:lpstr>
      <vt:lpstr>微软雅黑</vt:lpstr>
      <vt:lpstr>楷体</vt:lpstr>
      <vt:lpstr>Arial Unicode MS</vt:lpstr>
      <vt:lpstr>Cambria Math</vt:lpstr>
      <vt:lpstr>Cambria Math</vt:lpstr>
      <vt:lpstr>等线</vt:lpstr>
      <vt:lpstr>Arial</vt:lpstr>
      <vt:lpstr>BatangChe</vt:lpstr>
      <vt:lpstr>Segoe Print</vt:lpstr>
      <vt:lpstr>Office Theme</vt:lpstr>
      <vt:lpstr>深度学习2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解答</vt:lpstr>
      <vt:lpstr>课程信息</vt:lpstr>
      <vt:lpstr>提纲</vt:lpstr>
      <vt:lpstr>从前馈神经网络到卷积神经网络</vt:lpstr>
      <vt:lpstr>卷积神经网络 (CNN)</vt:lpstr>
      <vt:lpstr>卷积神经网络 (CNN)</vt:lpstr>
      <vt:lpstr>卷积神经网络 (CNN)</vt:lpstr>
      <vt:lpstr>卷积神经网络：卷积操作</vt:lpstr>
      <vt:lpstr>卷积神经网络：卷积操作示意</vt:lpstr>
      <vt:lpstr>卷积神经网络：卷积操作</vt:lpstr>
      <vt:lpstr>卷积神经网络：卷积操作</vt:lpstr>
      <vt:lpstr>卷积神经网络：卷积操作</vt:lpstr>
      <vt:lpstr>卷积神经网络：卷积操作</vt:lpstr>
      <vt:lpstr>卷积神经网络：卷积操作</vt:lpstr>
      <vt:lpstr>卷积神经网络：卷积操作</vt:lpstr>
      <vt:lpstr>卷积神经网络：卷积操作</vt:lpstr>
      <vt:lpstr>卷积神经网络：卷积操作</vt:lpstr>
      <vt:lpstr>卷积神经网络：卷积操作</vt:lpstr>
      <vt:lpstr>卷积神经网络：卷积操作</vt:lpstr>
      <vt:lpstr>卷积神经网络：卷积操作</vt:lpstr>
      <vt:lpstr>卷积神经网络：卷积+激活函数(非线性映射)</vt:lpstr>
      <vt:lpstr>卷积神经网络：卷积操作</vt:lpstr>
      <vt:lpstr>卷积神经网络：池化(pooling)操作</vt:lpstr>
      <vt:lpstr>卷积神经网络：最大池化操作</vt:lpstr>
      <vt:lpstr>卷积神经网络：平均池化操作</vt:lpstr>
      <vt:lpstr>卷积神经网络：池化操作</vt:lpstr>
      <vt:lpstr>卷积神经网络：池化操作</vt:lpstr>
      <vt:lpstr>卷积神经网络：全连接层与分类层</vt:lpstr>
      <vt:lpstr>卷积神经网络基本架构</vt:lpstr>
      <vt:lpstr>卷积神经网络的参数</vt:lpstr>
      <vt:lpstr>PowerPoint 演示文稿</vt:lpstr>
      <vt:lpstr>提纲</vt:lpstr>
      <vt:lpstr>循环神经网络（RNN）</vt:lpstr>
      <vt:lpstr>循环神经网络（RNN）</vt:lpstr>
      <vt:lpstr>循环神经网络（RNN）</vt:lpstr>
      <vt:lpstr>循环神经网络（RNN）</vt:lpstr>
      <vt:lpstr>循环神经网络（RNN）</vt:lpstr>
      <vt:lpstr>循环神经网络（RNN）</vt:lpstr>
      <vt:lpstr>提纲</vt:lpstr>
      <vt:lpstr>PowerPoint 演示文稿</vt:lpstr>
      <vt:lpstr>生成对抗网络（deep generative learning model）</vt:lpstr>
      <vt:lpstr>生成对抗网络（deep generative learning model）</vt:lpstr>
      <vt:lpstr>PowerPoint 演示文稿</vt:lpstr>
      <vt:lpstr>PowerPoint 演示文稿</vt:lpstr>
      <vt:lpstr>PowerPoint 演示文稿</vt:lpstr>
      <vt:lpstr>PowerPoint 演示文稿</vt:lpstr>
      <vt:lpstr>PowerPoint 演示文稿</vt:lpstr>
      <vt:lpstr>提纲</vt:lpstr>
      <vt:lpstr>研讨内容</vt:lpstr>
      <vt:lpstr>图像分类和目标定位</vt:lpstr>
      <vt:lpstr>图像分类</vt:lpstr>
      <vt:lpstr>图像分类</vt:lpstr>
      <vt:lpstr>目标检测</vt:lpstr>
      <vt:lpstr>图像分类和目标定位</vt:lpstr>
      <vt:lpstr>图像分类和目标定位</vt:lpstr>
      <vt:lpstr>图像分类和目标定位</vt:lpstr>
      <vt:lpstr>目标检测</vt:lpstr>
      <vt:lpstr>图像超分辨率重建</vt:lpstr>
      <vt:lpstr>图像超分辨率重建</vt:lpstr>
      <vt:lpstr>图像超分辨率重建</vt:lpstr>
      <vt:lpstr>图像生成</vt:lpstr>
      <vt:lpstr>图像生成</vt:lpstr>
      <vt:lpstr>图像编辑</vt:lpstr>
      <vt:lpstr>图像编辑</vt:lpstr>
      <vt:lpstr>图像去噪（低光场景）</vt:lpstr>
      <vt:lpstr>图像去噪（低光场景）</vt:lpstr>
      <vt:lpstr>图像去噪（低光场景）</vt:lpstr>
      <vt:lpstr>报名链接</vt:lpstr>
      <vt:lpstr>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BING: Binarized Normed Gradients for Objectness Estimation at 300fps</dc:title>
  <dc:creator>MingMing Cheng</dc:creator>
  <cp:lastModifiedBy>拿拿龙</cp:lastModifiedBy>
  <cp:revision>903</cp:revision>
  <dcterms:created xsi:type="dcterms:W3CDTF">2019-08-31T02:02:00Z</dcterms:created>
  <dcterms:modified xsi:type="dcterms:W3CDTF">2023-04-21T07:25:53Z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EADER_334E55B0-647D-440b-865C-3EC943EB4CBC">
    <vt:lpwstr>XGRvY3VtZW50Y2xhc3N7YXJ0aWNsZX0KXHVzZXBhY2thZ2VbdXNlbmFtZXNde2NvbG9yfQpcdXNlcGFja2FnZXthbXNtYXRoLGFtc3N5bWJ9Clx1c2VwYWNrYWdlW3V0Zjhde2lucHV0ZW5jfQpccGFnZXN0eWxle2VtcHR5fQpcYmVnaW57ZG9jdW1lbnR9Cg==</vt:lpwstr>
  </property>
  <property fmtid="{D5CDD505-2E9C-101B-9397-08002B2CF9AE}" pid="3" name="FOOTER_334E55B0-647D-440b-865C-3EC943EB4CBC">
    <vt:lpwstr>XGVuZHtkb2N1bWVudH0K</vt:lpwstr>
  </property>
  <property fmtid="{D5CDD505-2E9C-101B-9397-08002B2CF9AE}" pid="4" name="KSOProductBuildVer">
    <vt:lpwstr>2052-11.1.0.14036</vt:lpwstr>
  </property>
  <property fmtid="{D5CDD505-2E9C-101B-9397-08002B2CF9AE}" pid="5" name="ICV">
    <vt:lpwstr>8883F18871BD4CD0B02E2F3A4EE97431_13</vt:lpwstr>
  </property>
</Properties>
</file>

<file path=docProps/thumbnail.jpeg>
</file>